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62" r:id="rId2"/>
    <p:sldId id="257" r:id="rId3"/>
    <p:sldId id="258" r:id="rId4"/>
    <p:sldId id="282" r:id="rId5"/>
    <p:sldId id="281" r:id="rId6"/>
    <p:sldId id="274" r:id="rId7"/>
    <p:sldId id="275" r:id="rId8"/>
    <p:sldId id="273" r:id="rId9"/>
    <p:sldId id="271" r:id="rId10"/>
    <p:sldId id="269" r:id="rId11"/>
    <p:sldId id="263" r:id="rId12"/>
    <p:sldId id="277" r:id="rId13"/>
    <p:sldId id="264" r:id="rId14"/>
    <p:sldId id="272" r:id="rId15"/>
    <p:sldId id="279" r:id="rId16"/>
    <p:sldId id="278" r:id="rId17"/>
    <p:sldId id="265" r:id="rId18"/>
    <p:sldId id="280" r:id="rId19"/>
    <p:sldId id="283" r:id="rId20"/>
    <p:sldId id="266"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senza titolo" id="{CFA4B3EA-717D-46B4-BE54-BBA23D34CBBE}">
          <p14:sldIdLst>
            <p14:sldId id="262"/>
            <p14:sldId id="257"/>
            <p14:sldId id="258"/>
            <p14:sldId id="282"/>
            <p14:sldId id="281"/>
            <p14:sldId id="274"/>
            <p14:sldId id="275"/>
            <p14:sldId id="273"/>
            <p14:sldId id="271"/>
            <p14:sldId id="269"/>
            <p14:sldId id="263"/>
            <p14:sldId id="277"/>
            <p14:sldId id="264"/>
            <p14:sldId id="272"/>
            <p14:sldId id="279"/>
            <p14:sldId id="278"/>
            <p14:sldId id="265"/>
            <p14:sldId id="280"/>
            <p14:sldId id="283"/>
            <p14:sldId id="266"/>
            <p14:sldId id="286"/>
            <p14:sldId id="287"/>
            <p14:sldId id="288"/>
            <p14:sldId id="289"/>
            <p14:sldId id="290"/>
            <p14:sldId id="291"/>
            <p14:sldId id="292"/>
            <p14:sldId id="293"/>
            <p14:sldId id="294"/>
            <p14:sldId id="295"/>
            <p14:sldId id="296"/>
            <p14:sldId id="29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rola Esther" initials="GE" lastIdx="2" clrIdx="0">
    <p:extLst>
      <p:ext uri="{19B8F6BF-5375-455C-9EA6-DF929625EA0E}">
        <p15:presenceInfo xmlns:p15="http://schemas.microsoft.com/office/powerpoint/2012/main" userId="S-1-5-21-436374069-73586283-682003330-7143" providerId="AD"/>
      </p:ext>
    </p:extLst>
  </p:cmAuthor>
  <p:cmAuthor id="2" name="Cannone Vito" initials="CV" lastIdx="1" clrIdx="1">
    <p:extLst>
      <p:ext uri="{19B8F6BF-5375-455C-9EA6-DF929625EA0E}">
        <p15:presenceInfo xmlns:p15="http://schemas.microsoft.com/office/powerpoint/2012/main" userId="S-1-5-21-436374069-73586283-682003330-11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90" d="100"/>
          <a:sy n="90" d="100"/>
        </p:scale>
        <p:origin x="2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3-31T11:44:11.568"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305BD-9458-48DC-B615-6B65DCFDD966}" type="datetimeFigureOut">
              <a:rPr lang="it-IT" smtClean="0"/>
              <a:t>03/05/2022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865FF-62A7-4DC7-BAF6-DFDF0BF94E61}" type="slidenum">
              <a:rPr lang="it-IT" smtClean="0"/>
              <a:t>‹N›</a:t>
            </a:fld>
            <a:endParaRPr lang="it-IT"/>
          </a:p>
        </p:txBody>
      </p:sp>
    </p:spTree>
    <p:extLst>
      <p:ext uri="{BB962C8B-B14F-4D97-AF65-F5344CB8AC3E}">
        <p14:creationId xmlns:p14="http://schemas.microsoft.com/office/powerpoint/2010/main" val="2575006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cercoalloggio.com/insubria" TargetMode="Externa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uninsubria.it/servizi/infostudenti-servizio-informazioni-gli-studenti" TargetMode="External"/><Relationship Id="rId3" Type="http://schemas.openxmlformats.org/officeDocument/2006/relationships/hyperlink" Target="https://www.uninsubria.it/la-didattica/diritto-allo-studio" TargetMode="External"/><Relationship Id="rId7" Type="http://schemas.openxmlformats.org/officeDocument/2006/relationships/hyperlink" Target="https://www.uninsubria.it/node/5851" TargetMode="External"/><Relationship Id="rId2" Type="http://schemas.openxmlformats.org/officeDocument/2006/relationships/hyperlink" Target="https://www.uninsubria.it/ugov/organizationunit/5586" TargetMode="External"/><Relationship Id="rId1" Type="http://schemas.openxmlformats.org/officeDocument/2006/relationships/slideLayout" Target="../slideLayouts/slideLayout2.xml"/><Relationship Id="rId6" Type="http://schemas.openxmlformats.org/officeDocument/2006/relationships/hyperlink" Target="https://www.uninsubria.it/node/5853" TargetMode="External"/><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uninsubria.it/la-didattic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uninsubria.esse3.cineca.it/Home.do"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uninsubria.it/sites/default/files/Doc_Segreterie_Studenti/Guide_on_line/Guida_online_immatricolazioni_accesso_libero.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uninsubria.it/servizi/ammissione-corsi-ad-accesso-programmato"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uninsubria.it/sites/default/files/Doc_Segreterie_Studenti/Guide_on_line/Guida_online_immatricolazioni_accesso_libero.pdf" TargetMode="External"/><Relationship Id="rId4" Type="http://schemas.openxmlformats.org/officeDocument/2006/relationships/hyperlink" Target="https://www.uninsubria.it/sites/default/files/Doc_Segreterie_Studenti/Guide_on_line/Guida_online_iscrizione_test_ammissione_accesso_programmato.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www.uninsubria.it/la-didattica/serv-segreterie-studenti" TargetMode="External"/><Relationship Id="rId7" Type="http://schemas.openxmlformats.org/officeDocument/2006/relationships/image" Target="../media/image2.png"/><Relationship Id="rId2" Type="http://schemas.openxmlformats.org/officeDocument/2006/relationships/hyperlink" Target="https://www.uninsubria.it/link-veloci/cerca-i-servizi/guida-dello-studente" TargetMode="External"/><Relationship Id="rId1" Type="http://schemas.openxmlformats.org/officeDocument/2006/relationships/slideLayout" Target="../slideLayouts/slideLayout8.xml"/><Relationship Id="rId6" Type="http://schemas.openxmlformats.org/officeDocument/2006/relationships/hyperlink" Target="https://www.uninsubria.it/servizi/infostudenti-servizio-informazioni-gli-studenti" TargetMode="External"/><Relationship Id="rId11" Type="http://schemas.openxmlformats.org/officeDocument/2006/relationships/image" Target="../media/image31.jpeg"/><Relationship Id="rId5" Type="http://schemas.openxmlformats.org/officeDocument/2006/relationships/hyperlink" Target="https://www.uninsubria.it/comefareper/guide-alle-procedure-online" TargetMode="External"/><Relationship Id="rId10" Type="http://schemas.openxmlformats.org/officeDocument/2006/relationships/image" Target="../media/image30.png"/><Relationship Id="rId4" Type="http://schemas.openxmlformats.org/officeDocument/2006/relationships/hyperlink" Target="https://www.uninsubria.it/la-didattica/servizi-segreterie-studenti/scadenze-segreterie-studenti-ufficio-diritto-allo-studio" TargetMode="External"/><Relationship Id="rId9"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uninsubria.it/risorse-utili/contact-center" TargetMode="External"/><Relationship Id="rId2" Type="http://schemas.openxmlformats.org/officeDocument/2006/relationships/hyperlink" Target="https://www.uninsubria.it/servizi/servizi-di-sportello-segreterie-studenti-e-contatti"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15F62F-47B3-44B4-8C82-4D3D65EDACB6}"/>
              </a:ext>
            </a:extLst>
          </p:cNvPr>
          <p:cNvSpPr>
            <a:spLocks noGrp="1"/>
          </p:cNvSpPr>
          <p:nvPr>
            <p:ph type="title"/>
          </p:nvPr>
        </p:nvSpPr>
        <p:spPr>
          <a:xfrm>
            <a:off x="2143277" y="2322456"/>
            <a:ext cx="8596668" cy="1106544"/>
          </a:xfrm>
        </p:spPr>
        <p:txBody>
          <a:bodyPr>
            <a:normAutofit/>
          </a:bodyPr>
          <a:lstStyle/>
          <a:p>
            <a:pPr algn="ctr"/>
            <a:r>
              <a:rPr lang="it-IT" sz="4000" b="1" dirty="0">
                <a:solidFill>
                  <a:schemeClr val="accent2">
                    <a:lumMod val="50000"/>
                  </a:schemeClr>
                </a:solidFill>
              </a:rPr>
              <a:t>Insubria</a:t>
            </a:r>
            <a:r>
              <a:rPr lang="it-IT" sz="4400" b="1" dirty="0">
                <a:solidFill>
                  <a:schemeClr val="accent2">
                    <a:lumMod val="50000"/>
                  </a:schemeClr>
                </a:solidFill>
              </a:rPr>
              <a:t> – 28 aprile 2022</a:t>
            </a:r>
            <a:br>
              <a:rPr lang="it-IT" sz="4400" b="1" dirty="0">
                <a:solidFill>
                  <a:schemeClr val="accent2">
                    <a:lumMod val="50000"/>
                  </a:schemeClr>
                </a:solidFill>
              </a:rPr>
            </a:br>
            <a:r>
              <a:rPr lang="it-IT" sz="2200" b="1" dirty="0">
                <a:solidFill>
                  <a:schemeClr val="accent1">
                    <a:lumMod val="75000"/>
                  </a:schemeClr>
                </a:solidFill>
              </a:rPr>
              <a:t>Servizi Integrati agli studenti </a:t>
            </a:r>
            <a:endParaRPr lang="it-IT" sz="2200" dirty="0">
              <a:solidFill>
                <a:schemeClr val="accent1">
                  <a:lumMod val="75000"/>
                </a:schemeClr>
              </a:solidFill>
            </a:endParaRPr>
          </a:p>
        </p:txBody>
      </p:sp>
      <p:pic>
        <p:nvPicPr>
          <p:cNvPr id="6" name="Segnaposto contenuto 5">
            <a:extLst>
              <a:ext uri="{FF2B5EF4-FFF2-40B4-BE49-F238E27FC236}">
                <a16:creationId xmlns:a16="http://schemas.microsoft.com/office/drawing/2014/main" id="{D2EF03FE-0969-4BB3-BB46-95B120ACE152}"/>
              </a:ext>
            </a:extLst>
          </p:cNvPr>
          <p:cNvPicPr>
            <a:picLocks noGrp="1" noChangeAspect="1"/>
          </p:cNvPicPr>
          <p:nvPr>
            <p:ph idx="1"/>
          </p:nvPr>
        </p:nvPicPr>
        <p:blipFill>
          <a:blip r:embed="rId2"/>
          <a:stretch>
            <a:fillRect/>
          </a:stretch>
        </p:blipFill>
        <p:spPr>
          <a:xfrm>
            <a:off x="2978246" y="3788229"/>
            <a:ext cx="4894729" cy="2770755"/>
          </a:xfrm>
        </p:spPr>
      </p:pic>
      <p:pic>
        <p:nvPicPr>
          <p:cNvPr id="5" name="Immagine 4" descr="Sigillo+parole_verde_DEF">
            <a:extLst>
              <a:ext uri="{FF2B5EF4-FFF2-40B4-BE49-F238E27FC236}">
                <a16:creationId xmlns:a16="http://schemas.microsoft.com/office/drawing/2014/main" id="{6B9746E8-F5FF-4347-A2D6-1EFC4B7C0B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pic>
        <p:nvPicPr>
          <p:cNvPr id="3" name="Immagine 2">
            <a:extLst>
              <a:ext uri="{FF2B5EF4-FFF2-40B4-BE49-F238E27FC236}">
                <a16:creationId xmlns:a16="http://schemas.microsoft.com/office/drawing/2014/main" id="{5E7B7C0F-A80F-41B2-A741-41F41535EF6C}"/>
              </a:ext>
            </a:extLst>
          </p:cNvPr>
          <p:cNvPicPr>
            <a:picLocks noChangeAspect="1"/>
          </p:cNvPicPr>
          <p:nvPr/>
        </p:nvPicPr>
        <p:blipFill>
          <a:blip r:embed="rId4"/>
          <a:stretch>
            <a:fillRect/>
          </a:stretch>
        </p:blipFill>
        <p:spPr>
          <a:xfrm>
            <a:off x="4640507" y="299016"/>
            <a:ext cx="4505325" cy="1838325"/>
          </a:xfrm>
          <a:prstGeom prst="rect">
            <a:avLst/>
          </a:prstGeom>
        </p:spPr>
      </p:pic>
    </p:spTree>
    <p:extLst>
      <p:ext uri="{BB962C8B-B14F-4D97-AF65-F5344CB8AC3E}">
        <p14:creationId xmlns:p14="http://schemas.microsoft.com/office/powerpoint/2010/main" val="92581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53" presetClass="entr" presetSubtype="16"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1378225"/>
            <a:ext cx="4583779" cy="675862"/>
          </a:xfrm>
        </p:spPr>
        <p:txBody>
          <a:bodyPr>
            <a:noAutofit/>
          </a:bodyPr>
          <a:lstStyle/>
          <a:p>
            <a:pPr algn="ctr"/>
            <a:r>
              <a:rPr lang="it-IT" sz="4000" dirty="0">
                <a:solidFill>
                  <a:schemeClr val="accent1">
                    <a:lumMod val="50000"/>
                  </a:schemeClr>
                </a:solidFill>
              </a:rPr>
              <a:t>….ed altri ancora…</a:t>
            </a:r>
          </a:p>
        </p:txBody>
      </p:sp>
      <p:sp>
        <p:nvSpPr>
          <p:cNvPr id="5" name="Rettangolo 4">
            <a:extLst>
              <a:ext uri="{FF2B5EF4-FFF2-40B4-BE49-F238E27FC236}">
                <a16:creationId xmlns:a16="http://schemas.microsoft.com/office/drawing/2014/main" id="{4872CA59-57ED-4F55-AAD7-5138D702DDD4}"/>
              </a:ext>
            </a:extLst>
          </p:cNvPr>
          <p:cNvSpPr/>
          <p:nvPr/>
        </p:nvSpPr>
        <p:spPr>
          <a:xfrm rot="10800000" flipV="1">
            <a:off x="677334" y="3638424"/>
            <a:ext cx="8347395" cy="1200329"/>
          </a:xfrm>
          <a:prstGeom prst="rect">
            <a:avLst/>
          </a:prstGeom>
        </p:spPr>
        <p:txBody>
          <a:bodyPr wrap="square">
            <a:spAutoFit/>
          </a:bodyPr>
          <a:lstStyle/>
          <a:p>
            <a:pPr marL="285750" indent="-285750">
              <a:buFont typeface="Wingdings" panose="05000000000000000000" pitchFamily="2" charset="2"/>
              <a:buChar char="Ø"/>
            </a:pPr>
            <a:r>
              <a:rPr lang="it-IT" b="1" u="sng" dirty="0">
                <a:solidFill>
                  <a:schemeClr val="accent1">
                    <a:lumMod val="75000"/>
                  </a:schemeClr>
                </a:solidFill>
              </a:rPr>
              <a:t>Esonero per borsa regionale: </a:t>
            </a:r>
            <a:r>
              <a:rPr lang="it-IT" dirty="0"/>
              <a:t>studenti risultati beneficiari </a:t>
            </a:r>
            <a:r>
              <a:rPr lang="it-IT" b="1" dirty="0"/>
              <a:t>al </a:t>
            </a:r>
            <a:r>
              <a:rPr lang="it-IT" sz="1600" b="1" dirty="0"/>
              <a:t>conseguimento</a:t>
            </a:r>
            <a:r>
              <a:rPr lang="it-IT" b="1" dirty="0"/>
              <a:t> </a:t>
            </a:r>
            <a:r>
              <a:rPr lang="it-IT" dirty="0"/>
              <a:t>delle borse di studio finanziate con fondi regionali: a questi studenti viene riconosciuto l’esonero totale dal pagamento della tassa regionale e del contributo universitario.</a:t>
            </a:r>
          </a:p>
        </p:txBody>
      </p:sp>
      <p:sp>
        <p:nvSpPr>
          <p:cNvPr id="8" name="Segnaposto contenuto 7">
            <a:extLst>
              <a:ext uri="{FF2B5EF4-FFF2-40B4-BE49-F238E27FC236}">
                <a16:creationId xmlns:a16="http://schemas.microsoft.com/office/drawing/2014/main" id="{846EA757-38AF-4A8E-AFCC-7DCA71D40D6C}"/>
              </a:ext>
            </a:extLst>
          </p:cNvPr>
          <p:cNvSpPr>
            <a:spLocks noGrp="1"/>
          </p:cNvSpPr>
          <p:nvPr>
            <p:ph idx="1"/>
          </p:nvPr>
        </p:nvSpPr>
        <p:spPr>
          <a:xfrm>
            <a:off x="677334" y="2543714"/>
            <a:ext cx="8347394" cy="885286"/>
          </a:xfrm>
        </p:spPr>
        <p:txBody>
          <a:bodyPr>
            <a:normAutofit lnSpcReduction="10000"/>
          </a:bodyPr>
          <a:lstStyle/>
          <a:p>
            <a:r>
              <a:rPr lang="it-IT" b="1" u="sng" dirty="0">
                <a:solidFill>
                  <a:schemeClr val="accent1">
                    <a:lumMod val="75000"/>
                  </a:schemeClr>
                </a:solidFill>
              </a:rPr>
              <a:t>Esonero Lauree Scientifiche</a:t>
            </a:r>
            <a:r>
              <a:rPr lang="it-IT" dirty="0"/>
              <a:t>: studenti immatricolati ai corsi di laurea triennale in Fisica e </a:t>
            </a:r>
            <a:r>
              <a:rPr lang="it-IT" sz="1600" dirty="0"/>
              <a:t>Matematica</a:t>
            </a:r>
            <a:r>
              <a:rPr lang="it-IT" dirty="0"/>
              <a:t> sono esonerati totalmente dal contributo universitario.</a:t>
            </a:r>
          </a:p>
        </p:txBody>
      </p:sp>
      <p:pic>
        <p:nvPicPr>
          <p:cNvPr id="9" name="Immagine 8" descr="Sigillo+parole_verde_DEF">
            <a:extLst>
              <a:ext uri="{FF2B5EF4-FFF2-40B4-BE49-F238E27FC236}">
                <a16:creationId xmlns:a16="http://schemas.microsoft.com/office/drawing/2014/main" id="{2C493CE9-E234-4D6C-9994-B00966CBE7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Tree>
    <p:extLst>
      <p:ext uri="{BB962C8B-B14F-4D97-AF65-F5344CB8AC3E}">
        <p14:creationId xmlns:p14="http://schemas.microsoft.com/office/powerpoint/2010/main" val="3265723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750"/>
                                        <p:tgtEl>
                                          <p:spTgt spid="8">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CB0D6A-CC39-4DA3-8186-4D8B475692DA}"/>
              </a:ext>
            </a:extLst>
          </p:cNvPr>
          <p:cNvSpPr>
            <a:spLocks noGrp="1"/>
          </p:cNvSpPr>
          <p:nvPr>
            <p:ph type="title"/>
          </p:nvPr>
        </p:nvSpPr>
        <p:spPr>
          <a:xfrm>
            <a:off x="677334" y="1283516"/>
            <a:ext cx="8596668" cy="512435"/>
          </a:xfrm>
        </p:spPr>
        <p:txBody>
          <a:bodyPr>
            <a:noAutofit/>
          </a:bodyPr>
          <a:lstStyle/>
          <a:p>
            <a:r>
              <a:rPr lang="it-IT" sz="4000" b="1" u="sng" dirty="0">
                <a:solidFill>
                  <a:schemeClr val="accent2">
                    <a:lumMod val="50000"/>
                  </a:schemeClr>
                </a:solidFill>
              </a:rPr>
              <a:t>Le nostre Borse di Studio</a:t>
            </a:r>
            <a:r>
              <a:rPr lang="it-IT" sz="4000" u="sng" dirty="0">
                <a:solidFill>
                  <a:schemeClr val="accent2">
                    <a:lumMod val="50000"/>
                  </a:schemeClr>
                </a:solidFill>
              </a:rPr>
              <a:t>:</a:t>
            </a:r>
            <a:r>
              <a:rPr lang="it-IT" sz="4000" u="sng" dirty="0"/>
              <a:t> </a:t>
            </a:r>
          </a:p>
        </p:txBody>
      </p:sp>
      <p:sp>
        <p:nvSpPr>
          <p:cNvPr id="3" name="Segnaposto testo 2">
            <a:extLst>
              <a:ext uri="{FF2B5EF4-FFF2-40B4-BE49-F238E27FC236}">
                <a16:creationId xmlns:a16="http://schemas.microsoft.com/office/drawing/2014/main" id="{0A61900A-6D96-473D-B548-4CCD507BBC94}"/>
              </a:ext>
            </a:extLst>
          </p:cNvPr>
          <p:cNvSpPr>
            <a:spLocks noGrp="1"/>
          </p:cNvSpPr>
          <p:nvPr>
            <p:ph type="body" idx="1"/>
          </p:nvPr>
        </p:nvSpPr>
        <p:spPr>
          <a:xfrm>
            <a:off x="675744" y="2268784"/>
            <a:ext cx="4185623" cy="303328"/>
          </a:xfrm>
        </p:spPr>
        <p:txBody>
          <a:bodyPr/>
          <a:lstStyle/>
          <a:p>
            <a:r>
              <a:rPr lang="it-IT" dirty="0">
                <a:solidFill>
                  <a:schemeClr val="accent1"/>
                </a:solidFill>
              </a:rPr>
              <a:t>Borse di studio Regionale*</a:t>
            </a:r>
          </a:p>
        </p:txBody>
      </p:sp>
      <p:sp>
        <p:nvSpPr>
          <p:cNvPr id="4" name="Segnaposto contenuto 3">
            <a:extLst>
              <a:ext uri="{FF2B5EF4-FFF2-40B4-BE49-F238E27FC236}">
                <a16:creationId xmlns:a16="http://schemas.microsoft.com/office/drawing/2014/main" id="{534704E8-841C-4B0D-9CE5-1A178E7950BE}"/>
              </a:ext>
            </a:extLst>
          </p:cNvPr>
          <p:cNvSpPr>
            <a:spLocks noGrp="1"/>
          </p:cNvSpPr>
          <p:nvPr>
            <p:ph sz="half" idx="2"/>
          </p:nvPr>
        </p:nvSpPr>
        <p:spPr>
          <a:xfrm>
            <a:off x="566688" y="2535342"/>
            <a:ext cx="4185623" cy="3046368"/>
          </a:xfrm>
        </p:spPr>
        <p:txBody>
          <a:bodyPr>
            <a:normAutofit fontScale="85000" lnSpcReduction="20000"/>
          </a:bodyPr>
          <a:lstStyle/>
          <a:p>
            <a:pPr marL="0" lvl="0" indent="0">
              <a:buNone/>
            </a:pPr>
            <a:r>
              <a:rPr lang="it-IT" sz="1600" dirty="0"/>
              <a:t>Bando pubblicato, a luglio di ogni anno, sulle pagine del sito dell’Università. </a:t>
            </a:r>
          </a:p>
          <a:p>
            <a:pPr lvl="1"/>
            <a:r>
              <a:rPr lang="it-IT" sz="1800" dirty="0"/>
              <a:t>Requisiti di accesso:</a:t>
            </a:r>
          </a:p>
          <a:p>
            <a:pPr lvl="1"/>
            <a:r>
              <a:rPr lang="it-IT" dirty="0"/>
              <a:t>requisiti di merito: voto di maturità non inferiore a 70/100 e regolarità accademica vale a dire iscrizione per la prima volta all’Università.</a:t>
            </a:r>
          </a:p>
          <a:p>
            <a:pPr lvl="1"/>
            <a:r>
              <a:rPr lang="it-IT" dirty="0"/>
              <a:t>requisiti di reddito ISEE non superiore ad euro 23.000,00 e ISPE non superiore ad euro 50.000,00. I valori ISEE E ISPE sono definiti da un decreto regionale.</a:t>
            </a:r>
          </a:p>
        </p:txBody>
      </p:sp>
      <p:sp>
        <p:nvSpPr>
          <p:cNvPr id="5" name="Segnaposto testo 4">
            <a:extLst>
              <a:ext uri="{FF2B5EF4-FFF2-40B4-BE49-F238E27FC236}">
                <a16:creationId xmlns:a16="http://schemas.microsoft.com/office/drawing/2014/main" id="{16DF133D-46CF-426E-A667-61D0D39CB02B}"/>
              </a:ext>
            </a:extLst>
          </p:cNvPr>
          <p:cNvSpPr>
            <a:spLocks noGrp="1"/>
          </p:cNvSpPr>
          <p:nvPr>
            <p:ph type="body" sz="quarter" idx="3"/>
          </p:nvPr>
        </p:nvSpPr>
        <p:spPr>
          <a:xfrm>
            <a:off x="4861367" y="2295250"/>
            <a:ext cx="4185618" cy="303327"/>
          </a:xfrm>
        </p:spPr>
        <p:txBody>
          <a:bodyPr/>
          <a:lstStyle/>
          <a:p>
            <a:r>
              <a:rPr lang="it-IT" dirty="0">
                <a:solidFill>
                  <a:schemeClr val="accent1"/>
                </a:solidFill>
              </a:rPr>
              <a:t>Borse di Studio di Ateneo*</a:t>
            </a:r>
          </a:p>
        </p:txBody>
      </p:sp>
      <p:sp>
        <p:nvSpPr>
          <p:cNvPr id="6" name="Segnaposto contenuto 5">
            <a:extLst>
              <a:ext uri="{FF2B5EF4-FFF2-40B4-BE49-F238E27FC236}">
                <a16:creationId xmlns:a16="http://schemas.microsoft.com/office/drawing/2014/main" id="{601B2EB9-B728-43F7-BC0F-CFEC0D6EA963}"/>
              </a:ext>
            </a:extLst>
          </p:cNvPr>
          <p:cNvSpPr>
            <a:spLocks noGrp="1"/>
          </p:cNvSpPr>
          <p:nvPr>
            <p:ph sz="quarter" idx="4"/>
          </p:nvPr>
        </p:nvSpPr>
        <p:spPr>
          <a:xfrm>
            <a:off x="4970424" y="2598577"/>
            <a:ext cx="4185617" cy="1595072"/>
          </a:xfrm>
        </p:spPr>
        <p:txBody>
          <a:bodyPr>
            <a:normAutofit fontScale="85000" lnSpcReduction="20000"/>
          </a:bodyPr>
          <a:lstStyle/>
          <a:p>
            <a:pPr marL="0" lvl="0" indent="0">
              <a:buNone/>
            </a:pPr>
            <a:r>
              <a:rPr lang="it-IT" sz="1600" dirty="0"/>
              <a:t>Bando pubblicato, a luglio di ogni anno, sulle pagine del sito dell’Università: per l’</a:t>
            </a:r>
            <a:r>
              <a:rPr lang="it-IT" sz="1600" dirty="0" err="1"/>
              <a:t>a.a</a:t>
            </a:r>
            <a:r>
              <a:rPr lang="it-IT" sz="1600" dirty="0"/>
              <a:t>. 22/23 l’ateneo bandisce 50 borse per studenti in sede e 15 borse per studenti fuori sede</a:t>
            </a:r>
          </a:p>
          <a:p>
            <a:pPr lvl="1"/>
            <a:r>
              <a:rPr lang="it-IT" sz="1800" dirty="0"/>
              <a:t>Requisiti di accesso: </a:t>
            </a:r>
          </a:p>
          <a:p>
            <a:pPr lvl="1"/>
            <a:r>
              <a:rPr lang="it-IT" dirty="0"/>
              <a:t>solo requisiti di merito: voto di maturità di almeno 95/100</a:t>
            </a:r>
          </a:p>
        </p:txBody>
      </p:sp>
      <p:pic>
        <p:nvPicPr>
          <p:cNvPr id="9" name="Immagine 8" descr="Sigillo+parole_verde_DEF">
            <a:extLst>
              <a:ext uri="{FF2B5EF4-FFF2-40B4-BE49-F238E27FC236}">
                <a16:creationId xmlns:a16="http://schemas.microsoft.com/office/drawing/2014/main" id="{95D99237-AE18-4FA5-8CC3-140BC9A679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7" name="CasellaDiTesto 6">
            <a:extLst>
              <a:ext uri="{FF2B5EF4-FFF2-40B4-BE49-F238E27FC236}">
                <a16:creationId xmlns:a16="http://schemas.microsoft.com/office/drawing/2014/main" id="{5BA62249-5AA4-4DC3-9417-850A856322FA}"/>
              </a:ext>
            </a:extLst>
          </p:cNvPr>
          <p:cNvSpPr txBox="1"/>
          <p:nvPr/>
        </p:nvSpPr>
        <p:spPr>
          <a:xfrm>
            <a:off x="931178" y="5780015"/>
            <a:ext cx="3498209" cy="1015663"/>
          </a:xfrm>
          <a:prstGeom prst="rect">
            <a:avLst/>
          </a:prstGeom>
          <a:noFill/>
        </p:spPr>
        <p:txBody>
          <a:bodyPr wrap="square" rtlCol="0">
            <a:spAutoFit/>
          </a:bodyPr>
          <a:lstStyle/>
          <a:p>
            <a:r>
              <a:rPr lang="it-IT" sz="1500" dirty="0"/>
              <a:t>* I requisiti dei bandi possono subire modificazioni a seguito di eventuali delibere degli organi di ateneo o regionali</a:t>
            </a:r>
          </a:p>
        </p:txBody>
      </p:sp>
    </p:spTree>
    <p:extLst>
      <p:ext uri="{BB962C8B-B14F-4D97-AF65-F5344CB8AC3E}">
        <p14:creationId xmlns:p14="http://schemas.microsoft.com/office/powerpoint/2010/main" val="4174890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par>
                          <p:cTn id="28" fill="hold">
                            <p:stCondLst>
                              <p:cond delay="6000"/>
                            </p:stCondLst>
                            <p:childTnLst>
                              <p:par>
                                <p:cTn id="29" presetID="10" presetClass="entr" presetSubtype="0" fill="hold" grpId="0" nodeType="afterEffect">
                                  <p:stCondLst>
                                    <p:cond delay="100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500"/>
                                        <p:tgtEl>
                                          <p:spTgt spid="5">
                                            <p:txEl>
                                              <p:pRg st="0" end="0"/>
                                            </p:txEl>
                                          </p:spTgt>
                                        </p:tgtEl>
                                      </p:cBhvr>
                                    </p:animEffect>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childTnLst>
                                </p:cTn>
                              </p:par>
                            </p:childTnLst>
                          </p:cTn>
                        </p:par>
                        <p:par>
                          <p:cTn id="36" fill="hold">
                            <p:stCondLst>
                              <p:cond delay="8500"/>
                            </p:stCondLst>
                            <p:childTnLst>
                              <p:par>
                                <p:cTn id="37" presetID="10" presetClass="entr" presetSubtype="0"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1000"/>
                                        <p:tgtEl>
                                          <p:spTgt spid="6">
                                            <p:txEl>
                                              <p:pRg st="1" end="1"/>
                                            </p:txEl>
                                          </p:spTgt>
                                        </p:tgtEl>
                                      </p:cBhvr>
                                    </p:animEffect>
                                  </p:childTnLst>
                                </p:cTn>
                              </p:par>
                            </p:childTnLst>
                          </p:cTn>
                        </p:par>
                        <p:par>
                          <p:cTn id="40" fill="hold">
                            <p:stCondLst>
                              <p:cond delay="9500"/>
                            </p:stCondLst>
                            <p:childTnLst>
                              <p:par>
                                <p:cTn id="41" presetID="10" presetClass="entr" presetSubtype="0" fill="hold" grpId="0"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F57BF13-7E24-4422-88A6-CD886D1944B8}"/>
              </a:ext>
            </a:extLst>
          </p:cNvPr>
          <p:cNvSpPr>
            <a:spLocks noChangeArrowheads="1"/>
          </p:cNvSpPr>
          <p:nvPr/>
        </p:nvSpPr>
        <p:spPr bwMode="auto">
          <a:xfrm>
            <a:off x="895076" y="1522507"/>
            <a:ext cx="89020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it-IT" altLang="it-IT" sz="4000" b="1" u="sng" dirty="0">
                <a:solidFill>
                  <a:schemeClr val="accent1">
                    <a:lumMod val="50000"/>
                  </a:schemeClr>
                </a:solidFill>
              </a:rPr>
              <a:t>Servizio di ristorazione</a:t>
            </a:r>
            <a:endParaRPr kumimoji="0" lang="it-IT" altLang="it-IT" sz="4000" b="1" i="0" u="sng" strike="noStrike" cap="none" normalizeH="0" baseline="0" dirty="0">
              <a:ln>
                <a:noFill/>
              </a:ln>
              <a:solidFill>
                <a:schemeClr val="accent1">
                  <a:lumMod val="50000"/>
                </a:schemeClr>
              </a:solidFill>
              <a:effectLst/>
              <a:latin typeface="+mj-lt"/>
              <a:ea typeface="Times New Roman" panose="02020603050405020304" pitchFamily="18" charset="0"/>
              <a:cs typeface="Arial" panose="020B0604020202020204" pitchFamily="34" charset="0"/>
            </a:endParaRPr>
          </a:p>
        </p:txBody>
      </p:sp>
      <p:pic>
        <p:nvPicPr>
          <p:cNvPr id="9" name="Immagine 8" descr="Sigillo+parole_verde_DEF">
            <a:extLst>
              <a:ext uri="{FF2B5EF4-FFF2-40B4-BE49-F238E27FC236}">
                <a16:creationId xmlns:a16="http://schemas.microsoft.com/office/drawing/2014/main" id="{FA585A6C-1098-43E2-B9EE-01313BFC4B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7" name="Segnaposto contenuto 4">
            <a:extLst>
              <a:ext uri="{FF2B5EF4-FFF2-40B4-BE49-F238E27FC236}">
                <a16:creationId xmlns:a16="http://schemas.microsoft.com/office/drawing/2014/main" id="{79CB740F-4C1A-494D-A34F-092099BBED94}"/>
              </a:ext>
            </a:extLst>
          </p:cNvPr>
          <p:cNvSpPr txBox="1">
            <a:spLocks/>
          </p:cNvSpPr>
          <p:nvPr/>
        </p:nvSpPr>
        <p:spPr>
          <a:xfrm>
            <a:off x="677333" y="2333900"/>
            <a:ext cx="8902073" cy="77121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it-IT" sz="1600" dirty="0"/>
              <a:t>A tutti gli studenti iscritti a corsi dell’Ateneo </a:t>
            </a:r>
            <a:r>
              <a:rPr lang="it-IT" sz="1600" u="sng" dirty="0"/>
              <a:t>che siano anche beneficiari di borsa di studio erogata con fondi regionali, </a:t>
            </a:r>
            <a:r>
              <a:rPr lang="it-IT" sz="1600" dirty="0"/>
              <a:t>eroghiamo il servizio di ristorazione gratuita.</a:t>
            </a:r>
          </a:p>
        </p:txBody>
      </p:sp>
      <p:sp>
        <p:nvSpPr>
          <p:cNvPr id="10" name="Segnaposto contenuto 4">
            <a:extLst>
              <a:ext uri="{FF2B5EF4-FFF2-40B4-BE49-F238E27FC236}">
                <a16:creationId xmlns:a16="http://schemas.microsoft.com/office/drawing/2014/main" id="{CE4EAB47-9CB6-4DDB-BF5E-F9123CA46063}"/>
              </a:ext>
            </a:extLst>
          </p:cNvPr>
          <p:cNvSpPr txBox="1">
            <a:spLocks/>
          </p:cNvSpPr>
          <p:nvPr/>
        </p:nvSpPr>
        <p:spPr>
          <a:xfrm>
            <a:off x="677332" y="3174022"/>
            <a:ext cx="8902073" cy="7712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it-IT" sz="1600" dirty="0"/>
              <a:t>L’accesso al servizio è bandito annualmente tramite concorso e va richiesto contestualmente alla presentazione online della domanda di partecipazione ai benefici economici per il diritto allo studio universitario.</a:t>
            </a:r>
          </a:p>
        </p:txBody>
      </p:sp>
      <p:sp>
        <p:nvSpPr>
          <p:cNvPr id="11" name="Segnaposto contenuto 4">
            <a:extLst>
              <a:ext uri="{FF2B5EF4-FFF2-40B4-BE49-F238E27FC236}">
                <a16:creationId xmlns:a16="http://schemas.microsoft.com/office/drawing/2014/main" id="{F507EC54-9A80-4C22-B4A3-43A174FE9411}"/>
              </a:ext>
            </a:extLst>
          </p:cNvPr>
          <p:cNvSpPr txBox="1">
            <a:spLocks/>
          </p:cNvSpPr>
          <p:nvPr/>
        </p:nvSpPr>
        <p:spPr>
          <a:xfrm>
            <a:off x="677332" y="4165600"/>
            <a:ext cx="8902073" cy="100148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sz="1600" dirty="0"/>
              <a:t>Se studenti in sede e pendolari, viene riconosciuto il pasto gratuito dal lunedì al venerdì nel turno meridiano con esclusione dei giorni festivi, del mese di agosto e dei giorni di chiusura del singolo esercizio;</a:t>
            </a:r>
          </a:p>
          <a:p>
            <a:pPr algn="just"/>
            <a:endParaRPr lang="it-IT" sz="1600" dirty="0"/>
          </a:p>
        </p:txBody>
      </p:sp>
      <p:sp>
        <p:nvSpPr>
          <p:cNvPr id="12" name="Segnaposto contenuto 4">
            <a:extLst>
              <a:ext uri="{FF2B5EF4-FFF2-40B4-BE49-F238E27FC236}">
                <a16:creationId xmlns:a16="http://schemas.microsoft.com/office/drawing/2014/main" id="{60D7B441-0E56-4EEF-8577-CB3BCB9630C0}"/>
              </a:ext>
            </a:extLst>
          </p:cNvPr>
          <p:cNvSpPr txBox="1">
            <a:spLocks/>
          </p:cNvSpPr>
          <p:nvPr/>
        </p:nvSpPr>
        <p:spPr>
          <a:xfrm>
            <a:off x="677331" y="3914453"/>
            <a:ext cx="8902073" cy="77121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endParaRPr lang="it-IT" sz="1600" dirty="0"/>
          </a:p>
        </p:txBody>
      </p:sp>
      <p:sp>
        <p:nvSpPr>
          <p:cNvPr id="8" name="Segnaposto contenuto 4">
            <a:extLst>
              <a:ext uri="{FF2B5EF4-FFF2-40B4-BE49-F238E27FC236}">
                <a16:creationId xmlns:a16="http://schemas.microsoft.com/office/drawing/2014/main" id="{CAB37997-6F31-41CB-A23F-3D78C4D8348C}"/>
              </a:ext>
            </a:extLst>
          </p:cNvPr>
          <p:cNvSpPr txBox="1">
            <a:spLocks/>
          </p:cNvSpPr>
          <p:nvPr/>
        </p:nvSpPr>
        <p:spPr>
          <a:xfrm>
            <a:off x="677331" y="5167086"/>
            <a:ext cx="8902073" cy="15094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sz="1600" dirty="0"/>
              <a:t>se studenti fuori sede, vengono riconosciuti il pasto gratuito dal lunedì alla domenica ed il pasto serale per un valore limite predefinito nel bando, con esclusione dei giorni festivi, del mese di agosto e dei giorni di chiusura del singolo esercizio.</a:t>
            </a:r>
          </a:p>
          <a:p>
            <a:pPr algn="just"/>
            <a:endParaRPr lang="it-IT" sz="1600" dirty="0"/>
          </a:p>
        </p:txBody>
      </p:sp>
      <p:pic>
        <p:nvPicPr>
          <p:cNvPr id="6" name="Immagine 5">
            <a:extLst>
              <a:ext uri="{FF2B5EF4-FFF2-40B4-BE49-F238E27FC236}">
                <a16:creationId xmlns:a16="http://schemas.microsoft.com/office/drawing/2014/main" id="{3BFCF803-92E3-44F5-AA4A-5558AFB9F524}"/>
              </a:ext>
            </a:extLst>
          </p:cNvPr>
          <p:cNvPicPr>
            <a:picLocks noChangeAspect="1"/>
          </p:cNvPicPr>
          <p:nvPr/>
        </p:nvPicPr>
        <p:blipFill>
          <a:blip r:embed="rId3"/>
          <a:stretch>
            <a:fillRect/>
          </a:stretch>
        </p:blipFill>
        <p:spPr>
          <a:xfrm>
            <a:off x="6898344" y="438100"/>
            <a:ext cx="2438400" cy="1837828"/>
          </a:xfrm>
          <a:prstGeom prst="rect">
            <a:avLst/>
          </a:prstGeom>
        </p:spPr>
      </p:pic>
    </p:spTree>
    <p:extLst>
      <p:ext uri="{BB962C8B-B14F-4D97-AF65-F5344CB8AC3E}">
        <p14:creationId xmlns:p14="http://schemas.microsoft.com/office/powerpoint/2010/main" val="107269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10" presetClass="entr" presetSubtype="0"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3000"/>
                            </p:stCondLst>
                            <p:childTnLst>
                              <p:par>
                                <p:cTn id="19" presetID="10" presetClass="entr" presetSubtype="0" fill="hold" grpId="0" nodeType="after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4500"/>
                            </p:stCondLst>
                            <p:childTnLst>
                              <p:par>
                                <p:cTn id="23" presetID="10"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6000"/>
                            </p:stCondLst>
                            <p:childTnLst>
                              <p:par>
                                <p:cTn id="27" presetID="10" presetClass="entr" presetSubtype="0" fill="hold" grpId="0" nodeType="after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 name="Titolo 17">
            <a:extLst>
              <a:ext uri="{FF2B5EF4-FFF2-40B4-BE49-F238E27FC236}">
                <a16:creationId xmlns:a16="http://schemas.microsoft.com/office/drawing/2014/main" id="{5F70B176-1937-492D-BF01-29053FC63B32}"/>
              </a:ext>
            </a:extLst>
          </p:cNvPr>
          <p:cNvSpPr>
            <a:spLocks noGrp="1"/>
          </p:cNvSpPr>
          <p:nvPr>
            <p:ph type="title"/>
          </p:nvPr>
        </p:nvSpPr>
        <p:spPr>
          <a:xfrm>
            <a:off x="677334" y="1627560"/>
            <a:ext cx="8596668" cy="1036127"/>
          </a:xfrm>
        </p:spPr>
        <p:txBody>
          <a:bodyPr>
            <a:noAutofit/>
          </a:bodyPr>
          <a:lstStyle/>
          <a:p>
            <a:r>
              <a:rPr lang="it-IT" sz="4000" b="1" u="sng" dirty="0">
                <a:solidFill>
                  <a:schemeClr val="accent2">
                    <a:lumMod val="50000"/>
                  </a:schemeClr>
                </a:solidFill>
              </a:rPr>
              <a:t>Le nostre residenze Universitarie:</a:t>
            </a:r>
            <a:br>
              <a:rPr lang="it-IT" sz="4000" b="1" u="sng" dirty="0">
                <a:solidFill>
                  <a:schemeClr val="accent2">
                    <a:lumMod val="50000"/>
                  </a:schemeClr>
                </a:solidFill>
              </a:rPr>
            </a:br>
            <a:r>
              <a:rPr lang="it-IT" sz="4000" u="sng" dirty="0">
                <a:solidFill>
                  <a:schemeClr val="accent2">
                    <a:lumMod val="50000"/>
                  </a:schemeClr>
                </a:solidFill>
              </a:rPr>
              <a:t> </a:t>
            </a:r>
          </a:p>
        </p:txBody>
      </p:sp>
      <p:sp>
        <p:nvSpPr>
          <p:cNvPr id="19" name="Segnaposto contenuto 18">
            <a:extLst>
              <a:ext uri="{FF2B5EF4-FFF2-40B4-BE49-F238E27FC236}">
                <a16:creationId xmlns:a16="http://schemas.microsoft.com/office/drawing/2014/main" id="{DA989458-DB95-488E-B164-5008465EA25B}"/>
              </a:ext>
            </a:extLst>
          </p:cNvPr>
          <p:cNvSpPr>
            <a:spLocks noGrp="1"/>
          </p:cNvSpPr>
          <p:nvPr>
            <p:ph idx="1"/>
          </p:nvPr>
        </p:nvSpPr>
        <p:spPr>
          <a:xfrm>
            <a:off x="677334" y="2532186"/>
            <a:ext cx="8596668" cy="1036127"/>
          </a:xfrm>
        </p:spPr>
        <p:txBody>
          <a:bodyPr/>
          <a:lstStyle/>
          <a:p>
            <a:pPr algn="just"/>
            <a:r>
              <a:rPr lang="it-IT" dirty="0"/>
              <a:t>L’Università degli Studi dell’Insubria offre diverse opportunità di alloggio, presso le sedi di Como, Varese e Castellanza, per chi vuole studiare presso l’Ateneo, ma abita lontano….</a:t>
            </a:r>
          </a:p>
        </p:txBody>
      </p:sp>
      <p:pic>
        <p:nvPicPr>
          <p:cNvPr id="22" name="Immagine 21">
            <a:extLst>
              <a:ext uri="{FF2B5EF4-FFF2-40B4-BE49-F238E27FC236}">
                <a16:creationId xmlns:a16="http://schemas.microsoft.com/office/drawing/2014/main" id="{5C78B55E-FAF2-4ECD-8927-2D96B47E98BF}"/>
              </a:ext>
            </a:extLst>
          </p:cNvPr>
          <p:cNvPicPr>
            <a:picLocks noChangeAspect="1"/>
          </p:cNvPicPr>
          <p:nvPr/>
        </p:nvPicPr>
        <p:blipFill>
          <a:blip r:embed="rId2"/>
          <a:stretch>
            <a:fillRect/>
          </a:stretch>
        </p:blipFill>
        <p:spPr>
          <a:xfrm>
            <a:off x="5559592" y="3591568"/>
            <a:ext cx="3798277" cy="2370383"/>
          </a:xfrm>
          <a:prstGeom prst="rect">
            <a:avLst/>
          </a:prstGeom>
        </p:spPr>
      </p:pic>
      <p:pic>
        <p:nvPicPr>
          <p:cNvPr id="24" name="Immagine 23">
            <a:extLst>
              <a:ext uri="{FF2B5EF4-FFF2-40B4-BE49-F238E27FC236}">
                <a16:creationId xmlns:a16="http://schemas.microsoft.com/office/drawing/2014/main" id="{0EA4E8C2-70A6-4A25-A43A-8ABC46D26A10}"/>
              </a:ext>
            </a:extLst>
          </p:cNvPr>
          <p:cNvPicPr>
            <a:picLocks noChangeAspect="1"/>
          </p:cNvPicPr>
          <p:nvPr/>
        </p:nvPicPr>
        <p:blipFill>
          <a:blip r:embed="rId3"/>
          <a:stretch>
            <a:fillRect/>
          </a:stretch>
        </p:blipFill>
        <p:spPr>
          <a:xfrm>
            <a:off x="1041008" y="3591568"/>
            <a:ext cx="3798277" cy="2370383"/>
          </a:xfrm>
          <a:prstGeom prst="rect">
            <a:avLst/>
          </a:prstGeom>
        </p:spPr>
      </p:pic>
      <p:pic>
        <p:nvPicPr>
          <p:cNvPr id="9" name="Immagine 8" descr="Sigillo+parole_verde_DEF">
            <a:extLst>
              <a:ext uri="{FF2B5EF4-FFF2-40B4-BE49-F238E27FC236}">
                <a16:creationId xmlns:a16="http://schemas.microsoft.com/office/drawing/2014/main" id="{EE4F3298-21C1-4945-9593-C268E8774B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Tree>
    <p:extLst>
      <p:ext uri="{BB962C8B-B14F-4D97-AF65-F5344CB8AC3E}">
        <p14:creationId xmlns:p14="http://schemas.microsoft.com/office/powerpoint/2010/main" val="1206967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Titolo 17">
            <a:extLst>
              <a:ext uri="{FF2B5EF4-FFF2-40B4-BE49-F238E27FC236}">
                <a16:creationId xmlns:a16="http://schemas.microsoft.com/office/drawing/2014/main" id="{23EC549B-AB6A-4C70-8C69-267B8E2A5476}"/>
              </a:ext>
            </a:extLst>
          </p:cNvPr>
          <p:cNvSpPr txBox="1">
            <a:spLocks/>
          </p:cNvSpPr>
          <p:nvPr/>
        </p:nvSpPr>
        <p:spPr>
          <a:xfrm>
            <a:off x="677334" y="1627560"/>
            <a:ext cx="8596668" cy="103612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000" b="1" u="sng" dirty="0">
                <a:solidFill>
                  <a:schemeClr val="accent2">
                    <a:lumMod val="50000"/>
                  </a:schemeClr>
                </a:solidFill>
              </a:rPr>
              <a:t>Dove siamo :</a:t>
            </a:r>
            <a:endParaRPr lang="it-IT" sz="4000" u="sng" dirty="0">
              <a:solidFill>
                <a:schemeClr val="accent2">
                  <a:lumMod val="50000"/>
                </a:schemeClr>
              </a:solidFill>
            </a:endParaRPr>
          </a:p>
        </p:txBody>
      </p:sp>
      <p:sp>
        <p:nvSpPr>
          <p:cNvPr id="18" name="Titolo 17">
            <a:extLst>
              <a:ext uri="{FF2B5EF4-FFF2-40B4-BE49-F238E27FC236}">
                <a16:creationId xmlns:a16="http://schemas.microsoft.com/office/drawing/2014/main" id="{5F70B176-1937-492D-BF01-29053FC63B32}"/>
              </a:ext>
            </a:extLst>
          </p:cNvPr>
          <p:cNvSpPr>
            <a:spLocks noGrp="1"/>
          </p:cNvSpPr>
          <p:nvPr>
            <p:ph type="title"/>
          </p:nvPr>
        </p:nvSpPr>
        <p:spPr>
          <a:xfrm>
            <a:off x="677334" y="2614525"/>
            <a:ext cx="8196210" cy="561848"/>
          </a:xfrm>
        </p:spPr>
        <p:txBody>
          <a:bodyPr>
            <a:noAutofit/>
          </a:bodyPr>
          <a:lstStyle/>
          <a:p>
            <a:r>
              <a:rPr lang="it-IT" sz="2400" b="1" dirty="0">
                <a:solidFill>
                  <a:schemeClr val="accent2">
                    <a:lumMod val="50000"/>
                  </a:schemeClr>
                </a:solidFill>
              </a:rPr>
              <a:t>Collegio Carlo Cattaneo</a:t>
            </a:r>
            <a:r>
              <a:rPr lang="it-IT" sz="2400" dirty="0">
                <a:solidFill>
                  <a:schemeClr val="accent2">
                    <a:lumMod val="50000"/>
                  </a:schemeClr>
                </a:solidFill>
              </a:rPr>
              <a:t> </a:t>
            </a:r>
            <a:r>
              <a:rPr lang="it-IT" sz="2400" dirty="0">
                <a:solidFill>
                  <a:schemeClr val="accent1">
                    <a:lumMod val="75000"/>
                  </a:schemeClr>
                </a:solidFill>
              </a:rPr>
              <a:t>Via </a:t>
            </a:r>
            <a:r>
              <a:rPr lang="it-IT" sz="2400" dirty="0" err="1">
                <a:solidFill>
                  <a:schemeClr val="accent1">
                    <a:lumMod val="75000"/>
                  </a:schemeClr>
                </a:solidFill>
              </a:rPr>
              <a:t>Dunant</a:t>
            </a:r>
            <a:r>
              <a:rPr lang="it-IT" sz="2400">
                <a:solidFill>
                  <a:schemeClr val="accent1">
                    <a:lumMod val="75000"/>
                  </a:schemeClr>
                </a:solidFill>
              </a:rPr>
              <a:t> 7 </a:t>
            </a:r>
            <a:r>
              <a:rPr lang="it-IT" sz="2400" dirty="0">
                <a:solidFill>
                  <a:schemeClr val="accent1">
                    <a:lumMod val="75000"/>
                  </a:schemeClr>
                </a:solidFill>
              </a:rPr>
              <a:t>Varese</a:t>
            </a:r>
          </a:p>
        </p:txBody>
      </p:sp>
      <p:sp>
        <p:nvSpPr>
          <p:cNvPr id="3" name="CasellaDiTesto 2"/>
          <p:cNvSpPr txBox="1"/>
          <p:nvPr/>
        </p:nvSpPr>
        <p:spPr>
          <a:xfrm>
            <a:off x="818461" y="3358599"/>
            <a:ext cx="8024491" cy="369332"/>
          </a:xfrm>
          <a:prstGeom prst="rect">
            <a:avLst/>
          </a:prstGeom>
          <a:noFill/>
        </p:spPr>
        <p:txBody>
          <a:bodyPr wrap="square" rtlCol="0">
            <a:spAutoFit/>
          </a:bodyPr>
          <a:lstStyle/>
          <a:p>
            <a:r>
              <a:rPr lang="it-IT" b="1" dirty="0"/>
              <a:t>96 </a:t>
            </a:r>
            <a:r>
              <a:rPr lang="it-IT" sz="1600" b="1" dirty="0"/>
              <a:t>camere</a:t>
            </a:r>
            <a:r>
              <a:rPr lang="it-IT" b="1" dirty="0"/>
              <a:t> </a:t>
            </a:r>
            <a:r>
              <a:rPr lang="it-IT" dirty="0"/>
              <a:t>singole con bagno privato, zona giorno in comune ogni 4 stanze	</a:t>
            </a:r>
          </a:p>
        </p:txBody>
      </p:sp>
      <p:pic>
        <p:nvPicPr>
          <p:cNvPr id="14" name="Immagine 13" descr="Sigillo+parole_verde_DEF">
            <a:extLst>
              <a:ext uri="{FF2B5EF4-FFF2-40B4-BE49-F238E27FC236}">
                <a16:creationId xmlns:a16="http://schemas.microsoft.com/office/drawing/2014/main" id="{49F23028-CDFB-4AE2-ADC8-D49426F14B7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pic>
        <p:nvPicPr>
          <p:cNvPr id="4" name="Immagine 3">
            <a:extLst>
              <a:ext uri="{FF2B5EF4-FFF2-40B4-BE49-F238E27FC236}">
                <a16:creationId xmlns:a16="http://schemas.microsoft.com/office/drawing/2014/main" id="{090B840D-099E-43D7-9D00-C02951110A4D}"/>
              </a:ext>
            </a:extLst>
          </p:cNvPr>
          <p:cNvPicPr>
            <a:picLocks noChangeAspect="1"/>
          </p:cNvPicPr>
          <p:nvPr/>
        </p:nvPicPr>
        <p:blipFill>
          <a:blip r:embed="rId3"/>
          <a:stretch>
            <a:fillRect/>
          </a:stretch>
        </p:blipFill>
        <p:spPr>
          <a:xfrm>
            <a:off x="818461" y="4300930"/>
            <a:ext cx="3410102" cy="2299253"/>
          </a:xfrm>
          <a:prstGeom prst="rect">
            <a:avLst/>
          </a:prstGeom>
        </p:spPr>
      </p:pic>
      <p:pic>
        <p:nvPicPr>
          <p:cNvPr id="6" name="Immagine 5">
            <a:extLst>
              <a:ext uri="{FF2B5EF4-FFF2-40B4-BE49-F238E27FC236}">
                <a16:creationId xmlns:a16="http://schemas.microsoft.com/office/drawing/2014/main" id="{CDE2821E-1CB8-4834-8B65-85503D91CD0F}"/>
              </a:ext>
            </a:extLst>
          </p:cNvPr>
          <p:cNvPicPr>
            <a:picLocks noChangeAspect="1"/>
          </p:cNvPicPr>
          <p:nvPr/>
        </p:nvPicPr>
        <p:blipFill>
          <a:blip r:embed="rId4"/>
          <a:stretch>
            <a:fillRect/>
          </a:stretch>
        </p:blipFill>
        <p:spPr>
          <a:xfrm>
            <a:off x="5204017" y="4310013"/>
            <a:ext cx="3863662" cy="2299254"/>
          </a:xfrm>
          <a:prstGeom prst="rect">
            <a:avLst/>
          </a:prstGeom>
        </p:spPr>
      </p:pic>
    </p:spTree>
    <p:extLst>
      <p:ext uri="{BB962C8B-B14F-4D97-AF65-F5344CB8AC3E}">
        <p14:creationId xmlns:p14="http://schemas.microsoft.com/office/powerpoint/2010/main" val="2774576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2000"/>
                            </p:stCondLst>
                            <p:childTnLst>
                              <p:par>
                                <p:cTn id="13" presetID="10" presetClass="entr" presetSubtype="0" fill="hold" grpId="0" nodeType="after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75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3250"/>
                            </p:stCondLst>
                            <p:childTnLst>
                              <p:par>
                                <p:cTn id="23" presetID="53" presetClass="entr" presetSubtype="16" fill="hold" nodeType="afterEffect">
                                  <p:stCondLst>
                                    <p:cond delay="10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Titolo 17">
            <a:extLst>
              <a:ext uri="{FF2B5EF4-FFF2-40B4-BE49-F238E27FC236}">
                <a16:creationId xmlns:a16="http://schemas.microsoft.com/office/drawing/2014/main" id="{23EC549B-AB6A-4C70-8C69-267B8E2A5476}"/>
              </a:ext>
            </a:extLst>
          </p:cNvPr>
          <p:cNvSpPr txBox="1">
            <a:spLocks/>
          </p:cNvSpPr>
          <p:nvPr/>
        </p:nvSpPr>
        <p:spPr>
          <a:xfrm>
            <a:off x="677334" y="1627560"/>
            <a:ext cx="8596668" cy="103612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000" b="1" u="sng" dirty="0">
                <a:solidFill>
                  <a:schemeClr val="accent2">
                    <a:lumMod val="50000"/>
                  </a:schemeClr>
                </a:solidFill>
              </a:rPr>
              <a:t>Dove siamo :</a:t>
            </a:r>
            <a:endParaRPr lang="it-IT" sz="4000" u="sng" dirty="0">
              <a:solidFill>
                <a:schemeClr val="accent2">
                  <a:lumMod val="50000"/>
                </a:schemeClr>
              </a:solidFill>
            </a:endParaRPr>
          </a:p>
        </p:txBody>
      </p:sp>
      <p:sp>
        <p:nvSpPr>
          <p:cNvPr id="18" name="Titolo 17">
            <a:extLst>
              <a:ext uri="{FF2B5EF4-FFF2-40B4-BE49-F238E27FC236}">
                <a16:creationId xmlns:a16="http://schemas.microsoft.com/office/drawing/2014/main" id="{5F70B176-1937-492D-BF01-29053FC63B32}"/>
              </a:ext>
            </a:extLst>
          </p:cNvPr>
          <p:cNvSpPr>
            <a:spLocks noGrp="1"/>
          </p:cNvSpPr>
          <p:nvPr>
            <p:ph type="title"/>
          </p:nvPr>
        </p:nvSpPr>
        <p:spPr>
          <a:xfrm>
            <a:off x="677332" y="2358797"/>
            <a:ext cx="8196210" cy="561848"/>
          </a:xfrm>
        </p:spPr>
        <p:txBody>
          <a:bodyPr>
            <a:noAutofit/>
          </a:bodyPr>
          <a:lstStyle/>
          <a:p>
            <a:r>
              <a:rPr lang="it-IT" sz="2400" b="1" dirty="0">
                <a:solidFill>
                  <a:schemeClr val="accent2">
                    <a:lumMod val="50000"/>
                  </a:schemeClr>
                </a:solidFill>
              </a:rPr>
              <a:t>Collegio La Presentazione </a:t>
            </a:r>
            <a:r>
              <a:rPr lang="it-IT" sz="2400" dirty="0">
                <a:solidFill>
                  <a:schemeClr val="accent1">
                    <a:lumMod val="75000"/>
                  </a:schemeClr>
                </a:solidFill>
              </a:rPr>
              <a:t>Via </a:t>
            </a:r>
            <a:r>
              <a:rPr lang="it-IT" sz="2400" dirty="0" err="1">
                <a:solidFill>
                  <a:schemeClr val="accent1">
                    <a:lumMod val="75000"/>
                  </a:schemeClr>
                </a:solidFill>
              </a:rPr>
              <a:t>Zezio</a:t>
            </a:r>
            <a:r>
              <a:rPr lang="it-IT" sz="2400" dirty="0">
                <a:solidFill>
                  <a:schemeClr val="accent1">
                    <a:lumMod val="75000"/>
                  </a:schemeClr>
                </a:solidFill>
              </a:rPr>
              <a:t> 58 Como</a:t>
            </a:r>
          </a:p>
        </p:txBody>
      </p:sp>
      <p:sp>
        <p:nvSpPr>
          <p:cNvPr id="10" name="CasellaDiTesto 9"/>
          <p:cNvSpPr txBox="1"/>
          <p:nvPr/>
        </p:nvSpPr>
        <p:spPr>
          <a:xfrm>
            <a:off x="677332" y="5542463"/>
            <a:ext cx="7088104" cy="1323439"/>
          </a:xfrm>
          <a:prstGeom prst="rect">
            <a:avLst/>
          </a:prstGeom>
          <a:noFill/>
        </p:spPr>
        <p:txBody>
          <a:bodyPr wrap="square" rtlCol="0">
            <a:spAutoFit/>
          </a:bodyPr>
          <a:lstStyle/>
          <a:p>
            <a:endParaRPr lang="it-IT" sz="1600" dirty="0"/>
          </a:p>
          <a:p>
            <a:r>
              <a:rPr lang="it-IT" sz="1600" dirty="0"/>
              <a:t>I posti letto sono tutti in camera doppia con servizi privati, e sono riservati a studenti iscritti a corsi dell’Ateneo, </a:t>
            </a:r>
            <a:r>
              <a:rPr lang="it-IT" sz="1600" dirty="0" err="1"/>
              <a:t>Visiting</a:t>
            </a:r>
            <a:r>
              <a:rPr lang="it-IT" sz="1600" dirty="0"/>
              <a:t> </a:t>
            </a:r>
            <a:r>
              <a:rPr lang="it-IT" sz="1600" dirty="0" err="1"/>
              <a:t>Professors</a:t>
            </a:r>
            <a:r>
              <a:rPr lang="it-IT" sz="1600" dirty="0"/>
              <a:t> ed altri ospiti di Ateneo.</a:t>
            </a:r>
          </a:p>
          <a:p>
            <a:r>
              <a:rPr lang="it-IT" sz="1600" dirty="0"/>
              <a:t>	</a:t>
            </a:r>
          </a:p>
        </p:txBody>
      </p:sp>
      <p:sp>
        <p:nvSpPr>
          <p:cNvPr id="11" name="CasellaDiTesto 10"/>
          <p:cNvSpPr txBox="1"/>
          <p:nvPr/>
        </p:nvSpPr>
        <p:spPr>
          <a:xfrm>
            <a:off x="677332" y="2870867"/>
            <a:ext cx="7432660" cy="861774"/>
          </a:xfrm>
          <a:prstGeom prst="rect">
            <a:avLst/>
          </a:prstGeom>
          <a:noFill/>
        </p:spPr>
        <p:txBody>
          <a:bodyPr wrap="square" rtlCol="0">
            <a:spAutoFit/>
          </a:bodyPr>
          <a:lstStyle/>
          <a:p>
            <a:r>
              <a:rPr lang="it-IT" sz="1600" dirty="0"/>
              <a:t>A breve distanza dalle sedi in cui si svolge l'attività didattica dei corsi dell’Area scientifica tecnologica…40 posti letto in 20 camere doppie</a:t>
            </a:r>
          </a:p>
          <a:p>
            <a:r>
              <a:rPr lang="it-IT" dirty="0"/>
              <a:t>	</a:t>
            </a:r>
          </a:p>
        </p:txBody>
      </p:sp>
      <p:pic>
        <p:nvPicPr>
          <p:cNvPr id="14" name="Immagine 13" descr="Sigillo+parole_verde_DEF">
            <a:extLst>
              <a:ext uri="{FF2B5EF4-FFF2-40B4-BE49-F238E27FC236}">
                <a16:creationId xmlns:a16="http://schemas.microsoft.com/office/drawing/2014/main" id="{49F23028-CDFB-4AE2-ADC8-D49426F14B7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pic>
        <p:nvPicPr>
          <p:cNvPr id="5" name="Immagine 4">
            <a:extLst>
              <a:ext uri="{FF2B5EF4-FFF2-40B4-BE49-F238E27FC236}">
                <a16:creationId xmlns:a16="http://schemas.microsoft.com/office/drawing/2014/main" id="{3D71D4FD-621E-48A9-AA1A-9294044BC10E}"/>
              </a:ext>
            </a:extLst>
          </p:cNvPr>
          <p:cNvPicPr>
            <a:picLocks noChangeAspect="1"/>
          </p:cNvPicPr>
          <p:nvPr/>
        </p:nvPicPr>
        <p:blipFill>
          <a:blip r:embed="rId3"/>
          <a:stretch>
            <a:fillRect/>
          </a:stretch>
        </p:blipFill>
        <p:spPr>
          <a:xfrm>
            <a:off x="677332" y="3605298"/>
            <a:ext cx="2874251" cy="2035679"/>
          </a:xfrm>
          <a:prstGeom prst="rect">
            <a:avLst/>
          </a:prstGeom>
        </p:spPr>
      </p:pic>
      <p:pic>
        <p:nvPicPr>
          <p:cNvPr id="7" name="Immagine 6">
            <a:extLst>
              <a:ext uri="{FF2B5EF4-FFF2-40B4-BE49-F238E27FC236}">
                <a16:creationId xmlns:a16="http://schemas.microsoft.com/office/drawing/2014/main" id="{D2E738E9-6A81-4A28-8AD8-99D68F071959}"/>
              </a:ext>
            </a:extLst>
          </p:cNvPr>
          <p:cNvPicPr>
            <a:picLocks noChangeAspect="1"/>
          </p:cNvPicPr>
          <p:nvPr/>
        </p:nvPicPr>
        <p:blipFill>
          <a:blip r:embed="rId4"/>
          <a:stretch>
            <a:fillRect/>
          </a:stretch>
        </p:blipFill>
        <p:spPr>
          <a:xfrm>
            <a:off x="4775436" y="3591919"/>
            <a:ext cx="3228537" cy="2078768"/>
          </a:xfrm>
          <a:prstGeom prst="rect">
            <a:avLst/>
          </a:prstGeom>
        </p:spPr>
      </p:pic>
    </p:spTree>
    <p:extLst>
      <p:ext uri="{BB962C8B-B14F-4D97-AF65-F5344CB8AC3E}">
        <p14:creationId xmlns:p14="http://schemas.microsoft.com/office/powerpoint/2010/main" val="983453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275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3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4000"/>
                            </p:stCondLst>
                            <p:childTnLst>
                              <p:par>
                                <p:cTn id="23" presetID="53" presetClass="entr" presetSubtype="16" fill="hold" nodeType="afterEffect">
                                  <p:stCondLst>
                                    <p:cond delay="1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2851C0-69BA-40E6-BDC9-F296E76F7749}"/>
              </a:ext>
            </a:extLst>
          </p:cNvPr>
          <p:cNvSpPr>
            <a:spLocks noGrp="1"/>
          </p:cNvSpPr>
          <p:nvPr>
            <p:ph type="title"/>
          </p:nvPr>
        </p:nvSpPr>
        <p:spPr>
          <a:xfrm>
            <a:off x="677334" y="1524001"/>
            <a:ext cx="4692952" cy="781878"/>
          </a:xfrm>
        </p:spPr>
        <p:txBody>
          <a:bodyPr>
            <a:noAutofit/>
          </a:bodyPr>
          <a:lstStyle/>
          <a:p>
            <a:r>
              <a:rPr lang="it-IT" sz="4000" b="1" u="sng" dirty="0">
                <a:solidFill>
                  <a:schemeClr val="accent2">
                    <a:lumMod val="50000"/>
                  </a:schemeClr>
                </a:solidFill>
              </a:rPr>
              <a:t>Dove siamo:</a:t>
            </a:r>
          </a:p>
        </p:txBody>
      </p:sp>
      <p:sp>
        <p:nvSpPr>
          <p:cNvPr id="4" name="Segnaposto testo 3">
            <a:extLst>
              <a:ext uri="{FF2B5EF4-FFF2-40B4-BE49-F238E27FC236}">
                <a16:creationId xmlns:a16="http://schemas.microsoft.com/office/drawing/2014/main" id="{BA47ECDB-74A1-4C95-A312-692DB954374A}"/>
              </a:ext>
            </a:extLst>
          </p:cNvPr>
          <p:cNvSpPr>
            <a:spLocks noGrp="1"/>
          </p:cNvSpPr>
          <p:nvPr>
            <p:ph type="body" sz="half" idx="2"/>
          </p:nvPr>
        </p:nvSpPr>
        <p:spPr>
          <a:xfrm>
            <a:off x="677333" y="2369400"/>
            <a:ext cx="7605275" cy="890636"/>
          </a:xfrm>
        </p:spPr>
        <p:txBody>
          <a:bodyPr>
            <a:noAutofit/>
          </a:bodyPr>
          <a:lstStyle/>
          <a:p>
            <a:r>
              <a:rPr lang="it-IT" sz="2400" b="1" dirty="0">
                <a:solidFill>
                  <a:schemeClr val="accent1">
                    <a:lumMod val="50000"/>
                  </a:schemeClr>
                </a:solidFill>
              </a:rPr>
              <a:t>Residenza Carlo </a:t>
            </a:r>
            <a:r>
              <a:rPr lang="it-IT" sz="2400" b="1" dirty="0" err="1">
                <a:solidFill>
                  <a:schemeClr val="accent1">
                    <a:lumMod val="50000"/>
                  </a:schemeClr>
                </a:solidFill>
              </a:rPr>
              <a:t>Pomini</a:t>
            </a:r>
            <a:r>
              <a:rPr lang="it-IT" sz="2400" dirty="0">
                <a:solidFill>
                  <a:schemeClr val="accent1">
                    <a:lumMod val="75000"/>
                  </a:schemeClr>
                </a:solidFill>
              </a:rPr>
              <a:t>  Piazza Soldini 5 Castellanza</a:t>
            </a:r>
          </a:p>
        </p:txBody>
      </p:sp>
      <p:sp>
        <p:nvSpPr>
          <p:cNvPr id="12" name="Segnaposto testo 3">
            <a:extLst>
              <a:ext uri="{FF2B5EF4-FFF2-40B4-BE49-F238E27FC236}">
                <a16:creationId xmlns:a16="http://schemas.microsoft.com/office/drawing/2014/main" id="{53A4B0E9-844C-429C-92CE-C36F36C7B99A}"/>
              </a:ext>
            </a:extLst>
          </p:cNvPr>
          <p:cNvSpPr txBox="1">
            <a:spLocks/>
          </p:cNvSpPr>
          <p:nvPr/>
        </p:nvSpPr>
        <p:spPr>
          <a:xfrm>
            <a:off x="677333" y="2722063"/>
            <a:ext cx="5012266" cy="706937"/>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1pPr>
            <a:lvl2pPr marL="457063"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2pPr>
            <a:lvl3pPr marL="914126"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3pPr>
            <a:lvl4pPr marL="1371189"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4pPr>
            <a:lvl5pPr marL="1828251"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5pPr>
            <a:lvl6pPr marL="2285314"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6pPr>
            <a:lvl7pPr marL="2742377"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7pPr>
            <a:lvl8pPr marL="319944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8pPr>
            <a:lvl9pPr marL="3656503"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9pPr>
          </a:lstStyle>
          <a:p>
            <a:endParaRPr lang="it-IT" sz="1600" b="1" dirty="0"/>
          </a:p>
          <a:p>
            <a:r>
              <a:rPr lang="it-IT" sz="1600" dirty="0">
                <a:solidFill>
                  <a:schemeClr val="tx1"/>
                </a:solidFill>
              </a:rPr>
              <a:t>10 posti letto in camera doppia, con servizi privati </a:t>
            </a:r>
          </a:p>
          <a:p>
            <a:r>
              <a:rPr lang="it-IT" sz="1600" b="1" dirty="0"/>
              <a:t> 		     </a:t>
            </a:r>
          </a:p>
        </p:txBody>
      </p:sp>
      <p:pic>
        <p:nvPicPr>
          <p:cNvPr id="15" name="Immagine 14" descr="Sigillo+parole_verde_DEF">
            <a:extLst>
              <a:ext uri="{FF2B5EF4-FFF2-40B4-BE49-F238E27FC236}">
                <a16:creationId xmlns:a16="http://schemas.microsoft.com/office/drawing/2014/main" id="{B1AE5388-00CA-4843-9753-016F5D17BB2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pic>
        <p:nvPicPr>
          <p:cNvPr id="19" name="Segnaposto contenuto 18">
            <a:extLst>
              <a:ext uri="{FF2B5EF4-FFF2-40B4-BE49-F238E27FC236}">
                <a16:creationId xmlns:a16="http://schemas.microsoft.com/office/drawing/2014/main" id="{A4CCC7B7-5F72-4CE4-8B75-65C75B20EDFA}"/>
              </a:ext>
            </a:extLst>
          </p:cNvPr>
          <p:cNvPicPr>
            <a:picLocks noGrp="1" noChangeAspect="1"/>
          </p:cNvPicPr>
          <p:nvPr>
            <p:ph idx="1"/>
          </p:nvPr>
        </p:nvPicPr>
        <p:blipFill>
          <a:blip r:embed="rId3"/>
          <a:stretch>
            <a:fillRect/>
          </a:stretch>
        </p:blipFill>
        <p:spPr>
          <a:xfrm>
            <a:off x="4846250" y="4135937"/>
            <a:ext cx="3295696" cy="2009452"/>
          </a:xfrm>
        </p:spPr>
      </p:pic>
      <p:pic>
        <p:nvPicPr>
          <p:cNvPr id="21" name="Immagine 20">
            <a:extLst>
              <a:ext uri="{FF2B5EF4-FFF2-40B4-BE49-F238E27FC236}">
                <a16:creationId xmlns:a16="http://schemas.microsoft.com/office/drawing/2014/main" id="{EE674699-FE0E-4D34-97EC-54AABBB573CC}"/>
              </a:ext>
            </a:extLst>
          </p:cNvPr>
          <p:cNvPicPr>
            <a:picLocks noChangeAspect="1"/>
          </p:cNvPicPr>
          <p:nvPr/>
        </p:nvPicPr>
        <p:blipFill>
          <a:blip r:embed="rId4"/>
          <a:stretch>
            <a:fillRect/>
          </a:stretch>
        </p:blipFill>
        <p:spPr>
          <a:xfrm>
            <a:off x="778762" y="4135936"/>
            <a:ext cx="3295696" cy="1946812"/>
          </a:xfrm>
          <a:prstGeom prst="rect">
            <a:avLst/>
          </a:prstGeom>
        </p:spPr>
      </p:pic>
    </p:spTree>
    <p:extLst>
      <p:ext uri="{BB962C8B-B14F-4D97-AF65-F5344CB8AC3E}">
        <p14:creationId xmlns:p14="http://schemas.microsoft.com/office/powerpoint/2010/main" val="3288847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75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3250"/>
                            </p:stCondLst>
                            <p:childTnLst>
                              <p:par>
                                <p:cTn id="23" presetID="53" presetClass="entr" presetSubtype="16" fill="hold" nodeType="afterEffect">
                                  <p:stCondLst>
                                    <p:cond delay="100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2851C0-69BA-40E6-BDC9-F296E76F7749}"/>
              </a:ext>
            </a:extLst>
          </p:cNvPr>
          <p:cNvSpPr>
            <a:spLocks noGrp="1"/>
          </p:cNvSpPr>
          <p:nvPr>
            <p:ph type="title"/>
          </p:nvPr>
        </p:nvSpPr>
        <p:spPr>
          <a:xfrm>
            <a:off x="677334" y="1524001"/>
            <a:ext cx="4692952" cy="781878"/>
          </a:xfrm>
        </p:spPr>
        <p:txBody>
          <a:bodyPr>
            <a:noAutofit/>
          </a:bodyPr>
          <a:lstStyle/>
          <a:p>
            <a:r>
              <a:rPr lang="it-IT" sz="4000" b="1" u="sng" dirty="0">
                <a:solidFill>
                  <a:schemeClr val="accent2">
                    <a:lumMod val="50000"/>
                  </a:schemeClr>
                </a:solidFill>
              </a:rPr>
              <a:t>Come si accede?</a:t>
            </a:r>
          </a:p>
        </p:txBody>
      </p:sp>
      <p:pic>
        <p:nvPicPr>
          <p:cNvPr id="7" name="Segnaposto contenuto 6">
            <a:extLst>
              <a:ext uri="{FF2B5EF4-FFF2-40B4-BE49-F238E27FC236}">
                <a16:creationId xmlns:a16="http://schemas.microsoft.com/office/drawing/2014/main" id="{D05A8669-CDD8-46F0-8FA5-0FEF106293AC}"/>
              </a:ext>
            </a:extLst>
          </p:cNvPr>
          <p:cNvPicPr>
            <a:picLocks noGrp="1" noChangeAspect="1"/>
          </p:cNvPicPr>
          <p:nvPr>
            <p:ph idx="1"/>
          </p:nvPr>
        </p:nvPicPr>
        <p:blipFill>
          <a:blip r:embed="rId2"/>
          <a:stretch>
            <a:fillRect/>
          </a:stretch>
        </p:blipFill>
        <p:spPr>
          <a:xfrm>
            <a:off x="6330976" y="530566"/>
            <a:ext cx="3136582" cy="1925730"/>
          </a:xfrm>
        </p:spPr>
      </p:pic>
      <p:sp>
        <p:nvSpPr>
          <p:cNvPr id="4" name="Segnaposto testo 3">
            <a:extLst>
              <a:ext uri="{FF2B5EF4-FFF2-40B4-BE49-F238E27FC236}">
                <a16:creationId xmlns:a16="http://schemas.microsoft.com/office/drawing/2014/main" id="{BA47ECDB-74A1-4C95-A312-692DB954374A}"/>
              </a:ext>
            </a:extLst>
          </p:cNvPr>
          <p:cNvSpPr>
            <a:spLocks noGrp="1"/>
          </p:cNvSpPr>
          <p:nvPr>
            <p:ph type="body" sz="half" idx="2"/>
          </p:nvPr>
        </p:nvSpPr>
        <p:spPr>
          <a:xfrm>
            <a:off x="677334" y="2369399"/>
            <a:ext cx="4837201" cy="2242775"/>
          </a:xfrm>
        </p:spPr>
        <p:txBody>
          <a:bodyPr>
            <a:noAutofit/>
          </a:bodyPr>
          <a:lstStyle/>
          <a:p>
            <a:r>
              <a:rPr lang="it-IT" sz="1600" b="1" dirty="0">
                <a:solidFill>
                  <a:schemeClr val="accent2"/>
                </a:solidFill>
              </a:rPr>
              <a:t>Ai nostri alloggi si accede tramite concorso:</a:t>
            </a:r>
          </a:p>
          <a:p>
            <a:pPr marL="285750" indent="-285750">
              <a:buFont typeface="Wingdings" panose="05000000000000000000" pitchFamily="2" charset="2"/>
              <a:buChar char="Ø"/>
            </a:pPr>
            <a:r>
              <a:rPr lang="it-IT" sz="1600" dirty="0"/>
              <a:t>Bando di Ateneo per i posti gratuiti ed in foresteria;</a:t>
            </a:r>
          </a:p>
          <a:p>
            <a:pPr marL="285750" indent="-285750">
              <a:buFont typeface="Wingdings" panose="05000000000000000000" pitchFamily="2" charset="2"/>
              <a:buChar char="Ø"/>
            </a:pPr>
            <a:r>
              <a:rPr lang="it-IT" sz="1600" dirty="0"/>
              <a:t>Bando Benefici Economici per i posti riservati al Diritto allo studio;</a:t>
            </a:r>
          </a:p>
          <a:p>
            <a:r>
              <a:rPr lang="it-IT" sz="1600" dirty="0"/>
              <a:t>    (bandi disponibili tra Luglio e Settembre sulla                                                                                                                                                                                                              </a:t>
            </a:r>
            <a:r>
              <a:rPr lang="it-IT" sz="1600" dirty="0">
                <a:solidFill>
                  <a:schemeClr val="bg1"/>
                </a:solidFill>
              </a:rPr>
              <a:t>.</a:t>
            </a:r>
            <a:r>
              <a:rPr lang="it-IT" sz="1600" dirty="0"/>
              <a:t>   nostra pagina web )                 	     </a:t>
            </a:r>
          </a:p>
          <a:p>
            <a:r>
              <a:rPr lang="it-IT" sz="1600" dirty="0"/>
              <a:t>		     </a:t>
            </a:r>
          </a:p>
        </p:txBody>
      </p:sp>
      <p:sp>
        <p:nvSpPr>
          <p:cNvPr id="12" name="Segnaposto testo 3">
            <a:extLst>
              <a:ext uri="{FF2B5EF4-FFF2-40B4-BE49-F238E27FC236}">
                <a16:creationId xmlns:a16="http://schemas.microsoft.com/office/drawing/2014/main" id="{53A4B0E9-844C-429C-92CE-C36F36C7B99A}"/>
              </a:ext>
            </a:extLst>
          </p:cNvPr>
          <p:cNvSpPr txBox="1">
            <a:spLocks/>
          </p:cNvSpPr>
          <p:nvPr/>
        </p:nvSpPr>
        <p:spPr>
          <a:xfrm>
            <a:off x="677334" y="4521666"/>
            <a:ext cx="5012266" cy="1001631"/>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1pPr>
            <a:lvl2pPr marL="457063"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2pPr>
            <a:lvl3pPr marL="914126"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3pPr>
            <a:lvl4pPr marL="1371189"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4pPr>
            <a:lvl5pPr marL="1828251"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5pPr>
            <a:lvl6pPr marL="2285314"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6pPr>
            <a:lvl7pPr marL="2742377"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7pPr>
            <a:lvl8pPr marL="319944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8pPr>
            <a:lvl9pPr marL="3656503"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9pPr>
          </a:lstStyle>
          <a:p>
            <a:endParaRPr lang="it-IT" sz="1600" b="1" dirty="0"/>
          </a:p>
          <a:p>
            <a:r>
              <a:rPr lang="it-IT" sz="1600" b="1" dirty="0">
                <a:solidFill>
                  <a:schemeClr val="accent2"/>
                </a:solidFill>
              </a:rPr>
              <a:t>Alla nostra pagina dedicata potrai trovare anche soluzioni abitative in strutture convenzionate </a:t>
            </a:r>
            <a:r>
              <a:rPr lang="it-IT" sz="1600" b="1" dirty="0"/>
              <a:t>   		     </a:t>
            </a:r>
          </a:p>
        </p:txBody>
      </p:sp>
      <p:pic>
        <p:nvPicPr>
          <p:cNvPr id="15" name="Immagine 14" descr="Sigillo+parole_verde_DEF">
            <a:extLst>
              <a:ext uri="{FF2B5EF4-FFF2-40B4-BE49-F238E27FC236}">
                <a16:creationId xmlns:a16="http://schemas.microsoft.com/office/drawing/2014/main" id="{B1AE5388-00CA-4843-9753-016F5D17BB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pic>
        <p:nvPicPr>
          <p:cNvPr id="5" name="Immagine 4">
            <a:extLst>
              <a:ext uri="{FF2B5EF4-FFF2-40B4-BE49-F238E27FC236}">
                <a16:creationId xmlns:a16="http://schemas.microsoft.com/office/drawing/2014/main" id="{9E3DF6F9-FC1C-4435-8E17-55777F0E1594}"/>
              </a:ext>
            </a:extLst>
          </p:cNvPr>
          <p:cNvPicPr>
            <a:picLocks noChangeAspect="1"/>
          </p:cNvPicPr>
          <p:nvPr/>
        </p:nvPicPr>
        <p:blipFill>
          <a:blip r:embed="rId4"/>
          <a:stretch>
            <a:fillRect/>
          </a:stretch>
        </p:blipFill>
        <p:spPr>
          <a:xfrm>
            <a:off x="6330976" y="2676939"/>
            <a:ext cx="3136582" cy="1713979"/>
          </a:xfrm>
          <a:prstGeom prst="rect">
            <a:avLst/>
          </a:prstGeom>
        </p:spPr>
      </p:pic>
      <p:pic>
        <p:nvPicPr>
          <p:cNvPr id="8" name="Immagine 7">
            <a:extLst>
              <a:ext uri="{FF2B5EF4-FFF2-40B4-BE49-F238E27FC236}">
                <a16:creationId xmlns:a16="http://schemas.microsoft.com/office/drawing/2014/main" id="{F149C9AB-993B-43D6-BF61-F8C53E850BC0}"/>
              </a:ext>
            </a:extLst>
          </p:cNvPr>
          <p:cNvPicPr>
            <a:picLocks noChangeAspect="1"/>
          </p:cNvPicPr>
          <p:nvPr/>
        </p:nvPicPr>
        <p:blipFill>
          <a:blip r:embed="rId5"/>
          <a:stretch>
            <a:fillRect/>
          </a:stretch>
        </p:blipFill>
        <p:spPr>
          <a:xfrm>
            <a:off x="6330976" y="4763206"/>
            <a:ext cx="3136582" cy="1714645"/>
          </a:xfrm>
          <a:prstGeom prst="rect">
            <a:avLst/>
          </a:prstGeom>
        </p:spPr>
      </p:pic>
    </p:spTree>
    <p:extLst>
      <p:ext uri="{BB962C8B-B14F-4D97-AF65-F5344CB8AC3E}">
        <p14:creationId xmlns:p14="http://schemas.microsoft.com/office/powerpoint/2010/main" val="4212778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1500"/>
                            </p:stCondLst>
                            <p:childTnLst>
                              <p:par>
                                <p:cTn id="26" presetID="10" presetClass="entr" presetSubtype="0" fill="hold" grpId="0" nodeType="afterEffect">
                                  <p:stCondLst>
                                    <p:cond delay="75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par>
                          <p:cTn id="29" fill="hold">
                            <p:stCondLst>
                              <p:cond delay="2750"/>
                            </p:stCondLst>
                            <p:childTnLst>
                              <p:par>
                                <p:cTn id="30" presetID="10" presetClass="entr" presetSubtype="0" fill="hold" grpId="0" nodeType="afterEffect">
                                  <p:stCondLst>
                                    <p:cond delay="75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75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par>
                          <p:cTn id="37" fill="hold">
                            <p:stCondLst>
                              <p:cond delay="5250"/>
                            </p:stCondLst>
                            <p:childTnLst>
                              <p:par>
                                <p:cTn id="38" presetID="10" presetClass="entr" presetSubtype="0" fill="hold" grpId="0" nodeType="afterEffect">
                                  <p:stCondLst>
                                    <p:cond delay="75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par>
                          <p:cTn id="41" fill="hold">
                            <p:stCondLst>
                              <p:cond delay="6500"/>
                            </p:stCondLst>
                            <p:childTnLst>
                              <p:par>
                                <p:cTn id="42" presetID="10" presetClass="entr" presetSubtype="0" fill="hold" grpId="0" nodeType="afterEffect">
                                  <p:stCondLst>
                                    <p:cond delay="75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500"/>
                                        <p:tgtEl>
                                          <p:spTgt spid="4">
                                            <p:txEl>
                                              <p:pRg st="4" end="4"/>
                                            </p:txEl>
                                          </p:spTgt>
                                        </p:tgtEl>
                                      </p:cBhvr>
                                    </p:animEffect>
                                  </p:childTnLst>
                                </p:cTn>
                              </p:par>
                            </p:childTnLst>
                          </p:cTn>
                        </p:par>
                        <p:par>
                          <p:cTn id="45" fill="hold">
                            <p:stCondLst>
                              <p:cond delay="7750"/>
                            </p:stCondLst>
                            <p:childTnLst>
                              <p:par>
                                <p:cTn id="46" presetID="10" presetClass="entr" presetSubtype="0" fill="hold" grpId="0" nodeType="after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8FE02EE-81EA-486B-9D89-433E477D7E8B}"/>
              </a:ext>
            </a:extLst>
          </p:cNvPr>
          <p:cNvSpPr txBox="1"/>
          <p:nvPr/>
        </p:nvSpPr>
        <p:spPr>
          <a:xfrm>
            <a:off x="5647764" y="2978523"/>
            <a:ext cx="914400" cy="914400"/>
          </a:xfrm>
          <a:prstGeom prst="rect">
            <a:avLst/>
          </a:prstGeom>
          <a:noFill/>
        </p:spPr>
        <p:txBody>
          <a:bodyPr wrap="square" rtlCol="0">
            <a:spAutoFit/>
          </a:bodyPr>
          <a:lstStyle/>
          <a:p>
            <a:endParaRPr lang="it-IT" dirty="0"/>
          </a:p>
        </p:txBody>
      </p:sp>
      <p:sp>
        <p:nvSpPr>
          <p:cNvPr id="3" name="CasellaDiTesto 2">
            <a:extLst>
              <a:ext uri="{FF2B5EF4-FFF2-40B4-BE49-F238E27FC236}">
                <a16:creationId xmlns:a16="http://schemas.microsoft.com/office/drawing/2014/main" id="{C8E74C66-A039-474A-AA61-555A5846ED63}"/>
              </a:ext>
            </a:extLst>
          </p:cNvPr>
          <p:cNvSpPr txBox="1"/>
          <p:nvPr/>
        </p:nvSpPr>
        <p:spPr>
          <a:xfrm>
            <a:off x="820270" y="2107819"/>
            <a:ext cx="8216153" cy="707886"/>
          </a:xfrm>
          <a:prstGeom prst="rect">
            <a:avLst/>
          </a:prstGeom>
          <a:noFill/>
        </p:spPr>
        <p:txBody>
          <a:bodyPr wrap="square" rtlCol="0">
            <a:spAutoFit/>
          </a:bodyPr>
          <a:lstStyle/>
          <a:p>
            <a:r>
              <a:rPr lang="it-IT" sz="4000" b="1" u="sng" dirty="0">
                <a:solidFill>
                  <a:schemeClr val="accent2">
                    <a:lumMod val="50000"/>
                  </a:schemeClr>
                </a:solidFill>
              </a:rPr>
              <a:t>Altre possibilità di alloggio…</a:t>
            </a:r>
          </a:p>
        </p:txBody>
      </p:sp>
      <p:sp>
        <p:nvSpPr>
          <p:cNvPr id="7" name="CasellaDiTesto 6">
            <a:extLst>
              <a:ext uri="{FF2B5EF4-FFF2-40B4-BE49-F238E27FC236}">
                <a16:creationId xmlns:a16="http://schemas.microsoft.com/office/drawing/2014/main" id="{208136EF-AEF2-4BCD-AE87-59C17B3415D5}"/>
              </a:ext>
            </a:extLst>
          </p:cNvPr>
          <p:cNvSpPr txBox="1"/>
          <p:nvPr/>
        </p:nvSpPr>
        <p:spPr>
          <a:xfrm>
            <a:off x="820270" y="3272854"/>
            <a:ext cx="8479616" cy="1538883"/>
          </a:xfrm>
          <a:prstGeom prst="rect">
            <a:avLst/>
          </a:prstGeom>
          <a:noFill/>
        </p:spPr>
        <p:txBody>
          <a:bodyPr wrap="square" rtlCol="0">
            <a:spAutoFit/>
          </a:bodyPr>
          <a:lstStyle/>
          <a:p>
            <a:r>
              <a:rPr lang="it-IT" sz="2400" b="1" dirty="0">
                <a:solidFill>
                  <a:schemeClr val="accent2">
                    <a:lumMod val="50000"/>
                  </a:schemeClr>
                </a:solidFill>
                <a:effectLst>
                  <a:outerShdw blurRad="38100" dist="38100" dir="2700000" algn="tl">
                    <a:srgbClr val="000000">
                      <a:alpha val="43137"/>
                    </a:srgbClr>
                  </a:outerShdw>
                </a:effectLst>
              </a:rPr>
              <a:t>Strutture ad accesso non gestito dall’ateneo:</a:t>
            </a:r>
          </a:p>
          <a:p>
            <a:endParaRPr lang="it-IT" sz="2400" cap="all" dirty="0"/>
          </a:p>
          <a:p>
            <a:endParaRPr lang="it-IT" sz="2800" dirty="0"/>
          </a:p>
          <a:p>
            <a:pPr marL="285750" indent="-285750">
              <a:buFont typeface="Arial" panose="020B0604020202020204" pitchFamily="34" charset="0"/>
              <a:buChar char="•"/>
            </a:pPr>
            <a:endParaRPr lang="it-IT" dirty="0"/>
          </a:p>
        </p:txBody>
      </p:sp>
      <p:pic>
        <p:nvPicPr>
          <p:cNvPr id="9" name="Immagine 8" descr="Sigillo+parole_verde_DEF">
            <a:extLst>
              <a:ext uri="{FF2B5EF4-FFF2-40B4-BE49-F238E27FC236}">
                <a16:creationId xmlns:a16="http://schemas.microsoft.com/office/drawing/2014/main" id="{1C750BB0-791F-429A-9736-495ADFA3B2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8" name="CasellaDiTesto 7">
            <a:extLst>
              <a:ext uri="{FF2B5EF4-FFF2-40B4-BE49-F238E27FC236}">
                <a16:creationId xmlns:a16="http://schemas.microsoft.com/office/drawing/2014/main" id="{14AA6622-E66A-4666-859C-C58709B9BF6D}"/>
              </a:ext>
            </a:extLst>
          </p:cNvPr>
          <p:cNvSpPr txBox="1"/>
          <p:nvPr/>
        </p:nvSpPr>
        <p:spPr>
          <a:xfrm>
            <a:off x="933395" y="3892923"/>
            <a:ext cx="6367291" cy="2646878"/>
          </a:xfrm>
          <a:prstGeom prst="rect">
            <a:avLst/>
          </a:prstGeom>
          <a:noFill/>
        </p:spPr>
        <p:txBody>
          <a:bodyPr wrap="square" rtlCol="0">
            <a:spAutoFit/>
          </a:bodyPr>
          <a:lstStyle/>
          <a:p>
            <a:endParaRPr lang="it-IT" sz="2400" cap="all" dirty="0"/>
          </a:p>
          <a:p>
            <a:pPr marL="285750" indent="-285750">
              <a:buFont typeface="Arial" panose="020B0604020202020204" pitchFamily="34" charset="0"/>
              <a:buChar char="•"/>
            </a:pPr>
            <a:r>
              <a:rPr lang="it-IT" sz="1600" dirty="0">
                <a:solidFill>
                  <a:schemeClr val="accent1">
                    <a:lumMod val="75000"/>
                  </a:schemeClr>
                </a:solidFill>
              </a:rPr>
              <a:t>Como - Residenza Terzo Millennio (struttura convenzionata)</a:t>
            </a:r>
          </a:p>
          <a:p>
            <a:endParaRPr lang="it-IT" sz="1600" dirty="0">
              <a:solidFill>
                <a:schemeClr val="accent1">
                  <a:lumMod val="75000"/>
                </a:schemeClr>
              </a:solidFill>
            </a:endParaRPr>
          </a:p>
          <a:p>
            <a:pPr marL="285750" indent="-285750">
              <a:buFont typeface="Arial" panose="020B0604020202020204" pitchFamily="34" charset="0"/>
              <a:buChar char="•"/>
            </a:pPr>
            <a:r>
              <a:rPr lang="it-IT" sz="1600" dirty="0">
                <a:solidFill>
                  <a:schemeClr val="accent1">
                    <a:lumMod val="75000"/>
                  </a:schemeClr>
                </a:solidFill>
              </a:rPr>
              <a:t>Varese - Condominio LEM (struttura convenzionata)</a:t>
            </a:r>
          </a:p>
          <a:p>
            <a:endParaRPr lang="it-IT" sz="1600" dirty="0">
              <a:solidFill>
                <a:schemeClr val="accent1">
                  <a:lumMod val="75000"/>
                </a:schemeClr>
              </a:solidFill>
            </a:endParaRPr>
          </a:p>
          <a:p>
            <a:pPr marL="285750" indent="-285750">
              <a:buFont typeface="Arial" panose="020B0604020202020204" pitchFamily="34" charset="0"/>
              <a:buChar char="•"/>
            </a:pPr>
            <a:r>
              <a:rPr lang="it-IT" sz="1600" dirty="0">
                <a:solidFill>
                  <a:schemeClr val="accent1">
                    <a:lumMod val="75000"/>
                  </a:schemeClr>
                </a:solidFill>
              </a:rPr>
              <a:t>Varese - Progetto Campus Diffuso (convenzione )</a:t>
            </a:r>
          </a:p>
          <a:p>
            <a:endParaRPr lang="it-IT" sz="1600" dirty="0">
              <a:solidFill>
                <a:schemeClr val="accent1">
                  <a:lumMod val="75000"/>
                </a:schemeClr>
              </a:solidFill>
            </a:endParaRPr>
          </a:p>
          <a:p>
            <a:pPr marL="457200" indent="-457200">
              <a:buFont typeface="Arial" panose="020B0604020202020204" pitchFamily="34" charset="0"/>
              <a:buChar char="•"/>
            </a:pPr>
            <a:endParaRPr lang="it-IT" sz="2800" dirty="0"/>
          </a:p>
          <a:p>
            <a:pPr marL="285750" indent="-285750">
              <a:buFont typeface="Arial" panose="020B0604020202020204" pitchFamily="34" charset="0"/>
              <a:buChar char="•"/>
            </a:pPr>
            <a:endParaRPr lang="it-IT" dirty="0"/>
          </a:p>
        </p:txBody>
      </p:sp>
      <p:pic>
        <p:nvPicPr>
          <p:cNvPr id="5" name="Immagine 4">
            <a:extLst>
              <a:ext uri="{FF2B5EF4-FFF2-40B4-BE49-F238E27FC236}">
                <a16:creationId xmlns:a16="http://schemas.microsoft.com/office/drawing/2014/main" id="{888610F3-EC85-4A9E-A703-8165B226D421}"/>
              </a:ext>
            </a:extLst>
          </p:cNvPr>
          <p:cNvPicPr>
            <a:picLocks noChangeAspect="1"/>
          </p:cNvPicPr>
          <p:nvPr/>
        </p:nvPicPr>
        <p:blipFill>
          <a:blip r:embed="rId3"/>
          <a:stretch>
            <a:fillRect/>
          </a:stretch>
        </p:blipFill>
        <p:spPr>
          <a:xfrm>
            <a:off x="7436470" y="4237979"/>
            <a:ext cx="1706933" cy="1669336"/>
          </a:xfrm>
          <a:prstGeom prst="rect">
            <a:avLst/>
          </a:prstGeom>
        </p:spPr>
      </p:pic>
    </p:spTree>
    <p:extLst>
      <p:ext uri="{BB962C8B-B14F-4D97-AF65-F5344CB8AC3E}">
        <p14:creationId xmlns:p14="http://schemas.microsoft.com/office/powerpoint/2010/main" val="482239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250"/>
                            </p:stCondLst>
                            <p:childTnLst>
                              <p:par>
                                <p:cTn id="13" presetID="10"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53" presetClass="entr" presetSubtype="16" fill="hold" nodeType="withEffect">
                                  <p:stCondLst>
                                    <p:cond delay="5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8FE02EE-81EA-486B-9D89-433E477D7E8B}"/>
              </a:ext>
            </a:extLst>
          </p:cNvPr>
          <p:cNvSpPr txBox="1"/>
          <p:nvPr/>
        </p:nvSpPr>
        <p:spPr>
          <a:xfrm>
            <a:off x="5647764" y="2978523"/>
            <a:ext cx="914400" cy="914400"/>
          </a:xfrm>
          <a:prstGeom prst="rect">
            <a:avLst/>
          </a:prstGeom>
          <a:noFill/>
        </p:spPr>
        <p:txBody>
          <a:bodyPr wrap="square" rtlCol="0">
            <a:spAutoFit/>
          </a:bodyPr>
          <a:lstStyle/>
          <a:p>
            <a:endParaRPr lang="it-IT" dirty="0"/>
          </a:p>
        </p:txBody>
      </p:sp>
      <p:sp>
        <p:nvSpPr>
          <p:cNvPr id="3" name="CasellaDiTesto 2">
            <a:extLst>
              <a:ext uri="{FF2B5EF4-FFF2-40B4-BE49-F238E27FC236}">
                <a16:creationId xmlns:a16="http://schemas.microsoft.com/office/drawing/2014/main" id="{C8E74C66-A039-474A-AA61-555A5846ED63}"/>
              </a:ext>
            </a:extLst>
          </p:cNvPr>
          <p:cNvSpPr txBox="1"/>
          <p:nvPr/>
        </p:nvSpPr>
        <p:spPr>
          <a:xfrm>
            <a:off x="677333" y="1518975"/>
            <a:ext cx="8216153" cy="707886"/>
          </a:xfrm>
          <a:prstGeom prst="rect">
            <a:avLst/>
          </a:prstGeom>
          <a:noFill/>
        </p:spPr>
        <p:txBody>
          <a:bodyPr wrap="square" rtlCol="0">
            <a:spAutoFit/>
          </a:bodyPr>
          <a:lstStyle/>
          <a:p>
            <a:r>
              <a:rPr lang="it-IT" sz="4000" b="1" u="sng" dirty="0">
                <a:solidFill>
                  <a:schemeClr val="accent2">
                    <a:lumMod val="50000"/>
                  </a:schemeClr>
                </a:solidFill>
              </a:rPr>
              <a:t>Altre possibilità di alloggio…</a:t>
            </a:r>
          </a:p>
        </p:txBody>
      </p:sp>
      <p:pic>
        <p:nvPicPr>
          <p:cNvPr id="9" name="Immagine 8" descr="Sigillo+parole_verde_DEF">
            <a:extLst>
              <a:ext uri="{FF2B5EF4-FFF2-40B4-BE49-F238E27FC236}">
                <a16:creationId xmlns:a16="http://schemas.microsoft.com/office/drawing/2014/main" id="{1C750BB0-791F-429A-9736-495ADFA3B2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8" name="CasellaDiTesto 7">
            <a:extLst>
              <a:ext uri="{FF2B5EF4-FFF2-40B4-BE49-F238E27FC236}">
                <a16:creationId xmlns:a16="http://schemas.microsoft.com/office/drawing/2014/main" id="{14AA6622-E66A-4666-859C-C58709B9BF6D}"/>
              </a:ext>
            </a:extLst>
          </p:cNvPr>
          <p:cNvSpPr txBox="1"/>
          <p:nvPr/>
        </p:nvSpPr>
        <p:spPr>
          <a:xfrm>
            <a:off x="933395" y="3892923"/>
            <a:ext cx="6367291" cy="1415772"/>
          </a:xfrm>
          <a:prstGeom prst="rect">
            <a:avLst/>
          </a:prstGeom>
          <a:noFill/>
        </p:spPr>
        <p:txBody>
          <a:bodyPr wrap="square" rtlCol="0">
            <a:spAutoFit/>
          </a:bodyPr>
          <a:lstStyle/>
          <a:p>
            <a:endParaRPr lang="it-IT" sz="2400" cap="all" dirty="0"/>
          </a:p>
          <a:p>
            <a:endParaRPr lang="it-IT" sz="1600" dirty="0">
              <a:solidFill>
                <a:schemeClr val="accent1">
                  <a:lumMod val="75000"/>
                </a:schemeClr>
              </a:solidFill>
            </a:endParaRPr>
          </a:p>
          <a:p>
            <a:pPr marL="457200" indent="-457200">
              <a:buFont typeface="Arial" panose="020B0604020202020204" pitchFamily="34" charset="0"/>
              <a:buChar char="•"/>
            </a:pPr>
            <a:endParaRPr lang="it-IT" sz="2800" dirty="0"/>
          </a:p>
          <a:p>
            <a:pPr marL="285750" indent="-285750">
              <a:buFont typeface="Arial" panose="020B0604020202020204" pitchFamily="34" charset="0"/>
              <a:buChar char="•"/>
            </a:pPr>
            <a:endParaRPr lang="it-IT" dirty="0"/>
          </a:p>
        </p:txBody>
      </p:sp>
      <p:pic>
        <p:nvPicPr>
          <p:cNvPr id="5" name="Immagine 4">
            <a:extLst>
              <a:ext uri="{FF2B5EF4-FFF2-40B4-BE49-F238E27FC236}">
                <a16:creationId xmlns:a16="http://schemas.microsoft.com/office/drawing/2014/main" id="{888610F3-EC85-4A9E-A703-8165B226D421}"/>
              </a:ext>
            </a:extLst>
          </p:cNvPr>
          <p:cNvPicPr>
            <a:picLocks noChangeAspect="1"/>
          </p:cNvPicPr>
          <p:nvPr/>
        </p:nvPicPr>
        <p:blipFill>
          <a:blip r:embed="rId3"/>
          <a:stretch>
            <a:fillRect/>
          </a:stretch>
        </p:blipFill>
        <p:spPr>
          <a:xfrm>
            <a:off x="7436470" y="4237979"/>
            <a:ext cx="1706933" cy="1669336"/>
          </a:xfrm>
          <a:prstGeom prst="rect">
            <a:avLst/>
          </a:prstGeom>
        </p:spPr>
      </p:pic>
      <p:pic>
        <p:nvPicPr>
          <p:cNvPr id="10" name="Immagine 9">
            <a:extLst>
              <a:ext uri="{FF2B5EF4-FFF2-40B4-BE49-F238E27FC236}">
                <a16:creationId xmlns:a16="http://schemas.microsoft.com/office/drawing/2014/main" id="{A40381CE-9A1C-4BAE-85CD-10D7D0BF19C3}"/>
              </a:ext>
            </a:extLst>
          </p:cNvPr>
          <p:cNvPicPr>
            <a:picLocks noChangeAspect="1"/>
          </p:cNvPicPr>
          <p:nvPr/>
        </p:nvPicPr>
        <p:blipFill>
          <a:blip r:embed="rId4"/>
          <a:stretch>
            <a:fillRect/>
          </a:stretch>
        </p:blipFill>
        <p:spPr>
          <a:xfrm rot="19653342">
            <a:off x="557230" y="2364386"/>
            <a:ext cx="967393" cy="1131386"/>
          </a:xfrm>
          <a:prstGeom prst="rect">
            <a:avLst/>
          </a:prstGeom>
        </p:spPr>
      </p:pic>
      <p:sp>
        <p:nvSpPr>
          <p:cNvPr id="13" name="Segnaposto contenuto 12">
            <a:extLst>
              <a:ext uri="{FF2B5EF4-FFF2-40B4-BE49-F238E27FC236}">
                <a16:creationId xmlns:a16="http://schemas.microsoft.com/office/drawing/2014/main" id="{30E9231B-79C4-4878-837B-C55DE9BDC366}"/>
              </a:ext>
            </a:extLst>
          </p:cNvPr>
          <p:cNvSpPr>
            <a:spLocks noGrp="1"/>
          </p:cNvSpPr>
          <p:nvPr>
            <p:ph idx="1"/>
          </p:nvPr>
        </p:nvSpPr>
        <p:spPr>
          <a:xfrm>
            <a:off x="457197" y="3666969"/>
            <a:ext cx="8596668" cy="2798466"/>
          </a:xfrm>
        </p:spPr>
        <p:txBody>
          <a:bodyPr>
            <a:normAutofit fontScale="77500" lnSpcReduction="20000"/>
          </a:bodyPr>
          <a:lstStyle/>
          <a:p>
            <a:r>
              <a:rPr lang="it-IT" dirty="0"/>
              <a:t>Cerco Alloggio è un servizio di orientamento e supporto dell’offerta abitativa reso grazie ad un database di case certificate - accessibile attraverso il link: </a:t>
            </a:r>
            <a:r>
              <a:rPr lang="it-IT" u="sng" dirty="0">
                <a:hlinkClick r:id="rId5"/>
              </a:rPr>
              <a:t>www.cercoalloggio.com/insubria</a:t>
            </a:r>
            <a:r>
              <a:rPr lang="it-IT" dirty="0"/>
              <a:t> - che consente, gratuitamente, di:</a:t>
            </a:r>
          </a:p>
          <a:p>
            <a:pPr lvl="1"/>
            <a:r>
              <a:rPr lang="it-IT" dirty="0"/>
              <a:t>individuare abitazioni adatte ad ospitare studenti,</a:t>
            </a:r>
          </a:p>
          <a:p>
            <a:pPr lvl="1"/>
            <a:r>
              <a:rPr lang="it-IT" dirty="0"/>
              <a:t>scaricare e compilare, direttamente online, i contratti di locazione degli immobili (redatti a norma di legge e a tutela di proprietari e inquilini),</a:t>
            </a:r>
          </a:p>
          <a:p>
            <a:pPr lvl="1"/>
            <a:r>
              <a:rPr lang="it-IT" dirty="0"/>
              <a:t>usufruire di un servizio di supporto, erogato attraverso uno sportello digitale, che risponde alle richieste dei proprietari degli immobili individuati e assiste gli studenti durante il periodo di permanenza presso l’immobile locato.</a:t>
            </a:r>
          </a:p>
          <a:p>
            <a:pPr lvl="1"/>
            <a:r>
              <a:rPr lang="it-IT" dirty="0"/>
              <a:t>La piattaforma  web è multilingue, consultabile ed accessibile anche per gli studenti diversamente abili, consente di visionare fotografie e tour virtuali degli appartamenti, evidenzia i canoni di locazione, individua i contatti dei proprietari e tutte le altre informazioni utili relative agli immobili.</a:t>
            </a:r>
          </a:p>
          <a:p>
            <a:endParaRPr lang="it-IT" dirty="0"/>
          </a:p>
        </p:txBody>
      </p:sp>
      <p:pic>
        <p:nvPicPr>
          <p:cNvPr id="1026" name="Picture 2" descr="Logo Servizio Cerco Alloggio">
            <a:extLst>
              <a:ext uri="{FF2B5EF4-FFF2-40B4-BE49-F238E27FC236}">
                <a16:creationId xmlns:a16="http://schemas.microsoft.com/office/drawing/2014/main" id="{4CB11814-13AF-462E-A08D-1F9AD12551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2302463"/>
            <a:ext cx="2857500" cy="123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61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250"/>
                            </p:stCondLst>
                            <p:childTnLst>
                              <p:par>
                                <p:cTn id="9" presetID="10" presetClass="entr" presetSubtype="0" fill="hold" grpId="0" nodeType="afterEffect" nodePh="1">
                                  <p:stCondLst>
                                    <p:cond delay="50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53" presetClass="entr" presetSubtype="16"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8FE02EE-81EA-486B-9D89-433E477D7E8B}"/>
              </a:ext>
            </a:extLst>
          </p:cNvPr>
          <p:cNvSpPr txBox="1"/>
          <p:nvPr/>
        </p:nvSpPr>
        <p:spPr>
          <a:xfrm>
            <a:off x="5647764" y="2978523"/>
            <a:ext cx="914400" cy="914400"/>
          </a:xfrm>
          <a:prstGeom prst="rect">
            <a:avLst/>
          </a:prstGeom>
          <a:noFill/>
        </p:spPr>
        <p:txBody>
          <a:bodyPr wrap="square" rtlCol="0">
            <a:spAutoFit/>
          </a:bodyPr>
          <a:lstStyle/>
          <a:p>
            <a:endParaRPr lang="it-IT" dirty="0"/>
          </a:p>
        </p:txBody>
      </p:sp>
      <p:sp>
        <p:nvSpPr>
          <p:cNvPr id="3" name="CasellaDiTesto 2">
            <a:extLst>
              <a:ext uri="{FF2B5EF4-FFF2-40B4-BE49-F238E27FC236}">
                <a16:creationId xmlns:a16="http://schemas.microsoft.com/office/drawing/2014/main" id="{C8E74C66-A039-474A-AA61-555A5846ED63}"/>
              </a:ext>
            </a:extLst>
          </p:cNvPr>
          <p:cNvSpPr txBox="1"/>
          <p:nvPr/>
        </p:nvSpPr>
        <p:spPr>
          <a:xfrm>
            <a:off x="820270" y="2107819"/>
            <a:ext cx="8216153" cy="584775"/>
          </a:xfrm>
          <a:prstGeom prst="rect">
            <a:avLst/>
          </a:prstGeom>
          <a:noFill/>
        </p:spPr>
        <p:txBody>
          <a:bodyPr wrap="square" rtlCol="0">
            <a:spAutoFit/>
          </a:bodyPr>
          <a:lstStyle/>
          <a:p>
            <a:pPr algn="ctr"/>
            <a:r>
              <a:rPr lang="it-IT" sz="3200" b="1" dirty="0">
                <a:solidFill>
                  <a:schemeClr val="accent2">
                    <a:lumMod val="50000"/>
                  </a:schemeClr>
                </a:solidFill>
              </a:rPr>
              <a:t>Di cosa ci occupiamo</a:t>
            </a:r>
          </a:p>
        </p:txBody>
      </p:sp>
      <p:pic>
        <p:nvPicPr>
          <p:cNvPr id="6" name="Immagine 5">
            <a:extLst>
              <a:ext uri="{FF2B5EF4-FFF2-40B4-BE49-F238E27FC236}">
                <a16:creationId xmlns:a16="http://schemas.microsoft.com/office/drawing/2014/main" id="{9CE69726-3675-4FA6-8523-8A52685B5E72}"/>
              </a:ext>
            </a:extLst>
          </p:cNvPr>
          <p:cNvPicPr>
            <a:picLocks noChangeAspect="1"/>
          </p:cNvPicPr>
          <p:nvPr/>
        </p:nvPicPr>
        <p:blipFill>
          <a:blip r:embed="rId2"/>
          <a:stretch>
            <a:fillRect/>
          </a:stretch>
        </p:blipFill>
        <p:spPr>
          <a:xfrm>
            <a:off x="6811617" y="3309730"/>
            <a:ext cx="1842053" cy="2205331"/>
          </a:xfrm>
          <a:prstGeom prst="rect">
            <a:avLst/>
          </a:prstGeom>
        </p:spPr>
      </p:pic>
      <p:sp>
        <p:nvSpPr>
          <p:cNvPr id="7" name="CasellaDiTesto 6">
            <a:extLst>
              <a:ext uri="{FF2B5EF4-FFF2-40B4-BE49-F238E27FC236}">
                <a16:creationId xmlns:a16="http://schemas.microsoft.com/office/drawing/2014/main" id="{208136EF-AEF2-4BCD-AE87-59C17B3415D5}"/>
              </a:ext>
            </a:extLst>
          </p:cNvPr>
          <p:cNvSpPr txBox="1"/>
          <p:nvPr/>
        </p:nvSpPr>
        <p:spPr>
          <a:xfrm>
            <a:off x="815854" y="3309730"/>
            <a:ext cx="8216153" cy="2954655"/>
          </a:xfrm>
          <a:prstGeom prst="rect">
            <a:avLst/>
          </a:prstGeom>
          <a:noFill/>
        </p:spPr>
        <p:txBody>
          <a:bodyPr wrap="square" rtlCol="0">
            <a:spAutoFit/>
          </a:bodyPr>
          <a:lstStyle/>
          <a:p>
            <a:r>
              <a:rPr lang="it-IT" sz="2800" dirty="0"/>
              <a:t>-Contribuzione studentesca</a:t>
            </a:r>
          </a:p>
          <a:p>
            <a:r>
              <a:rPr lang="it-IT" sz="2800" dirty="0"/>
              <a:t>-Borse di studio</a:t>
            </a:r>
          </a:p>
          <a:p>
            <a:r>
              <a:rPr lang="it-IT" sz="2800" dirty="0"/>
              <a:t>-Premi di studio e Laurea</a:t>
            </a:r>
          </a:p>
          <a:p>
            <a:r>
              <a:rPr lang="it-IT" sz="2800" dirty="0"/>
              <a:t>-Servizio di ristorazione</a:t>
            </a:r>
          </a:p>
          <a:p>
            <a:r>
              <a:rPr lang="it-IT" sz="2800" dirty="0"/>
              <a:t>-Alloggi e residenze universitarie</a:t>
            </a:r>
          </a:p>
          <a:p>
            <a:r>
              <a:rPr lang="it-IT" sz="2800" dirty="0"/>
              <a:t>-Collaborazioni studentesche</a:t>
            </a:r>
          </a:p>
          <a:p>
            <a:endParaRPr lang="it-IT" dirty="0"/>
          </a:p>
        </p:txBody>
      </p:sp>
      <p:pic>
        <p:nvPicPr>
          <p:cNvPr id="9" name="Immagine 8" descr="Sigillo+parole_verde_DEF">
            <a:extLst>
              <a:ext uri="{FF2B5EF4-FFF2-40B4-BE49-F238E27FC236}">
                <a16:creationId xmlns:a16="http://schemas.microsoft.com/office/drawing/2014/main" id="{1C750BB0-791F-429A-9736-495ADFA3B2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Tree>
    <p:extLst>
      <p:ext uri="{BB962C8B-B14F-4D97-AF65-F5344CB8AC3E}">
        <p14:creationId xmlns:p14="http://schemas.microsoft.com/office/powerpoint/2010/main" val="1109900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2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C57F79B-2D9E-41D5-A2D4-65CC455476AA}"/>
              </a:ext>
            </a:extLst>
          </p:cNvPr>
          <p:cNvSpPr>
            <a:spLocks noGrp="1"/>
          </p:cNvSpPr>
          <p:nvPr>
            <p:ph type="title"/>
          </p:nvPr>
        </p:nvSpPr>
        <p:spPr>
          <a:xfrm>
            <a:off x="677334" y="1349513"/>
            <a:ext cx="8596668" cy="717825"/>
          </a:xfrm>
        </p:spPr>
        <p:txBody>
          <a:bodyPr>
            <a:noAutofit/>
          </a:bodyPr>
          <a:lstStyle/>
          <a:p>
            <a:r>
              <a:rPr lang="it-IT" sz="4000" b="1" dirty="0">
                <a:solidFill>
                  <a:schemeClr val="accent2">
                    <a:lumMod val="50000"/>
                  </a:schemeClr>
                </a:solidFill>
              </a:rPr>
              <a:t>I nostri contatti:</a:t>
            </a:r>
          </a:p>
        </p:txBody>
      </p:sp>
      <p:sp>
        <p:nvSpPr>
          <p:cNvPr id="12" name="Segnaposto contenuto 11">
            <a:extLst>
              <a:ext uri="{FF2B5EF4-FFF2-40B4-BE49-F238E27FC236}">
                <a16:creationId xmlns:a16="http://schemas.microsoft.com/office/drawing/2014/main" id="{95465DD3-F65E-429F-81DF-5B60437B3B74}"/>
              </a:ext>
            </a:extLst>
          </p:cNvPr>
          <p:cNvSpPr>
            <a:spLocks noGrp="1"/>
          </p:cNvSpPr>
          <p:nvPr>
            <p:ph idx="1"/>
          </p:nvPr>
        </p:nvSpPr>
        <p:spPr>
          <a:xfrm>
            <a:off x="677334" y="2160590"/>
            <a:ext cx="8596668" cy="1572512"/>
          </a:xfrm>
        </p:spPr>
        <p:txBody>
          <a:bodyPr>
            <a:normAutofit/>
          </a:bodyPr>
          <a:lstStyle/>
          <a:p>
            <a:pPr marL="0" indent="0" algn="ctr">
              <a:buNone/>
            </a:pPr>
            <a:r>
              <a:rPr lang="it-IT" sz="2400" b="1" u="sng" cap="all" dirty="0">
                <a:solidFill>
                  <a:schemeClr val="accent2">
                    <a:lumMod val="50000"/>
                  </a:schemeClr>
                </a:solidFill>
                <a:hlinkClick r:id="rId2">
                  <a:extLst>
                    <a:ext uri="{A12FA001-AC4F-418D-AE19-62706E023703}">
                      <ahyp:hlinkClr xmlns:ahyp="http://schemas.microsoft.com/office/drawing/2018/hyperlinkcolor" val="tx"/>
                    </a:ext>
                  </a:extLst>
                </a:hlinkClick>
              </a:rPr>
              <a:t>SERVIZI integrati AGLI STUDENTI</a:t>
            </a:r>
            <a:endParaRPr lang="it-IT" sz="2400" b="1" u="sng" cap="all" dirty="0">
              <a:solidFill>
                <a:schemeClr val="accent2">
                  <a:lumMod val="50000"/>
                </a:schemeClr>
              </a:solidFill>
            </a:endParaRPr>
          </a:p>
          <a:p>
            <a:pPr marL="0" indent="0">
              <a:buNone/>
            </a:pPr>
            <a:r>
              <a:rPr lang="it-IT" dirty="0"/>
              <a:t>Per qualsiasi ulteriore informazione vi invitiamo a visitare la nostra pagina web dedicata :</a:t>
            </a:r>
            <a:r>
              <a:rPr lang="it-IT" dirty="0" err="1">
                <a:solidFill>
                  <a:schemeClr val="accent4"/>
                </a:solidFill>
                <a:hlinkClick r:id="rId3">
                  <a:extLst>
                    <a:ext uri="{A12FA001-AC4F-418D-AE19-62706E023703}">
                      <ahyp:hlinkClr xmlns:ahyp="http://schemas.microsoft.com/office/drawing/2018/hyperlinkcolor" val="tx"/>
                    </a:ext>
                  </a:extLst>
                </a:hlinkClick>
              </a:rPr>
              <a:t>https</a:t>
            </a:r>
            <a:r>
              <a:rPr lang="it-IT" dirty="0">
                <a:solidFill>
                  <a:schemeClr val="accent4"/>
                </a:solidFill>
                <a:hlinkClick r:id="rId3">
                  <a:extLst>
                    <a:ext uri="{A12FA001-AC4F-418D-AE19-62706E023703}">
                      <ahyp:hlinkClr xmlns:ahyp="http://schemas.microsoft.com/office/drawing/2018/hyperlinkcolor" val="tx"/>
                    </a:ext>
                  </a:extLst>
                </a:hlinkClick>
              </a:rPr>
              <a:t>://www.uninsubria.it/la-didattica/diritto-allo-studio</a:t>
            </a:r>
            <a:endParaRPr lang="it-IT" dirty="0">
              <a:solidFill>
                <a:schemeClr val="accent4"/>
              </a:solidFill>
            </a:endParaRPr>
          </a:p>
          <a:p>
            <a:pPr marL="0" indent="0">
              <a:buNone/>
            </a:pPr>
            <a:r>
              <a:rPr lang="it-IT" dirty="0"/>
              <a:t>Oppure a contattarci negli orari di sportello ai nostri recapiti:</a:t>
            </a:r>
          </a:p>
        </p:txBody>
      </p:sp>
      <p:pic>
        <p:nvPicPr>
          <p:cNvPr id="14" name="Immagine 13">
            <a:extLst>
              <a:ext uri="{FF2B5EF4-FFF2-40B4-BE49-F238E27FC236}">
                <a16:creationId xmlns:a16="http://schemas.microsoft.com/office/drawing/2014/main" id="{275E3581-2DFD-482C-B689-8882AEAB8F5F}"/>
              </a:ext>
            </a:extLst>
          </p:cNvPr>
          <p:cNvPicPr>
            <a:picLocks noChangeAspect="1"/>
          </p:cNvPicPr>
          <p:nvPr/>
        </p:nvPicPr>
        <p:blipFill>
          <a:blip r:embed="rId4"/>
          <a:stretch>
            <a:fillRect/>
          </a:stretch>
        </p:blipFill>
        <p:spPr>
          <a:xfrm>
            <a:off x="4812195" y="4272521"/>
            <a:ext cx="2567609" cy="1833465"/>
          </a:xfrm>
          <a:prstGeom prst="rect">
            <a:avLst/>
          </a:prstGeom>
        </p:spPr>
      </p:pic>
      <p:pic>
        <p:nvPicPr>
          <p:cNvPr id="16" name="Immagine 15">
            <a:extLst>
              <a:ext uri="{FF2B5EF4-FFF2-40B4-BE49-F238E27FC236}">
                <a16:creationId xmlns:a16="http://schemas.microsoft.com/office/drawing/2014/main" id="{22D9B577-C452-4E2D-9E4B-1F437F2661CC}"/>
              </a:ext>
            </a:extLst>
          </p:cNvPr>
          <p:cNvPicPr>
            <a:picLocks noChangeAspect="1"/>
          </p:cNvPicPr>
          <p:nvPr/>
        </p:nvPicPr>
        <p:blipFill>
          <a:blip r:embed="rId5"/>
          <a:stretch>
            <a:fillRect/>
          </a:stretch>
        </p:blipFill>
        <p:spPr>
          <a:xfrm>
            <a:off x="5541850" y="648185"/>
            <a:ext cx="2790825" cy="1419153"/>
          </a:xfrm>
          <a:prstGeom prst="rect">
            <a:avLst/>
          </a:prstGeom>
        </p:spPr>
      </p:pic>
      <p:sp>
        <p:nvSpPr>
          <p:cNvPr id="7" name="Segnaposto contenuto 11">
            <a:extLst>
              <a:ext uri="{FF2B5EF4-FFF2-40B4-BE49-F238E27FC236}">
                <a16:creationId xmlns:a16="http://schemas.microsoft.com/office/drawing/2014/main" id="{5B8A89A6-F6E4-4C15-8423-23B78BAFA195}"/>
              </a:ext>
            </a:extLst>
          </p:cNvPr>
          <p:cNvSpPr txBox="1">
            <a:spLocks/>
          </p:cNvSpPr>
          <p:nvPr/>
        </p:nvSpPr>
        <p:spPr>
          <a:xfrm>
            <a:off x="513861" y="3733102"/>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sz="1500" b="1" dirty="0">
                <a:solidFill>
                  <a:schemeClr val="accent2">
                    <a:lumMod val="50000"/>
                  </a:schemeClr>
                </a:solidFill>
              </a:rPr>
              <a:t>Sede di Como</a:t>
            </a:r>
            <a:br>
              <a:rPr lang="it-IT" sz="1500" dirty="0">
                <a:solidFill>
                  <a:schemeClr val="accent2">
                    <a:lumMod val="50000"/>
                  </a:schemeClr>
                </a:solidFill>
              </a:rPr>
            </a:br>
            <a:r>
              <a:rPr lang="it-IT" sz="1500" dirty="0">
                <a:solidFill>
                  <a:schemeClr val="accent2">
                    <a:lumMod val="50000"/>
                  </a:schemeClr>
                </a:solidFill>
              </a:rPr>
              <a:t>Via </a:t>
            </a:r>
            <a:r>
              <a:rPr lang="it-IT" sz="1500" dirty="0" err="1">
                <a:solidFill>
                  <a:schemeClr val="accent2">
                    <a:lumMod val="50000"/>
                  </a:schemeClr>
                </a:solidFill>
              </a:rPr>
              <a:t>Valleggio</a:t>
            </a:r>
            <a:r>
              <a:rPr lang="it-IT" sz="1500" dirty="0">
                <a:solidFill>
                  <a:schemeClr val="accent2">
                    <a:lumMod val="50000"/>
                  </a:schemeClr>
                </a:solidFill>
              </a:rPr>
              <a:t> 11, 22100 Como</a:t>
            </a:r>
            <a:br>
              <a:rPr lang="it-IT" sz="1500" dirty="0"/>
            </a:br>
            <a:r>
              <a:rPr lang="it-IT" sz="1500" dirty="0">
                <a:hlinkClick r:id="rId6"/>
              </a:rPr>
              <a:t>Contatti e orari</a:t>
            </a:r>
            <a:endParaRPr lang="it-IT" sz="1500" dirty="0"/>
          </a:p>
          <a:p>
            <a:r>
              <a:rPr lang="it-IT" sz="1500" b="1" dirty="0">
                <a:solidFill>
                  <a:schemeClr val="accent2">
                    <a:lumMod val="50000"/>
                  </a:schemeClr>
                </a:solidFill>
              </a:rPr>
              <a:t>Sede di Varese</a:t>
            </a:r>
            <a:br>
              <a:rPr lang="it-IT" sz="1500" dirty="0">
                <a:solidFill>
                  <a:schemeClr val="accent2">
                    <a:lumMod val="50000"/>
                  </a:schemeClr>
                </a:solidFill>
              </a:rPr>
            </a:br>
            <a:r>
              <a:rPr lang="it-IT" sz="1500" dirty="0">
                <a:solidFill>
                  <a:schemeClr val="accent2">
                    <a:lumMod val="50000"/>
                  </a:schemeClr>
                </a:solidFill>
              </a:rPr>
              <a:t>Via Ravasi 2, 21100 Varese</a:t>
            </a:r>
            <a:br>
              <a:rPr lang="it-IT" sz="1500" dirty="0"/>
            </a:br>
            <a:r>
              <a:rPr lang="it-IT" sz="1500" dirty="0">
                <a:hlinkClick r:id="rId7"/>
              </a:rPr>
              <a:t>Contatti e orari</a:t>
            </a:r>
            <a:endParaRPr lang="it-IT" sz="1500" dirty="0"/>
          </a:p>
          <a:p>
            <a:r>
              <a:rPr lang="it-IT" dirty="0"/>
              <a:t>Puoi richiedere il tuo appuntamento </a:t>
            </a:r>
            <a:r>
              <a:rPr lang="it-IT" dirty="0" err="1"/>
              <a:t>virtual</a:t>
            </a:r>
            <a:r>
              <a:rPr lang="it-IT" dirty="0"/>
              <a:t>-digitale, tramite TEAMS, con l’Ufficio Diritto allo studio e servizi agli studenti, selezionando uno degli orari disponibili, attraverso il servizio </a:t>
            </a:r>
            <a:r>
              <a:rPr lang="it-IT" b="1" u="sng" dirty="0">
                <a:hlinkClick r:id="rId8"/>
              </a:rPr>
              <a:t>INFOSTUDENTI</a:t>
            </a:r>
            <a:r>
              <a:rPr lang="it-IT" dirty="0"/>
              <a:t>, stando comodamente a casa.</a:t>
            </a:r>
          </a:p>
          <a:p>
            <a:r>
              <a:rPr lang="it-IT" dirty="0"/>
              <a:t>Con questa procedura riceverai all’indirizzo e-mail istituzionale l’invito a partecipare all’appuntamento </a:t>
            </a:r>
            <a:r>
              <a:rPr lang="it-IT" dirty="0" err="1"/>
              <a:t>vitual</a:t>
            </a:r>
            <a:r>
              <a:rPr lang="it-IT" dirty="0"/>
              <a:t>-digitale.</a:t>
            </a:r>
          </a:p>
          <a:p>
            <a:endParaRPr lang="it-IT" b="1" dirty="0"/>
          </a:p>
        </p:txBody>
      </p:sp>
      <p:pic>
        <p:nvPicPr>
          <p:cNvPr id="10" name="Immagine 9" descr="Sigillo+parole_verde_DEF">
            <a:extLst>
              <a:ext uri="{FF2B5EF4-FFF2-40B4-BE49-F238E27FC236}">
                <a16:creationId xmlns:a16="http://schemas.microsoft.com/office/drawing/2014/main" id="{11AF0D5B-CCAD-4A0B-B4DB-48D6B8282648}"/>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Tree>
    <p:extLst>
      <p:ext uri="{BB962C8B-B14F-4D97-AF65-F5344CB8AC3E}">
        <p14:creationId xmlns:p14="http://schemas.microsoft.com/office/powerpoint/2010/main" val="20614874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750"/>
                                        <p:tgtEl>
                                          <p:spTgt spid="12">
                                            <p:txEl>
                                              <p:pRg st="0" end="0"/>
                                            </p:txEl>
                                          </p:spTgt>
                                        </p:tgtEl>
                                      </p:cBhvr>
                                    </p:animEffect>
                                  </p:childTnLst>
                                </p:cTn>
                              </p:par>
                            </p:childTnLst>
                          </p:cTn>
                        </p:par>
                        <p:par>
                          <p:cTn id="18" fill="hold">
                            <p:stCondLst>
                              <p:cond delay="2250"/>
                            </p:stCondLst>
                            <p:childTnLst>
                              <p:par>
                                <p:cTn id="19" presetID="10" presetClass="entr" presetSubtype="0" fill="hold" grpId="0" nodeType="afterEffect">
                                  <p:stCondLst>
                                    <p:cond delay="50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750"/>
                                        <p:tgtEl>
                                          <p:spTgt spid="12">
                                            <p:txEl>
                                              <p:pRg st="1" end="1"/>
                                            </p:txEl>
                                          </p:spTgt>
                                        </p:tgtEl>
                                      </p:cBhvr>
                                    </p:animEffect>
                                  </p:childTnLst>
                                </p:cTn>
                              </p:par>
                            </p:childTnLst>
                          </p:cTn>
                        </p:par>
                        <p:par>
                          <p:cTn id="22" fill="hold">
                            <p:stCondLst>
                              <p:cond delay="3500"/>
                            </p:stCondLst>
                            <p:childTnLst>
                              <p:par>
                                <p:cTn id="23" presetID="10" presetClass="entr" presetSubtype="0" fill="hold" grpId="0" nodeType="afterEffect">
                                  <p:stCondLst>
                                    <p:cond delay="50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750"/>
                                        <p:tgtEl>
                                          <p:spTgt spid="12">
                                            <p:txEl>
                                              <p:pRg st="2" end="2"/>
                                            </p:txEl>
                                          </p:spTgt>
                                        </p:tgtEl>
                                      </p:cBhvr>
                                    </p:animEffect>
                                  </p:childTnLst>
                                </p:cTn>
                              </p:par>
                            </p:childTnLst>
                          </p:cTn>
                        </p:par>
                        <p:par>
                          <p:cTn id="26" fill="hold">
                            <p:stCondLst>
                              <p:cond delay="475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uiExpand="1"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4440F76-A3F3-4BB0-A99C-57085DD31A4B}"/>
              </a:ext>
            </a:extLst>
          </p:cNvPr>
          <p:cNvSpPr>
            <a:spLocks noGrp="1"/>
          </p:cNvSpPr>
          <p:nvPr>
            <p:ph idx="1"/>
          </p:nvPr>
        </p:nvSpPr>
        <p:spPr/>
        <p:txBody>
          <a:bodyPr>
            <a:normAutofit/>
          </a:bodyPr>
          <a:lstStyle/>
          <a:p>
            <a:pPr marL="0" indent="0" algn="ctr">
              <a:buNone/>
            </a:pPr>
            <a:r>
              <a:rPr lang="it-IT" sz="10000" dirty="0"/>
              <a:t>GRAZIE</a:t>
            </a:r>
          </a:p>
        </p:txBody>
      </p:sp>
    </p:spTree>
    <p:extLst>
      <p:ext uri="{BB962C8B-B14F-4D97-AF65-F5344CB8AC3E}">
        <p14:creationId xmlns:p14="http://schemas.microsoft.com/office/powerpoint/2010/main" val="1644497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15F62F-47B3-44B4-8C82-4D3D65EDACB6}"/>
              </a:ext>
            </a:extLst>
          </p:cNvPr>
          <p:cNvSpPr>
            <a:spLocks noGrp="1"/>
          </p:cNvSpPr>
          <p:nvPr>
            <p:ph type="title"/>
          </p:nvPr>
        </p:nvSpPr>
        <p:spPr>
          <a:xfrm>
            <a:off x="1366887" y="2228190"/>
            <a:ext cx="6960367" cy="1485974"/>
          </a:xfrm>
        </p:spPr>
        <p:txBody>
          <a:bodyPr>
            <a:normAutofit fontScale="90000"/>
          </a:bodyPr>
          <a:lstStyle/>
          <a:p>
            <a:pPr algn="r"/>
            <a:r>
              <a:rPr lang="it-IT" sz="4000" b="1" dirty="0">
                <a:solidFill>
                  <a:schemeClr val="accent2">
                    <a:lumMod val="50000"/>
                  </a:schemeClr>
                </a:solidFill>
              </a:rPr>
              <a:t>Insubria</a:t>
            </a:r>
            <a:r>
              <a:rPr lang="it-IT" sz="4400" b="1" dirty="0">
                <a:solidFill>
                  <a:schemeClr val="accent2">
                    <a:lumMod val="50000"/>
                  </a:schemeClr>
                </a:solidFill>
              </a:rPr>
              <a:t> – 9 aprile 2022</a:t>
            </a:r>
            <a:br>
              <a:rPr lang="it-IT" sz="4400" b="1" dirty="0">
                <a:solidFill>
                  <a:schemeClr val="accent2">
                    <a:lumMod val="50000"/>
                  </a:schemeClr>
                </a:solidFill>
              </a:rPr>
            </a:br>
            <a:r>
              <a:rPr lang="it-IT" sz="2200" b="1" dirty="0">
                <a:solidFill>
                  <a:schemeClr val="accent2">
                    <a:lumMod val="50000"/>
                  </a:schemeClr>
                </a:solidFill>
              </a:rPr>
              <a:t>    			</a:t>
            </a:r>
            <a:r>
              <a:rPr lang="it-IT" sz="2200" b="1" dirty="0">
                <a:solidFill>
                  <a:schemeClr val="accent1">
                    <a:lumMod val="75000"/>
                  </a:schemeClr>
                </a:solidFill>
              </a:rPr>
              <a:t>Segreterie Studenti area medico-scientifica</a:t>
            </a:r>
            <a:br>
              <a:rPr lang="it-IT" sz="2200" b="1" dirty="0">
                <a:solidFill>
                  <a:schemeClr val="accent1">
                    <a:lumMod val="75000"/>
                  </a:schemeClr>
                </a:solidFill>
              </a:rPr>
            </a:br>
            <a:r>
              <a:rPr lang="it-IT" sz="2200" b="1" dirty="0">
                <a:solidFill>
                  <a:schemeClr val="accent1">
                    <a:lumMod val="75000"/>
                  </a:schemeClr>
                </a:solidFill>
              </a:rPr>
              <a:t>Segreterie Studenti area umanistica</a:t>
            </a:r>
            <a:endParaRPr lang="it-IT" sz="2200" dirty="0">
              <a:solidFill>
                <a:schemeClr val="accent1">
                  <a:lumMod val="75000"/>
                </a:schemeClr>
              </a:solidFill>
            </a:endParaRPr>
          </a:p>
        </p:txBody>
      </p:sp>
      <p:pic>
        <p:nvPicPr>
          <p:cNvPr id="5" name="Immagine 4" descr="Sigillo+parole_verde_DEF">
            <a:extLst>
              <a:ext uri="{FF2B5EF4-FFF2-40B4-BE49-F238E27FC236}">
                <a16:creationId xmlns:a16="http://schemas.microsoft.com/office/drawing/2014/main" id="{6B9746E8-F5FF-4347-A2D6-1EFC4B7C0B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pic>
        <p:nvPicPr>
          <p:cNvPr id="3" name="Immagine 2">
            <a:extLst>
              <a:ext uri="{FF2B5EF4-FFF2-40B4-BE49-F238E27FC236}">
                <a16:creationId xmlns:a16="http://schemas.microsoft.com/office/drawing/2014/main" id="{5E7B7C0F-A80F-41B2-A741-41F41535EF6C}"/>
              </a:ext>
            </a:extLst>
          </p:cNvPr>
          <p:cNvPicPr>
            <a:picLocks noChangeAspect="1"/>
          </p:cNvPicPr>
          <p:nvPr/>
        </p:nvPicPr>
        <p:blipFill>
          <a:blip r:embed="rId3"/>
          <a:stretch>
            <a:fillRect/>
          </a:stretch>
        </p:blipFill>
        <p:spPr>
          <a:xfrm>
            <a:off x="4640507" y="299016"/>
            <a:ext cx="4505325" cy="1838325"/>
          </a:xfrm>
          <a:prstGeom prst="rect">
            <a:avLst/>
          </a:prstGeom>
        </p:spPr>
      </p:pic>
      <p:pic>
        <p:nvPicPr>
          <p:cNvPr id="1028" name="Picture 4" descr="Università dell'Insubria, guerra Varese-Como: il vice denuncia il rettore  Tagliabue - MALPENSA24">
            <a:extLst>
              <a:ext uri="{FF2B5EF4-FFF2-40B4-BE49-F238E27FC236}">
                <a16:creationId xmlns:a16="http://schemas.microsoft.com/office/drawing/2014/main" id="{6DC5F0B9-4601-4631-A017-DDFF04110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6781" y="3797301"/>
            <a:ext cx="4446193" cy="2761682"/>
          </a:xfrm>
          <a:prstGeom prst="rect">
            <a:avLst/>
          </a:prstGeom>
          <a:noFill/>
          <a:ln w="12700">
            <a:solidFill>
              <a:srgbClr val="92D050"/>
            </a:solidFill>
          </a:ln>
          <a:extLst>
            <a:ext uri="{909E8E84-426E-40DD-AFC4-6F175D3DCCD1}">
              <a14:hiddenFill xmlns:a14="http://schemas.microsoft.com/office/drawing/2010/main">
                <a:solidFill>
                  <a:srgbClr val="FFFFFF"/>
                </a:solidFill>
              </a14:hiddenFill>
            </a:ext>
          </a:extLst>
        </p:spPr>
      </p:pic>
      <p:pic>
        <p:nvPicPr>
          <p:cNvPr id="10" name="Picture 2" descr="Segreteria">
            <a:extLst>
              <a:ext uri="{FF2B5EF4-FFF2-40B4-BE49-F238E27FC236}">
                <a16:creationId xmlns:a16="http://schemas.microsoft.com/office/drawing/2014/main" id="{700DB2B0-15C0-4470-8C14-6625014EE3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569" y="4922390"/>
            <a:ext cx="2454889" cy="163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070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8FE02EE-81EA-486B-9D89-433E477D7E8B}"/>
              </a:ext>
            </a:extLst>
          </p:cNvPr>
          <p:cNvSpPr txBox="1"/>
          <p:nvPr/>
        </p:nvSpPr>
        <p:spPr>
          <a:xfrm>
            <a:off x="5647764" y="2978523"/>
            <a:ext cx="914400" cy="914400"/>
          </a:xfrm>
          <a:prstGeom prst="rect">
            <a:avLst/>
          </a:prstGeom>
          <a:noFill/>
        </p:spPr>
        <p:txBody>
          <a:bodyPr wrap="square" rtlCol="0">
            <a:spAutoFit/>
          </a:bodyPr>
          <a:lstStyle/>
          <a:p>
            <a:endParaRPr lang="it-IT" dirty="0"/>
          </a:p>
        </p:txBody>
      </p:sp>
      <p:sp>
        <p:nvSpPr>
          <p:cNvPr id="3" name="CasellaDiTesto 2">
            <a:extLst>
              <a:ext uri="{FF2B5EF4-FFF2-40B4-BE49-F238E27FC236}">
                <a16:creationId xmlns:a16="http://schemas.microsoft.com/office/drawing/2014/main" id="{C8E74C66-A039-474A-AA61-555A5846ED63}"/>
              </a:ext>
            </a:extLst>
          </p:cNvPr>
          <p:cNvSpPr txBox="1"/>
          <p:nvPr/>
        </p:nvSpPr>
        <p:spPr>
          <a:xfrm>
            <a:off x="820270" y="1460818"/>
            <a:ext cx="8216153" cy="1077218"/>
          </a:xfrm>
          <a:prstGeom prst="rect">
            <a:avLst/>
          </a:prstGeom>
          <a:noFill/>
        </p:spPr>
        <p:txBody>
          <a:bodyPr wrap="square" rtlCol="0">
            <a:spAutoFit/>
          </a:bodyPr>
          <a:lstStyle/>
          <a:p>
            <a:r>
              <a:rPr lang="it-IT" sz="3200" b="1" dirty="0">
                <a:solidFill>
                  <a:schemeClr val="accent2">
                    <a:lumMod val="50000"/>
                  </a:schemeClr>
                </a:solidFill>
              </a:rPr>
              <a:t>Potrai rivolgerti ai nostri Uffici, presenti nelle sedi di Como e Varese, per:</a:t>
            </a:r>
          </a:p>
        </p:txBody>
      </p:sp>
      <p:pic>
        <p:nvPicPr>
          <p:cNvPr id="6" name="Immagine 5">
            <a:extLst>
              <a:ext uri="{FF2B5EF4-FFF2-40B4-BE49-F238E27FC236}">
                <a16:creationId xmlns:a16="http://schemas.microsoft.com/office/drawing/2014/main" id="{9CE69726-3675-4FA6-8523-8A52685B5E72}"/>
              </a:ext>
            </a:extLst>
          </p:cNvPr>
          <p:cNvPicPr>
            <a:picLocks noChangeAspect="1"/>
          </p:cNvPicPr>
          <p:nvPr/>
        </p:nvPicPr>
        <p:blipFill>
          <a:blip r:embed="rId2"/>
          <a:stretch>
            <a:fillRect/>
          </a:stretch>
        </p:blipFill>
        <p:spPr>
          <a:xfrm>
            <a:off x="7993905" y="3291223"/>
            <a:ext cx="1538654" cy="1842097"/>
          </a:xfrm>
          <a:prstGeom prst="rect">
            <a:avLst/>
          </a:prstGeom>
        </p:spPr>
      </p:pic>
      <p:sp>
        <p:nvSpPr>
          <p:cNvPr id="7" name="CasellaDiTesto 6">
            <a:extLst>
              <a:ext uri="{FF2B5EF4-FFF2-40B4-BE49-F238E27FC236}">
                <a16:creationId xmlns:a16="http://schemas.microsoft.com/office/drawing/2014/main" id="{208136EF-AEF2-4BCD-AE87-59C17B3415D5}"/>
              </a:ext>
            </a:extLst>
          </p:cNvPr>
          <p:cNvSpPr txBox="1"/>
          <p:nvPr/>
        </p:nvSpPr>
        <p:spPr>
          <a:xfrm>
            <a:off x="815854" y="2516857"/>
            <a:ext cx="3685125" cy="3693319"/>
          </a:xfrm>
          <a:prstGeom prst="rect">
            <a:avLst/>
          </a:prstGeom>
          <a:noFill/>
        </p:spPr>
        <p:txBody>
          <a:bodyPr wrap="square" rtlCol="0">
            <a:spAutoFit/>
          </a:bodyPr>
          <a:lstStyle/>
          <a:p>
            <a:pPr marL="285750" indent="-285750">
              <a:buFont typeface="Wingdings" panose="05000000000000000000" pitchFamily="2" charset="2"/>
              <a:buChar char="Ø"/>
            </a:pPr>
            <a:r>
              <a:rPr lang="it-IT" b="1" dirty="0">
                <a:solidFill>
                  <a:schemeClr val="accent2">
                    <a:lumMod val="75000"/>
                  </a:schemeClr>
                </a:solidFill>
              </a:rPr>
              <a:t>Immatricolazioni</a:t>
            </a:r>
          </a:p>
          <a:p>
            <a:pPr marL="285750" indent="-285750">
              <a:buFont typeface="Wingdings" panose="05000000000000000000" pitchFamily="2" charset="2"/>
              <a:buChar char="Ø"/>
            </a:pPr>
            <a:r>
              <a:rPr lang="it-IT" b="1" dirty="0">
                <a:solidFill>
                  <a:schemeClr val="accent2">
                    <a:lumMod val="75000"/>
                  </a:schemeClr>
                </a:solidFill>
              </a:rPr>
              <a:t>Ammissione Corsi ad accesso programmato</a:t>
            </a:r>
          </a:p>
          <a:p>
            <a:pPr marL="285750" indent="-285750">
              <a:buFont typeface="Wingdings" panose="05000000000000000000" pitchFamily="2" charset="2"/>
              <a:buChar char="Ø"/>
            </a:pPr>
            <a:r>
              <a:rPr lang="it-IT" b="1" dirty="0"/>
              <a:t>Iscrizioni ad anni successivi</a:t>
            </a:r>
          </a:p>
          <a:p>
            <a:pPr marL="285750" indent="-285750">
              <a:buFont typeface="Wingdings" panose="05000000000000000000" pitchFamily="2" charset="2"/>
              <a:buChar char="Ø"/>
            </a:pPr>
            <a:r>
              <a:rPr lang="it-IT" b="1" dirty="0"/>
              <a:t>Corsi singoli</a:t>
            </a:r>
          </a:p>
          <a:p>
            <a:pPr marL="285750" indent="-285750">
              <a:buFont typeface="Wingdings" panose="05000000000000000000" pitchFamily="2" charset="2"/>
              <a:buChar char="Ø"/>
            </a:pPr>
            <a:r>
              <a:rPr lang="it-IT" b="1" dirty="0"/>
              <a:t>Carta Ateneo Più, duplicati e tessera universitaria</a:t>
            </a:r>
          </a:p>
          <a:p>
            <a:pPr marL="285750" indent="-285750">
              <a:buFont typeface="Wingdings" panose="05000000000000000000" pitchFamily="2" charset="2"/>
              <a:buChar char="Ø"/>
            </a:pPr>
            <a:r>
              <a:rPr lang="it-IT" b="1" dirty="0"/>
              <a:t>Piano di studio</a:t>
            </a:r>
          </a:p>
          <a:p>
            <a:pPr marL="285750" indent="-285750">
              <a:buFont typeface="Wingdings" panose="05000000000000000000" pitchFamily="2" charset="2"/>
              <a:buChar char="Ø"/>
            </a:pPr>
            <a:r>
              <a:rPr lang="it-IT" b="1" dirty="0"/>
              <a:t>Riconoscimento crediti</a:t>
            </a:r>
          </a:p>
          <a:p>
            <a:pPr marL="285750" indent="-285750">
              <a:buFont typeface="Wingdings" panose="05000000000000000000" pitchFamily="2" charset="2"/>
              <a:buChar char="Ø"/>
            </a:pPr>
            <a:r>
              <a:rPr lang="it-IT" b="1" dirty="0"/>
              <a:t>Riconoscimento di carriera pregressa</a:t>
            </a:r>
          </a:p>
          <a:p>
            <a:pPr marL="285750" indent="-285750">
              <a:buFont typeface="Wingdings" panose="05000000000000000000" pitchFamily="2" charset="2"/>
              <a:buChar char="Ø"/>
            </a:pPr>
            <a:r>
              <a:rPr lang="it-IT" b="1" dirty="0"/>
              <a:t>Sospensione o interruzione degli studi</a:t>
            </a:r>
          </a:p>
        </p:txBody>
      </p:sp>
      <p:pic>
        <p:nvPicPr>
          <p:cNvPr id="9" name="Immagine 8" descr="Sigillo+parole_verde_DEF">
            <a:extLst>
              <a:ext uri="{FF2B5EF4-FFF2-40B4-BE49-F238E27FC236}">
                <a16:creationId xmlns:a16="http://schemas.microsoft.com/office/drawing/2014/main" id="{1C750BB0-791F-429A-9736-495ADFA3B2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4" name="CasellaDiTesto 3">
            <a:extLst>
              <a:ext uri="{FF2B5EF4-FFF2-40B4-BE49-F238E27FC236}">
                <a16:creationId xmlns:a16="http://schemas.microsoft.com/office/drawing/2014/main" id="{613E7F4B-1F60-4CA8-A010-6917D1105FE1}"/>
              </a:ext>
            </a:extLst>
          </p:cNvPr>
          <p:cNvSpPr txBox="1"/>
          <p:nvPr/>
        </p:nvSpPr>
        <p:spPr>
          <a:xfrm>
            <a:off x="4385186" y="2525735"/>
            <a:ext cx="3915445" cy="3693319"/>
          </a:xfrm>
          <a:prstGeom prst="rect">
            <a:avLst/>
          </a:prstGeom>
          <a:noFill/>
        </p:spPr>
        <p:txBody>
          <a:bodyPr wrap="square" rtlCol="0">
            <a:spAutoFit/>
          </a:bodyPr>
          <a:lstStyle>
            <a:defPPr>
              <a:defRPr lang="en-US"/>
            </a:defPPr>
            <a:lvl1pPr>
              <a:defRPr sz="1200" b="1" u="sng"/>
            </a:lvl1pPr>
          </a:lstStyle>
          <a:p>
            <a:pPr marL="285750" indent="-285750">
              <a:buFont typeface="Wingdings" panose="05000000000000000000" pitchFamily="2" charset="2"/>
              <a:buChar char="Ø"/>
            </a:pPr>
            <a:r>
              <a:rPr lang="it-IT" sz="1800" u="none" dirty="0"/>
              <a:t>Studenti impegnati a tempo parziale</a:t>
            </a:r>
          </a:p>
          <a:p>
            <a:pPr marL="285750" indent="-285750">
              <a:buFont typeface="Wingdings" panose="05000000000000000000" pitchFamily="2" charset="2"/>
              <a:buChar char="Ø"/>
            </a:pPr>
            <a:r>
              <a:rPr lang="it-IT" sz="1800" u="none" dirty="0"/>
              <a:t>Passaggio interno ad altro corso di laurea</a:t>
            </a:r>
          </a:p>
          <a:p>
            <a:pPr marL="285750" indent="-285750">
              <a:buFont typeface="Wingdings" panose="05000000000000000000" pitchFamily="2" charset="2"/>
              <a:buChar char="Ø"/>
            </a:pPr>
            <a:r>
              <a:rPr lang="it-IT" sz="1800" u="none" dirty="0"/>
              <a:t>Trasferimento da/ad altro Ateneo</a:t>
            </a:r>
          </a:p>
          <a:p>
            <a:pPr marL="285750" indent="-285750">
              <a:buFont typeface="Wingdings" panose="05000000000000000000" pitchFamily="2" charset="2"/>
              <a:buChar char="Ø"/>
            </a:pPr>
            <a:r>
              <a:rPr lang="it-IT" sz="1800" u="none" dirty="0"/>
              <a:t>Rinuncia agli studi </a:t>
            </a:r>
          </a:p>
          <a:p>
            <a:pPr marL="285750" indent="-285750">
              <a:buFont typeface="Wingdings" panose="05000000000000000000" pitchFamily="2" charset="2"/>
              <a:buChar char="Ø"/>
            </a:pPr>
            <a:r>
              <a:rPr lang="it-IT" sz="1800" u="none" dirty="0"/>
              <a:t>Decadenza dagli studi</a:t>
            </a:r>
          </a:p>
          <a:p>
            <a:pPr marL="285750" indent="-285750">
              <a:buFont typeface="Wingdings" panose="05000000000000000000" pitchFamily="2" charset="2"/>
              <a:buChar char="Ø"/>
            </a:pPr>
            <a:r>
              <a:rPr lang="it-IT" sz="1800" u="none" dirty="0"/>
              <a:t>Domanda di laurea</a:t>
            </a:r>
          </a:p>
          <a:p>
            <a:pPr marL="285750" indent="-285750">
              <a:buFont typeface="Wingdings" panose="05000000000000000000" pitchFamily="2" charset="2"/>
              <a:buChar char="Ø"/>
            </a:pPr>
            <a:r>
              <a:rPr lang="it-IT" sz="1800" u="none" dirty="0"/>
              <a:t>Diploma originale di laurea e richiesta duplicato</a:t>
            </a:r>
          </a:p>
          <a:p>
            <a:pPr marL="285750" indent="-285750">
              <a:buFont typeface="Wingdings" panose="05000000000000000000" pitchFamily="2" charset="2"/>
              <a:buChar char="Ø"/>
            </a:pPr>
            <a:r>
              <a:rPr lang="it-IT" sz="1800" u="none" dirty="0"/>
              <a:t>Certificati, autocertificazioni, Diploma Supplement</a:t>
            </a:r>
          </a:p>
        </p:txBody>
      </p:sp>
    </p:spTree>
    <p:extLst>
      <p:ext uri="{BB962C8B-B14F-4D97-AF65-F5344CB8AC3E}">
        <p14:creationId xmlns:p14="http://schemas.microsoft.com/office/powerpoint/2010/main" val="1003685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2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8FE02EE-81EA-486B-9D89-433E477D7E8B}"/>
              </a:ext>
            </a:extLst>
          </p:cNvPr>
          <p:cNvSpPr txBox="1"/>
          <p:nvPr/>
        </p:nvSpPr>
        <p:spPr>
          <a:xfrm>
            <a:off x="5647764" y="2978523"/>
            <a:ext cx="914400" cy="914400"/>
          </a:xfrm>
          <a:prstGeom prst="rect">
            <a:avLst/>
          </a:prstGeom>
          <a:noFill/>
        </p:spPr>
        <p:txBody>
          <a:bodyPr wrap="square" rtlCol="0">
            <a:spAutoFit/>
          </a:bodyPr>
          <a:lstStyle/>
          <a:p>
            <a:endParaRPr lang="it-IT" dirty="0"/>
          </a:p>
        </p:txBody>
      </p:sp>
      <p:pic>
        <p:nvPicPr>
          <p:cNvPr id="9" name="Immagine 8" descr="Sigillo+parole_verde_DEF">
            <a:extLst>
              <a:ext uri="{FF2B5EF4-FFF2-40B4-BE49-F238E27FC236}">
                <a16:creationId xmlns:a16="http://schemas.microsoft.com/office/drawing/2014/main" id="{1C750BB0-791F-429A-9736-495ADFA3B2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5" name="Rettangolo 4">
            <a:extLst>
              <a:ext uri="{FF2B5EF4-FFF2-40B4-BE49-F238E27FC236}">
                <a16:creationId xmlns:a16="http://schemas.microsoft.com/office/drawing/2014/main" id="{53C4579B-DCEF-41D4-96AA-9018FCFA83DA}"/>
              </a:ext>
            </a:extLst>
          </p:cNvPr>
          <p:cNvSpPr/>
          <p:nvPr/>
        </p:nvSpPr>
        <p:spPr>
          <a:xfrm>
            <a:off x="4074458" y="973301"/>
            <a:ext cx="5089855" cy="584775"/>
          </a:xfrm>
          <a:prstGeom prst="rect">
            <a:avLst/>
          </a:prstGeom>
          <a:noFill/>
        </p:spPr>
        <p:txBody>
          <a:bodyPr wrap="none" lIns="91440" tIns="45720" rIns="91440" bIns="45720">
            <a:spAutoFit/>
          </a:bodyPr>
          <a:lstStyle/>
          <a:p>
            <a:pPr algn="ctr"/>
            <a:r>
              <a:rPr lang="it-IT" sz="3200" dirty="0">
                <a:ln w="0"/>
                <a:solidFill>
                  <a:schemeClr val="accent1"/>
                </a:solidFill>
                <a:effectLst>
                  <a:outerShdw blurRad="38100" dist="25400" dir="5400000" algn="ctr" rotWithShape="0">
                    <a:srgbClr val="6E747A">
                      <a:alpha val="43000"/>
                    </a:srgbClr>
                  </a:outerShdw>
                </a:effectLst>
              </a:rPr>
              <a:t>Servizi Segreterie Studenti</a:t>
            </a:r>
          </a:p>
        </p:txBody>
      </p:sp>
      <p:pic>
        <p:nvPicPr>
          <p:cNvPr id="10" name="Immagine 9">
            <a:extLst>
              <a:ext uri="{FF2B5EF4-FFF2-40B4-BE49-F238E27FC236}">
                <a16:creationId xmlns:a16="http://schemas.microsoft.com/office/drawing/2014/main" id="{7F66AF3B-5FEA-43D9-A8B2-7EA4CF1862F7}"/>
              </a:ext>
            </a:extLst>
          </p:cNvPr>
          <p:cNvPicPr>
            <a:picLocks noChangeAspect="1"/>
          </p:cNvPicPr>
          <p:nvPr/>
        </p:nvPicPr>
        <p:blipFill>
          <a:blip r:embed="rId3"/>
          <a:stretch>
            <a:fillRect/>
          </a:stretch>
        </p:blipFill>
        <p:spPr>
          <a:xfrm>
            <a:off x="677333" y="1558076"/>
            <a:ext cx="8166628" cy="5005013"/>
          </a:xfrm>
          <a:prstGeom prst="rect">
            <a:avLst/>
          </a:prstGeom>
          <a:ln w="12700">
            <a:solidFill>
              <a:schemeClr val="accent1"/>
            </a:solidFill>
          </a:ln>
        </p:spPr>
      </p:pic>
      <p:cxnSp>
        <p:nvCxnSpPr>
          <p:cNvPr id="12" name="Connettore 2 11">
            <a:extLst>
              <a:ext uri="{FF2B5EF4-FFF2-40B4-BE49-F238E27FC236}">
                <a16:creationId xmlns:a16="http://schemas.microsoft.com/office/drawing/2014/main" id="{074207FE-D4E3-46B2-A568-4DDACA86063A}"/>
              </a:ext>
            </a:extLst>
          </p:cNvPr>
          <p:cNvCxnSpPr>
            <a:cxnSpLocks/>
          </p:cNvCxnSpPr>
          <p:nvPr/>
        </p:nvCxnSpPr>
        <p:spPr>
          <a:xfrm flipH="1">
            <a:off x="5647764" y="1487055"/>
            <a:ext cx="2359896" cy="35705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Freccia in giù 21">
            <a:extLst>
              <a:ext uri="{FF2B5EF4-FFF2-40B4-BE49-F238E27FC236}">
                <a16:creationId xmlns:a16="http://schemas.microsoft.com/office/drawing/2014/main" id="{024201A7-F11B-4FC8-85E2-C74F6C1E1329}"/>
              </a:ext>
            </a:extLst>
          </p:cNvPr>
          <p:cNvSpPr/>
          <p:nvPr/>
        </p:nvSpPr>
        <p:spPr>
          <a:xfrm>
            <a:off x="2929631" y="3515557"/>
            <a:ext cx="248575" cy="275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07C5A58E-54FD-4634-AF4C-075588FA7072}"/>
              </a:ext>
            </a:extLst>
          </p:cNvPr>
          <p:cNvSpPr/>
          <p:nvPr/>
        </p:nvSpPr>
        <p:spPr>
          <a:xfrm>
            <a:off x="4208274" y="5057602"/>
            <a:ext cx="1439490" cy="2290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6797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F57BF13-7E24-4422-88A6-CD886D1944B8}"/>
              </a:ext>
            </a:extLst>
          </p:cNvPr>
          <p:cNvSpPr>
            <a:spLocks noChangeArrowheads="1"/>
          </p:cNvSpPr>
          <p:nvPr/>
        </p:nvSpPr>
        <p:spPr bwMode="auto">
          <a:xfrm>
            <a:off x="648896" y="1505136"/>
            <a:ext cx="91633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it-IT" sz="4000" b="1" dirty="0">
                <a:solidFill>
                  <a:schemeClr val="accent1">
                    <a:lumMod val="50000"/>
                  </a:schemeClr>
                </a:solidFill>
              </a:rPr>
              <a:t>Come fare per Immatricolarsi</a:t>
            </a:r>
            <a:endParaRPr kumimoji="0" lang="it-IT" altLang="it-IT" sz="4000" b="1" i="0" strike="noStrike" cap="none" normalizeH="0" baseline="0" dirty="0">
              <a:ln>
                <a:noFill/>
              </a:ln>
              <a:solidFill>
                <a:schemeClr val="accent1">
                  <a:lumMod val="50000"/>
                </a:schemeClr>
              </a:solidFill>
              <a:effectLst/>
              <a:latin typeface="+mj-lt"/>
              <a:ea typeface="Times New Roman" panose="02020603050405020304" pitchFamily="18" charset="0"/>
              <a:cs typeface="Arial" panose="020B0604020202020204" pitchFamily="34" charset="0"/>
            </a:endParaRPr>
          </a:p>
        </p:txBody>
      </p:sp>
      <p:pic>
        <p:nvPicPr>
          <p:cNvPr id="9" name="Immagine 8" descr="Sigillo+parole_verde_DEF">
            <a:extLst>
              <a:ext uri="{FF2B5EF4-FFF2-40B4-BE49-F238E27FC236}">
                <a16:creationId xmlns:a16="http://schemas.microsoft.com/office/drawing/2014/main" id="{FA585A6C-1098-43E2-B9EE-01313BFC4B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7" name="Segnaposto contenuto 4">
            <a:extLst>
              <a:ext uri="{FF2B5EF4-FFF2-40B4-BE49-F238E27FC236}">
                <a16:creationId xmlns:a16="http://schemas.microsoft.com/office/drawing/2014/main" id="{79CB740F-4C1A-494D-A34F-092099BBED94}"/>
              </a:ext>
            </a:extLst>
          </p:cNvPr>
          <p:cNvSpPr txBox="1">
            <a:spLocks/>
          </p:cNvSpPr>
          <p:nvPr/>
        </p:nvSpPr>
        <p:spPr>
          <a:xfrm>
            <a:off x="677333" y="2333899"/>
            <a:ext cx="8902073" cy="3940777"/>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it-IT" sz="2400" dirty="0"/>
              <a:t>Il nostro Ateneo eroga:</a:t>
            </a:r>
          </a:p>
          <a:p>
            <a:pPr marL="0" indent="0">
              <a:buNone/>
            </a:pPr>
            <a:r>
              <a:rPr lang="it-IT" sz="2400" u="sng" dirty="0">
                <a:hlinkClick r:id="rId3"/>
              </a:rPr>
              <a:t>Corsi ad accesso libero e Corsi ad accesso programmato</a:t>
            </a:r>
            <a:endParaRPr lang="it-IT" sz="2400" u="sng" dirty="0"/>
          </a:p>
          <a:p>
            <a:r>
              <a:rPr lang="it-IT" sz="2400" dirty="0"/>
              <a:t>Per l’iscrizione ad un </a:t>
            </a:r>
            <a:r>
              <a:rPr lang="it-IT" sz="2400" b="1" dirty="0"/>
              <a:t>corso di laurea </a:t>
            </a:r>
            <a:r>
              <a:rPr lang="it-IT" sz="2400" dirty="0"/>
              <a:t>e di </a:t>
            </a:r>
            <a:r>
              <a:rPr lang="it-IT" sz="2400" b="1" dirty="0"/>
              <a:t>laurea magistrale a ciclo unico </a:t>
            </a:r>
            <a:r>
              <a:rPr lang="it-IT" sz="2400" dirty="0"/>
              <a:t>è richiesto un titolo di scuola secondaria superiore previsto dalla normativa o di un titolo di studio conseguito all’estero riconosciuto idoneo e il possesso o l’acquisizione di un’adeguata preparazione iniziale</a:t>
            </a:r>
          </a:p>
          <a:p>
            <a:r>
              <a:rPr lang="it-IT" sz="2400" dirty="0"/>
              <a:t>Non è consentita l’iscrizione contemporanea a più di un corso di studio anche di altro Ateneo</a:t>
            </a:r>
          </a:p>
        </p:txBody>
      </p:sp>
    </p:spTree>
    <p:extLst>
      <p:ext uri="{BB962C8B-B14F-4D97-AF65-F5344CB8AC3E}">
        <p14:creationId xmlns:p14="http://schemas.microsoft.com/office/powerpoint/2010/main" val="829195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F57BF13-7E24-4422-88A6-CD886D1944B8}"/>
              </a:ext>
            </a:extLst>
          </p:cNvPr>
          <p:cNvSpPr>
            <a:spLocks noChangeArrowheads="1"/>
          </p:cNvSpPr>
          <p:nvPr/>
        </p:nvSpPr>
        <p:spPr bwMode="auto">
          <a:xfrm>
            <a:off x="684406" y="1456332"/>
            <a:ext cx="91633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it-IT" sz="3200" b="1" dirty="0" err="1">
                <a:solidFill>
                  <a:schemeClr val="accent1">
                    <a:lumMod val="50000"/>
                  </a:schemeClr>
                </a:solidFill>
              </a:rPr>
              <a:t>Preimmatricolarsi</a:t>
            </a:r>
            <a:r>
              <a:rPr lang="it-IT" sz="3200" b="1" dirty="0">
                <a:solidFill>
                  <a:schemeClr val="accent1">
                    <a:lumMod val="50000"/>
                  </a:schemeClr>
                </a:solidFill>
              </a:rPr>
              <a:t> ai corsi ad accesso libero</a:t>
            </a:r>
            <a:endParaRPr kumimoji="0" lang="it-IT" altLang="it-IT" sz="3200" b="1" i="0" strike="noStrike" cap="none" normalizeH="0" baseline="0" dirty="0">
              <a:ln>
                <a:noFill/>
              </a:ln>
              <a:solidFill>
                <a:schemeClr val="accent1">
                  <a:lumMod val="50000"/>
                </a:schemeClr>
              </a:solidFill>
              <a:effectLst/>
              <a:latin typeface="+mj-lt"/>
              <a:ea typeface="Times New Roman" panose="02020603050405020304" pitchFamily="18" charset="0"/>
              <a:cs typeface="Arial" panose="020B0604020202020204" pitchFamily="34" charset="0"/>
            </a:endParaRPr>
          </a:p>
        </p:txBody>
      </p:sp>
      <p:pic>
        <p:nvPicPr>
          <p:cNvPr id="9" name="Immagine 8" descr="Sigillo+parole_verde_DEF">
            <a:extLst>
              <a:ext uri="{FF2B5EF4-FFF2-40B4-BE49-F238E27FC236}">
                <a16:creationId xmlns:a16="http://schemas.microsoft.com/office/drawing/2014/main" id="{FA585A6C-1098-43E2-B9EE-01313BFC4B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7" name="Segnaposto contenuto 4">
            <a:extLst>
              <a:ext uri="{FF2B5EF4-FFF2-40B4-BE49-F238E27FC236}">
                <a16:creationId xmlns:a16="http://schemas.microsoft.com/office/drawing/2014/main" id="{79CB740F-4C1A-494D-A34F-092099BBED94}"/>
              </a:ext>
            </a:extLst>
          </p:cNvPr>
          <p:cNvSpPr txBox="1">
            <a:spLocks/>
          </p:cNvSpPr>
          <p:nvPr/>
        </p:nvSpPr>
        <p:spPr>
          <a:xfrm>
            <a:off x="677333" y="2113175"/>
            <a:ext cx="8902073" cy="458717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buFont typeface="Wingdings" panose="05000000000000000000" pitchFamily="2" charset="2"/>
              <a:buChar char="Ø"/>
            </a:pPr>
            <a:r>
              <a:rPr lang="it-IT" dirty="0"/>
              <a:t>Registrarsi su </a:t>
            </a:r>
            <a:r>
              <a:rPr lang="it-IT" b="1" dirty="0">
                <a:solidFill>
                  <a:srgbClr val="92D050"/>
                </a:solidFill>
                <a:hlinkClick r:id="rId3"/>
              </a:rPr>
              <a:t>Servizi Web - Segreterie Studenti</a:t>
            </a:r>
            <a:endParaRPr lang="it-IT" b="1" dirty="0">
              <a:solidFill>
                <a:srgbClr val="92D050"/>
              </a:solidFill>
            </a:endParaRPr>
          </a:p>
          <a:p>
            <a:pPr>
              <a:spcBef>
                <a:spcPts val="0"/>
              </a:spcBef>
              <a:buFont typeface="Wingdings" panose="05000000000000000000" pitchFamily="2" charset="2"/>
              <a:buChar char="Ø"/>
            </a:pPr>
            <a:r>
              <a:rPr lang="it-IT" dirty="0"/>
              <a:t>Fare il login e cliccare su "Immatricolazione«, poi scegliere la tipologia di immatricolazione</a:t>
            </a:r>
          </a:p>
          <a:p>
            <a:pPr>
              <a:spcBef>
                <a:spcPts val="0"/>
              </a:spcBef>
              <a:buFont typeface="Wingdings" panose="05000000000000000000" pitchFamily="2" charset="2"/>
              <a:buChar char="Ø"/>
            </a:pPr>
            <a:r>
              <a:rPr lang="it-IT" dirty="0"/>
              <a:t>Inserire i dati richiesti, caricare la foto tessera e il documento di identità</a:t>
            </a:r>
          </a:p>
          <a:p>
            <a:pPr>
              <a:spcBef>
                <a:spcPts val="0"/>
              </a:spcBef>
              <a:buFont typeface="Wingdings" panose="05000000000000000000" pitchFamily="2" charset="2"/>
              <a:buChar char="Ø"/>
            </a:pPr>
            <a:r>
              <a:rPr lang="it-IT" dirty="0"/>
              <a:t>Versare la tassa di iscrizione tramite </a:t>
            </a:r>
            <a:r>
              <a:rPr lang="it-IT" dirty="0" err="1"/>
              <a:t>PagoPa</a:t>
            </a:r>
            <a:r>
              <a:rPr lang="it-IT" dirty="0"/>
              <a:t> o stampare l'avviso di pagamento</a:t>
            </a:r>
          </a:p>
          <a:p>
            <a:pPr>
              <a:spcBef>
                <a:spcPts val="0"/>
              </a:spcBef>
              <a:buFont typeface="Wingdings" panose="05000000000000000000" pitchFamily="2" charset="2"/>
              <a:buChar char="Ø"/>
            </a:pPr>
            <a:r>
              <a:rPr lang="it-IT" dirty="0"/>
              <a:t>Rispettare le scadenze per la validità dell’immatricolazione e per l’addebito di eventuali more</a:t>
            </a:r>
          </a:p>
          <a:p>
            <a:pPr marL="0" indent="0">
              <a:spcBef>
                <a:spcPts val="0"/>
              </a:spcBef>
              <a:buNone/>
            </a:pPr>
            <a:r>
              <a:rPr lang="it-IT" b="1" dirty="0"/>
              <a:t>Perfezionamento dell’immatricolazione: entro 7 gg. dal pagamento</a:t>
            </a:r>
            <a:r>
              <a:rPr lang="it-IT" dirty="0"/>
              <a:t>, se i dati sono corretti, la Segreteria Studenti perfeziona l'immatricolazione e invia la conferma con il numero di matricola, il nome utente ed altre informazioni relative ai servizi offerti</a:t>
            </a:r>
          </a:p>
          <a:p>
            <a:pPr marL="0" indent="0">
              <a:spcBef>
                <a:spcPts val="0"/>
              </a:spcBef>
              <a:buNone/>
            </a:pPr>
            <a:r>
              <a:rPr lang="it-IT" dirty="0"/>
              <a:t>Dopo il perfezionamento dell'immatricolazione: </a:t>
            </a:r>
            <a:r>
              <a:rPr lang="it-IT" b="1" dirty="0"/>
              <a:t>a partire dal mese di ottobre, lo studente riceverà </a:t>
            </a:r>
            <a:r>
              <a:rPr lang="it-IT" dirty="0"/>
              <a:t>presso il proprio domicilio una raccomandata contenente </a:t>
            </a:r>
            <a:r>
              <a:rPr lang="it-IT" b="1" dirty="0"/>
              <a:t>la Carta Ateneo Più</a:t>
            </a:r>
            <a:r>
              <a:rPr lang="it-IT" dirty="0"/>
              <a:t>.</a:t>
            </a:r>
          </a:p>
          <a:p>
            <a:pPr marL="0" indent="0">
              <a:spcBef>
                <a:spcPts val="0"/>
              </a:spcBef>
              <a:buNone/>
            </a:pPr>
            <a:endParaRPr lang="it-IT" dirty="0"/>
          </a:p>
          <a:p>
            <a:pPr marL="0" indent="0">
              <a:spcBef>
                <a:spcPts val="0"/>
              </a:spcBef>
              <a:buNone/>
            </a:pPr>
            <a:r>
              <a:rPr lang="it-IT" dirty="0"/>
              <a:t>Consulta: </a:t>
            </a:r>
            <a:r>
              <a:rPr lang="it-IT" b="1" u="sng" dirty="0">
                <a:hlinkClick r:id="rId4"/>
              </a:rPr>
              <a:t>Guida per l'immatricolazione Corsi di laurea ad accesso libero</a:t>
            </a:r>
            <a:endParaRPr lang="it-IT" dirty="0"/>
          </a:p>
        </p:txBody>
      </p:sp>
    </p:spTree>
    <p:extLst>
      <p:ext uri="{BB962C8B-B14F-4D97-AF65-F5344CB8AC3E}">
        <p14:creationId xmlns:p14="http://schemas.microsoft.com/office/powerpoint/2010/main" val="3289684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8FE02EE-81EA-486B-9D89-433E477D7E8B}"/>
              </a:ext>
            </a:extLst>
          </p:cNvPr>
          <p:cNvSpPr txBox="1"/>
          <p:nvPr/>
        </p:nvSpPr>
        <p:spPr>
          <a:xfrm>
            <a:off x="5647764" y="2978523"/>
            <a:ext cx="914400" cy="914400"/>
          </a:xfrm>
          <a:prstGeom prst="rect">
            <a:avLst/>
          </a:prstGeom>
          <a:noFill/>
        </p:spPr>
        <p:txBody>
          <a:bodyPr wrap="square" rtlCol="0">
            <a:spAutoFit/>
          </a:bodyPr>
          <a:lstStyle/>
          <a:p>
            <a:endParaRPr lang="it-IT" dirty="0"/>
          </a:p>
        </p:txBody>
      </p:sp>
      <p:pic>
        <p:nvPicPr>
          <p:cNvPr id="9" name="Immagine 8" descr="Sigillo+parole_verde_DEF">
            <a:extLst>
              <a:ext uri="{FF2B5EF4-FFF2-40B4-BE49-F238E27FC236}">
                <a16:creationId xmlns:a16="http://schemas.microsoft.com/office/drawing/2014/main" id="{1C750BB0-791F-429A-9736-495ADFA3B2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5" name="Rettangolo 4">
            <a:extLst>
              <a:ext uri="{FF2B5EF4-FFF2-40B4-BE49-F238E27FC236}">
                <a16:creationId xmlns:a16="http://schemas.microsoft.com/office/drawing/2014/main" id="{53C4579B-DCEF-41D4-96AA-9018FCFA83DA}"/>
              </a:ext>
            </a:extLst>
          </p:cNvPr>
          <p:cNvSpPr/>
          <p:nvPr/>
        </p:nvSpPr>
        <p:spPr>
          <a:xfrm>
            <a:off x="3545275" y="973301"/>
            <a:ext cx="6148222" cy="584775"/>
          </a:xfrm>
          <a:prstGeom prst="rect">
            <a:avLst/>
          </a:prstGeom>
          <a:noFill/>
        </p:spPr>
        <p:txBody>
          <a:bodyPr wrap="none" lIns="91440" tIns="45720" rIns="91440" bIns="45720">
            <a:spAutoFit/>
          </a:bodyPr>
          <a:lstStyle/>
          <a:p>
            <a:pPr algn="ctr"/>
            <a:r>
              <a:rPr lang="it-IT" sz="3200" dirty="0">
                <a:ln w="0"/>
                <a:solidFill>
                  <a:schemeClr val="accent1"/>
                </a:solidFill>
                <a:effectLst>
                  <a:outerShdw blurRad="38100" dist="25400" dir="5400000" algn="ctr" rotWithShape="0">
                    <a:srgbClr val="6E747A">
                      <a:alpha val="43000"/>
                    </a:srgbClr>
                  </a:outerShdw>
                </a:effectLst>
              </a:rPr>
              <a:t>Servizi Web -Segreterie Studenti</a:t>
            </a:r>
          </a:p>
        </p:txBody>
      </p:sp>
      <p:pic>
        <p:nvPicPr>
          <p:cNvPr id="4" name="Immagine 3">
            <a:extLst>
              <a:ext uri="{FF2B5EF4-FFF2-40B4-BE49-F238E27FC236}">
                <a16:creationId xmlns:a16="http://schemas.microsoft.com/office/drawing/2014/main" id="{620DB35E-1D91-4DBE-9D68-87FFE67FD463}"/>
              </a:ext>
            </a:extLst>
          </p:cNvPr>
          <p:cNvPicPr>
            <a:picLocks noChangeAspect="1"/>
          </p:cNvPicPr>
          <p:nvPr/>
        </p:nvPicPr>
        <p:blipFill>
          <a:blip r:embed="rId3"/>
          <a:stretch>
            <a:fillRect/>
          </a:stretch>
        </p:blipFill>
        <p:spPr>
          <a:xfrm>
            <a:off x="745722" y="1549198"/>
            <a:ext cx="6711521" cy="5076033"/>
          </a:xfrm>
          <a:prstGeom prst="rect">
            <a:avLst/>
          </a:prstGeom>
          <a:ln w="12700">
            <a:solidFill>
              <a:srgbClr val="92D050"/>
            </a:solidFill>
          </a:ln>
        </p:spPr>
      </p:pic>
      <p:cxnSp>
        <p:nvCxnSpPr>
          <p:cNvPr id="12" name="Connettore 2 11">
            <a:extLst>
              <a:ext uri="{FF2B5EF4-FFF2-40B4-BE49-F238E27FC236}">
                <a16:creationId xmlns:a16="http://schemas.microsoft.com/office/drawing/2014/main" id="{074207FE-D4E3-46B2-A568-4DDACA86063A}"/>
              </a:ext>
            </a:extLst>
          </p:cNvPr>
          <p:cNvCxnSpPr>
            <a:cxnSpLocks/>
          </p:cNvCxnSpPr>
          <p:nvPr/>
        </p:nvCxnSpPr>
        <p:spPr>
          <a:xfrm flipH="1">
            <a:off x="6249880" y="1487055"/>
            <a:ext cx="1757781" cy="21732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Freccia in giù 21">
            <a:extLst>
              <a:ext uri="{FF2B5EF4-FFF2-40B4-BE49-F238E27FC236}">
                <a16:creationId xmlns:a16="http://schemas.microsoft.com/office/drawing/2014/main" id="{024201A7-F11B-4FC8-85E2-C74F6C1E1329}"/>
              </a:ext>
            </a:extLst>
          </p:cNvPr>
          <p:cNvSpPr/>
          <p:nvPr/>
        </p:nvSpPr>
        <p:spPr>
          <a:xfrm>
            <a:off x="6495098" y="1855487"/>
            <a:ext cx="248575" cy="275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6D850675-D12D-48E1-872C-491071D237DD}"/>
              </a:ext>
            </a:extLst>
          </p:cNvPr>
          <p:cNvSpPr/>
          <p:nvPr/>
        </p:nvSpPr>
        <p:spPr>
          <a:xfrm>
            <a:off x="5218762" y="3653225"/>
            <a:ext cx="1439490" cy="2290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56723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F57BF13-7E24-4422-88A6-CD886D1944B8}"/>
              </a:ext>
            </a:extLst>
          </p:cNvPr>
          <p:cNvSpPr>
            <a:spLocks noChangeArrowheads="1"/>
          </p:cNvSpPr>
          <p:nvPr/>
        </p:nvSpPr>
        <p:spPr bwMode="auto">
          <a:xfrm>
            <a:off x="648898" y="1597469"/>
            <a:ext cx="91633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it-IT" sz="2800" b="1" dirty="0">
                <a:solidFill>
                  <a:schemeClr val="accent1">
                    <a:lumMod val="50000"/>
                  </a:schemeClr>
                </a:solidFill>
              </a:rPr>
              <a:t>Scadenze per l’ammissione ai corsi ad accesso libero</a:t>
            </a:r>
            <a:endParaRPr kumimoji="0" lang="it-IT" altLang="it-IT" sz="2800" b="1" i="0" strike="noStrike" cap="none" normalizeH="0" baseline="0" dirty="0">
              <a:ln>
                <a:noFill/>
              </a:ln>
              <a:solidFill>
                <a:schemeClr val="accent1">
                  <a:lumMod val="50000"/>
                </a:schemeClr>
              </a:solidFill>
              <a:effectLst/>
              <a:latin typeface="+mj-lt"/>
              <a:ea typeface="Times New Roman" panose="02020603050405020304" pitchFamily="18" charset="0"/>
              <a:cs typeface="Arial" panose="020B0604020202020204" pitchFamily="34" charset="0"/>
            </a:endParaRPr>
          </a:p>
        </p:txBody>
      </p:sp>
      <p:pic>
        <p:nvPicPr>
          <p:cNvPr id="9" name="Immagine 8" descr="Sigillo+parole_verde_DEF">
            <a:extLst>
              <a:ext uri="{FF2B5EF4-FFF2-40B4-BE49-F238E27FC236}">
                <a16:creationId xmlns:a16="http://schemas.microsoft.com/office/drawing/2014/main" id="{FA585A6C-1098-43E2-B9EE-01313BFC4B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7" name="Segnaposto contenuto 4">
            <a:extLst>
              <a:ext uri="{FF2B5EF4-FFF2-40B4-BE49-F238E27FC236}">
                <a16:creationId xmlns:a16="http://schemas.microsoft.com/office/drawing/2014/main" id="{79CB740F-4C1A-494D-A34F-092099BBED94}"/>
              </a:ext>
            </a:extLst>
          </p:cNvPr>
          <p:cNvSpPr txBox="1">
            <a:spLocks/>
          </p:cNvSpPr>
          <p:nvPr/>
        </p:nvSpPr>
        <p:spPr>
          <a:xfrm>
            <a:off x="677333" y="2333899"/>
            <a:ext cx="8902073" cy="313673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sz="2400" dirty="0"/>
              <a:t>Le immatricolazioni si effettuano </a:t>
            </a:r>
            <a:r>
              <a:rPr lang="it-IT" sz="2400" b="1" dirty="0"/>
              <a:t>dal 14 luglio al 30 settembre 2022</a:t>
            </a:r>
            <a:r>
              <a:rPr lang="it-IT" sz="2400" dirty="0"/>
              <a:t>.</a:t>
            </a:r>
          </a:p>
          <a:p>
            <a:r>
              <a:rPr lang="it-IT" sz="2400" b="1"/>
              <a:t>Dal 1° </a:t>
            </a:r>
            <a:r>
              <a:rPr lang="it-IT" sz="2400" b="1" dirty="0"/>
              <a:t>ottobre al 30 novembre 2022 </a:t>
            </a:r>
            <a:r>
              <a:rPr lang="it-IT" sz="2400" dirty="0"/>
              <a:t>è possibile immatricolarsi in ritardo </a:t>
            </a:r>
            <a:r>
              <a:rPr lang="it-IT" sz="2400" b="1" dirty="0"/>
              <a:t>con mora </a:t>
            </a:r>
            <a:r>
              <a:rPr lang="it-IT" sz="2400" dirty="0"/>
              <a:t>(€50,00 entro i primi 30 gg.; €100,00 successivamente)</a:t>
            </a:r>
          </a:p>
          <a:p>
            <a:r>
              <a:rPr lang="it-IT" sz="2400" dirty="0"/>
              <a:t>Oltre il 30 novembre 2022, non è consentita l’immatricolazione</a:t>
            </a:r>
          </a:p>
        </p:txBody>
      </p:sp>
    </p:spTree>
    <p:extLst>
      <p:ext uri="{BB962C8B-B14F-4D97-AF65-F5344CB8AC3E}">
        <p14:creationId xmlns:p14="http://schemas.microsoft.com/office/powerpoint/2010/main" val="1201882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F57BF13-7E24-4422-88A6-CD886D1944B8}"/>
              </a:ext>
            </a:extLst>
          </p:cNvPr>
          <p:cNvSpPr>
            <a:spLocks noChangeArrowheads="1"/>
          </p:cNvSpPr>
          <p:nvPr/>
        </p:nvSpPr>
        <p:spPr bwMode="auto">
          <a:xfrm>
            <a:off x="924105" y="1498024"/>
            <a:ext cx="916332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it-IT" sz="3200" b="1" dirty="0">
                <a:solidFill>
                  <a:schemeClr val="accent1">
                    <a:lumMod val="50000"/>
                  </a:schemeClr>
                </a:solidFill>
              </a:rPr>
              <a:t>Iscriversi ai test di ammissione e ai corsi ad accesso programmato</a:t>
            </a:r>
            <a:endParaRPr kumimoji="0" lang="it-IT" altLang="it-IT" sz="3200" b="1" i="0" strike="noStrike" cap="none" normalizeH="0" baseline="0" dirty="0">
              <a:ln>
                <a:noFill/>
              </a:ln>
              <a:solidFill>
                <a:schemeClr val="accent1">
                  <a:lumMod val="50000"/>
                </a:schemeClr>
              </a:solidFill>
              <a:effectLst/>
              <a:latin typeface="+mj-lt"/>
              <a:ea typeface="Times New Roman" panose="02020603050405020304" pitchFamily="18" charset="0"/>
              <a:cs typeface="Arial" panose="020B0604020202020204" pitchFamily="34" charset="0"/>
            </a:endParaRPr>
          </a:p>
        </p:txBody>
      </p:sp>
      <p:pic>
        <p:nvPicPr>
          <p:cNvPr id="9" name="Immagine 8" descr="Sigillo+parole_verde_DEF">
            <a:extLst>
              <a:ext uri="{FF2B5EF4-FFF2-40B4-BE49-F238E27FC236}">
                <a16:creationId xmlns:a16="http://schemas.microsoft.com/office/drawing/2014/main" id="{FA585A6C-1098-43E2-B9EE-01313BFC4B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7" name="Segnaposto contenuto 4">
            <a:extLst>
              <a:ext uri="{FF2B5EF4-FFF2-40B4-BE49-F238E27FC236}">
                <a16:creationId xmlns:a16="http://schemas.microsoft.com/office/drawing/2014/main" id="{79CB740F-4C1A-494D-A34F-092099BBED94}"/>
              </a:ext>
            </a:extLst>
          </p:cNvPr>
          <p:cNvSpPr txBox="1">
            <a:spLocks/>
          </p:cNvSpPr>
          <p:nvPr/>
        </p:nvSpPr>
        <p:spPr>
          <a:xfrm>
            <a:off x="677333" y="2333899"/>
            <a:ext cx="8902073" cy="413153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endParaRPr lang="it-IT" sz="2000" dirty="0"/>
          </a:p>
          <a:p>
            <a:pPr>
              <a:spcBef>
                <a:spcPts val="0"/>
              </a:spcBef>
            </a:pPr>
            <a:r>
              <a:rPr lang="it-IT" sz="2000" dirty="0"/>
              <a:t>Per i corsi ad accesso programmato è necessario </a:t>
            </a:r>
            <a:r>
              <a:rPr lang="it-IT" sz="2000" b="1" dirty="0"/>
              <a:t>presentare domanda di iscrizione secondo le modalità e le istruzioni riportate nei relativi </a:t>
            </a:r>
            <a:r>
              <a:rPr lang="it-IT" sz="2000" b="1" u="sng" dirty="0">
                <a:hlinkClick r:id="rId3"/>
              </a:rPr>
              <a:t>bandi di concorso</a:t>
            </a:r>
            <a:endParaRPr lang="it-IT" sz="2000" dirty="0"/>
          </a:p>
          <a:p>
            <a:pPr marL="0" indent="0">
              <a:spcBef>
                <a:spcPts val="0"/>
              </a:spcBef>
              <a:buNone/>
            </a:pPr>
            <a:endParaRPr lang="it-IT" sz="2000" dirty="0"/>
          </a:p>
          <a:p>
            <a:pPr marL="0" indent="0">
              <a:spcBef>
                <a:spcPts val="0"/>
              </a:spcBef>
              <a:buNone/>
            </a:pPr>
            <a:r>
              <a:rPr lang="it-IT" sz="2000" dirty="0"/>
              <a:t>L’immatricolazione avverrà sulla base delle </a:t>
            </a:r>
            <a:r>
              <a:rPr lang="it-IT" sz="2000" b="1" dirty="0"/>
              <a:t>specifiche modalità e termini </a:t>
            </a:r>
            <a:r>
              <a:rPr lang="it-IT" sz="2000" dirty="0"/>
              <a:t>di immatricolazione previsti dai relativi </a:t>
            </a:r>
            <a:r>
              <a:rPr lang="it-IT" sz="2000" b="1" u="sng" dirty="0">
                <a:hlinkClick r:id="rId3"/>
              </a:rPr>
              <a:t>bandi di concorso</a:t>
            </a:r>
            <a:r>
              <a:rPr lang="it-IT" sz="2000" dirty="0"/>
              <a:t>.</a:t>
            </a:r>
          </a:p>
          <a:p>
            <a:pPr marL="0" indent="0">
              <a:spcBef>
                <a:spcPts val="0"/>
              </a:spcBef>
              <a:buNone/>
            </a:pPr>
            <a:r>
              <a:rPr lang="it-IT" sz="2000" dirty="0"/>
              <a:t>     </a:t>
            </a:r>
          </a:p>
          <a:p>
            <a:pPr marL="0" indent="0">
              <a:spcBef>
                <a:spcPts val="0"/>
              </a:spcBef>
              <a:buNone/>
            </a:pPr>
            <a:r>
              <a:rPr lang="it-IT" sz="2000" dirty="0"/>
              <a:t>Consulta:</a:t>
            </a:r>
          </a:p>
          <a:p>
            <a:pPr>
              <a:spcBef>
                <a:spcPts val="0"/>
              </a:spcBef>
            </a:pPr>
            <a:r>
              <a:rPr lang="it-IT" sz="2000" b="1" u="sng" dirty="0">
                <a:hlinkClick r:id="rId4"/>
              </a:rPr>
              <a:t>Guida per l'iscrizione ai test di ammissione</a:t>
            </a:r>
            <a:r>
              <a:rPr lang="it-IT" sz="2000" b="1" dirty="0"/>
              <a:t> </a:t>
            </a:r>
            <a:r>
              <a:rPr lang="it-IT" sz="2000" dirty="0"/>
              <a:t>(solo per i corsi di laurea ad accesso programmato)</a:t>
            </a:r>
          </a:p>
          <a:p>
            <a:pPr>
              <a:spcBef>
                <a:spcPts val="0"/>
              </a:spcBef>
            </a:pPr>
            <a:r>
              <a:rPr lang="it-IT" sz="2000" b="1" u="sng" dirty="0">
                <a:hlinkClick r:id="rId5"/>
              </a:rPr>
              <a:t>Guida per l'immatricolazione ai corsi di laurea ad esaurimento posti</a:t>
            </a:r>
            <a:endParaRPr lang="it-IT" sz="2000" dirty="0"/>
          </a:p>
        </p:txBody>
      </p:sp>
    </p:spTree>
    <p:extLst>
      <p:ext uri="{BB962C8B-B14F-4D97-AF65-F5344CB8AC3E}">
        <p14:creationId xmlns:p14="http://schemas.microsoft.com/office/powerpoint/2010/main" val="1056693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C63831D4-F156-435B-9459-95E59CB4E840}"/>
              </a:ext>
            </a:extLst>
          </p:cNvPr>
          <p:cNvPicPr>
            <a:picLocks noChangeAspect="1"/>
          </p:cNvPicPr>
          <p:nvPr/>
        </p:nvPicPr>
        <p:blipFill>
          <a:blip r:embed="rId2"/>
          <a:stretch>
            <a:fillRect/>
          </a:stretch>
        </p:blipFill>
        <p:spPr>
          <a:xfrm rot="20482634">
            <a:off x="7083827" y="968327"/>
            <a:ext cx="2466975" cy="1847850"/>
          </a:xfrm>
          <a:prstGeom prst="rect">
            <a:avLst/>
          </a:prstGeom>
        </p:spPr>
      </p:pic>
      <p:sp>
        <p:nvSpPr>
          <p:cNvPr id="2" name="Titolo 1">
            <a:extLst>
              <a:ext uri="{FF2B5EF4-FFF2-40B4-BE49-F238E27FC236}">
                <a16:creationId xmlns:a16="http://schemas.microsoft.com/office/drawing/2014/main" id="{0A9FC272-7301-48F4-A3CA-CE0B0FF4D1B7}"/>
              </a:ext>
            </a:extLst>
          </p:cNvPr>
          <p:cNvSpPr>
            <a:spLocks noGrp="1"/>
          </p:cNvSpPr>
          <p:nvPr>
            <p:ph type="title"/>
          </p:nvPr>
        </p:nvSpPr>
        <p:spPr>
          <a:xfrm>
            <a:off x="765033" y="1892252"/>
            <a:ext cx="8596668" cy="903605"/>
          </a:xfrm>
        </p:spPr>
        <p:txBody>
          <a:bodyPr>
            <a:normAutofit/>
          </a:bodyPr>
          <a:lstStyle/>
          <a:p>
            <a:r>
              <a:rPr lang="it-IT" sz="4000" b="1" u="sng" dirty="0">
                <a:solidFill>
                  <a:schemeClr val="accent2">
                    <a:lumMod val="50000"/>
                  </a:schemeClr>
                </a:solidFill>
              </a:rPr>
              <a:t>Contribuzione studentesca</a:t>
            </a:r>
          </a:p>
        </p:txBody>
      </p:sp>
      <p:sp>
        <p:nvSpPr>
          <p:cNvPr id="3" name="Segnaposto contenuto 2">
            <a:extLst>
              <a:ext uri="{FF2B5EF4-FFF2-40B4-BE49-F238E27FC236}">
                <a16:creationId xmlns:a16="http://schemas.microsoft.com/office/drawing/2014/main" id="{78EF8DDB-7FE9-4058-8DE4-9F77190C1357}"/>
              </a:ext>
            </a:extLst>
          </p:cNvPr>
          <p:cNvSpPr>
            <a:spLocks noGrp="1"/>
          </p:cNvSpPr>
          <p:nvPr>
            <p:ph idx="1"/>
          </p:nvPr>
        </p:nvSpPr>
        <p:spPr>
          <a:xfrm>
            <a:off x="677334" y="3908101"/>
            <a:ext cx="8596668" cy="2409339"/>
          </a:xfrm>
        </p:spPr>
        <p:txBody>
          <a:bodyPr>
            <a:normAutofit fontScale="92500" lnSpcReduction="10000"/>
          </a:bodyPr>
          <a:lstStyle/>
          <a:p>
            <a:r>
              <a:rPr lang="it-IT" dirty="0"/>
              <a:t>tassa di iscrizione composta dalla tassa regionale di 140€ + 16€ imposta di  bollo (tassazione fissa) da pagare al momento dell’immatricolazione</a:t>
            </a:r>
          </a:p>
          <a:p>
            <a:r>
              <a:rPr lang="it-IT" dirty="0"/>
              <a:t>contributo unico (Tassazione variabile) suddiviso in due rate:</a:t>
            </a:r>
          </a:p>
          <a:p>
            <a:pPr lvl="1"/>
            <a:r>
              <a:rPr lang="it-IT" sz="1800" dirty="0"/>
              <a:t>Acconto da pagare entro il 19/12/2022</a:t>
            </a:r>
          </a:p>
          <a:p>
            <a:pPr lvl="1"/>
            <a:r>
              <a:rPr lang="it-IT" sz="1800" dirty="0"/>
              <a:t>Saldo da pagare entro </a:t>
            </a:r>
            <a:r>
              <a:rPr lang="it-IT" sz="1800"/>
              <a:t>il 29/05/2023</a:t>
            </a:r>
            <a:endParaRPr lang="it-IT" sz="1800" dirty="0"/>
          </a:p>
          <a:p>
            <a:pPr marL="457200" lvl="1" indent="0">
              <a:buNone/>
            </a:pPr>
            <a:r>
              <a:rPr lang="it-IT" dirty="0"/>
              <a:t>determinato per gli iscritti al primo anno dal tipo di corso di laurea prescelto e dalla condizione economica del nucleo familiare, valutata tramite l’</a:t>
            </a:r>
            <a:r>
              <a:rPr lang="it-IT" dirty="0" err="1"/>
              <a:t>Isee</a:t>
            </a:r>
            <a:r>
              <a:rPr lang="it-IT" dirty="0"/>
              <a:t> rilasciato dai </a:t>
            </a:r>
            <a:r>
              <a:rPr lang="it-IT" dirty="0" err="1"/>
              <a:t>caf</a:t>
            </a:r>
            <a:r>
              <a:rPr lang="it-IT" dirty="0"/>
              <a:t> per le prestazioni universitarie</a:t>
            </a:r>
          </a:p>
        </p:txBody>
      </p:sp>
      <p:sp>
        <p:nvSpPr>
          <p:cNvPr id="6" name="Segnaposto contenuto 2">
            <a:extLst>
              <a:ext uri="{FF2B5EF4-FFF2-40B4-BE49-F238E27FC236}">
                <a16:creationId xmlns:a16="http://schemas.microsoft.com/office/drawing/2014/main" id="{9F8DB5C9-4983-4CE8-9D23-1F2E42227382}"/>
              </a:ext>
            </a:extLst>
          </p:cNvPr>
          <p:cNvSpPr txBox="1">
            <a:spLocks/>
          </p:cNvSpPr>
          <p:nvPr/>
        </p:nvSpPr>
        <p:spPr>
          <a:xfrm>
            <a:off x="765033" y="3023627"/>
            <a:ext cx="8596668" cy="8107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it-IT" b="1" dirty="0">
                <a:solidFill>
                  <a:schemeClr val="accent1">
                    <a:lumMod val="75000"/>
                  </a:schemeClr>
                </a:solidFill>
              </a:rPr>
              <a:t>Il nostro sistema di contribuzione è costituito da una parte di tassazione fissa e da una parte variabile:</a:t>
            </a:r>
            <a:endParaRPr lang="it-IT" b="1" dirty="0"/>
          </a:p>
        </p:txBody>
      </p:sp>
      <p:pic>
        <p:nvPicPr>
          <p:cNvPr id="9" name="Immagine 8" descr="Sigillo+parole_verde_DEF">
            <a:extLst>
              <a:ext uri="{FF2B5EF4-FFF2-40B4-BE49-F238E27FC236}">
                <a16:creationId xmlns:a16="http://schemas.microsoft.com/office/drawing/2014/main" id="{AFF8E236-D83C-48BA-88B5-5FB7C21CA8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Tree>
    <p:extLst>
      <p:ext uri="{BB962C8B-B14F-4D97-AF65-F5344CB8AC3E}">
        <p14:creationId xmlns:p14="http://schemas.microsoft.com/office/powerpoint/2010/main" val="2736316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3000"/>
                            </p:stCondLst>
                            <p:childTnLst>
                              <p:par>
                                <p:cTn id="17" presetID="10" presetClass="entr" presetSubtype="0" fill="hold" grpId="0" nodeType="afterEffect">
                                  <p:stCondLst>
                                    <p:cond delay="1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childTnLst>
                                </p:cTn>
                              </p:par>
                            </p:childTnLst>
                          </p:cTn>
                        </p:par>
                        <p:par>
                          <p:cTn id="29" fill="hold">
                            <p:stCondLst>
                              <p:cond delay="5250"/>
                            </p:stCondLst>
                            <p:childTnLst>
                              <p:par>
                                <p:cTn id="30" presetID="53" presetClass="entr" presetSubtype="16" fill="hold" nodeType="after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2851C0-69BA-40E6-BDC9-F296E76F7749}"/>
              </a:ext>
            </a:extLst>
          </p:cNvPr>
          <p:cNvSpPr>
            <a:spLocks noGrp="1"/>
          </p:cNvSpPr>
          <p:nvPr>
            <p:ph type="title"/>
          </p:nvPr>
        </p:nvSpPr>
        <p:spPr>
          <a:xfrm>
            <a:off x="668456" y="1413639"/>
            <a:ext cx="4692952" cy="781878"/>
          </a:xfrm>
        </p:spPr>
        <p:txBody>
          <a:bodyPr>
            <a:noAutofit/>
          </a:bodyPr>
          <a:lstStyle/>
          <a:p>
            <a:r>
              <a:rPr lang="it-IT" sz="4000" b="1" dirty="0">
                <a:solidFill>
                  <a:schemeClr val="accent2">
                    <a:lumMod val="50000"/>
                  </a:schemeClr>
                </a:solidFill>
              </a:rPr>
              <a:t>Sempre utili</a:t>
            </a:r>
          </a:p>
        </p:txBody>
      </p:sp>
      <p:sp>
        <p:nvSpPr>
          <p:cNvPr id="4" name="Segnaposto testo 3">
            <a:extLst>
              <a:ext uri="{FF2B5EF4-FFF2-40B4-BE49-F238E27FC236}">
                <a16:creationId xmlns:a16="http://schemas.microsoft.com/office/drawing/2014/main" id="{BA47ECDB-74A1-4C95-A312-692DB954374A}"/>
              </a:ext>
            </a:extLst>
          </p:cNvPr>
          <p:cNvSpPr>
            <a:spLocks noGrp="1"/>
          </p:cNvSpPr>
          <p:nvPr>
            <p:ph type="body" sz="half" idx="2"/>
          </p:nvPr>
        </p:nvSpPr>
        <p:spPr>
          <a:xfrm>
            <a:off x="668456" y="2227504"/>
            <a:ext cx="5181928" cy="4409779"/>
          </a:xfrm>
        </p:spPr>
        <p:txBody>
          <a:bodyPr>
            <a:noAutofit/>
          </a:bodyPr>
          <a:lstStyle/>
          <a:p>
            <a:pPr marL="285750" indent="-285750">
              <a:buFont typeface="Wingdings" panose="05000000000000000000" pitchFamily="2" charset="2"/>
              <a:buChar char="Ø"/>
            </a:pPr>
            <a:r>
              <a:rPr lang="it-IT" sz="2000" b="1" dirty="0">
                <a:solidFill>
                  <a:schemeClr val="accent2"/>
                </a:solidFill>
                <a:hlinkClick r:id="rId2"/>
              </a:rPr>
              <a:t>GUIDA DELLO STUDENTE</a:t>
            </a:r>
            <a:r>
              <a:rPr lang="it-IT" sz="2000" b="1" dirty="0">
                <a:solidFill>
                  <a:schemeClr val="accent2"/>
                </a:solidFill>
              </a:rPr>
              <a:t> </a:t>
            </a:r>
            <a:r>
              <a:rPr lang="it-IT" sz="2000" dirty="0">
                <a:solidFill>
                  <a:schemeClr val="tx1"/>
                </a:solidFill>
              </a:rPr>
              <a:t>per una facile navigazione del sito web</a:t>
            </a:r>
          </a:p>
          <a:p>
            <a:pPr marL="285750" indent="-285750">
              <a:buFont typeface="Wingdings" panose="05000000000000000000" pitchFamily="2" charset="2"/>
              <a:buChar char="Ø"/>
            </a:pPr>
            <a:r>
              <a:rPr lang="it-IT" sz="2000" b="1" u="sng" dirty="0">
                <a:solidFill>
                  <a:srgbClr val="92D050"/>
                </a:solidFill>
                <a:hlinkClick r:id="rId3"/>
              </a:rPr>
              <a:t>TUTORIAL IMMATRICOLAZIONI</a:t>
            </a:r>
            <a:r>
              <a:rPr lang="it-IT" sz="2000" dirty="0">
                <a:solidFill>
                  <a:srgbClr val="92D050"/>
                </a:solidFill>
              </a:rPr>
              <a:t> </a:t>
            </a:r>
            <a:r>
              <a:rPr lang="it-IT" sz="2000" dirty="0">
                <a:solidFill>
                  <a:schemeClr val="tx1"/>
                </a:solidFill>
              </a:rPr>
              <a:t>su </a:t>
            </a:r>
            <a:r>
              <a:rPr lang="it-IT" sz="2000" dirty="0" err="1">
                <a:solidFill>
                  <a:schemeClr val="tx1"/>
                </a:solidFill>
              </a:rPr>
              <a:t>Youtube</a:t>
            </a:r>
            <a:endParaRPr lang="it-IT" sz="2000" dirty="0">
              <a:solidFill>
                <a:schemeClr val="tx1"/>
              </a:solidFill>
            </a:endParaRPr>
          </a:p>
          <a:p>
            <a:pPr marL="285750" indent="-285750">
              <a:buFont typeface="Wingdings" panose="05000000000000000000" pitchFamily="2" charset="2"/>
              <a:buChar char="Ø"/>
            </a:pPr>
            <a:r>
              <a:rPr lang="it-IT" sz="2000" b="1" dirty="0">
                <a:solidFill>
                  <a:srgbClr val="92D050"/>
                </a:solidFill>
                <a:hlinkClick r:id="rId4"/>
              </a:rPr>
              <a:t>SCADENZE AMMINISTRATIVE</a:t>
            </a:r>
            <a:r>
              <a:rPr lang="it-IT" sz="2000" b="1" dirty="0">
                <a:solidFill>
                  <a:srgbClr val="92D050"/>
                </a:solidFill>
              </a:rPr>
              <a:t> </a:t>
            </a:r>
            <a:r>
              <a:rPr lang="it-IT" sz="2000" dirty="0">
                <a:solidFill>
                  <a:schemeClr val="tx1"/>
                </a:solidFill>
              </a:rPr>
              <a:t>per tenere sott’occhio le scadenze che ti riguardano</a:t>
            </a:r>
            <a:r>
              <a:rPr lang="it-IT" sz="2000" dirty="0"/>
              <a:t> </a:t>
            </a:r>
          </a:p>
          <a:p>
            <a:pPr marL="285750" indent="-285750">
              <a:buFont typeface="Wingdings" panose="05000000000000000000" pitchFamily="2" charset="2"/>
              <a:buChar char="Ø"/>
            </a:pPr>
            <a:r>
              <a:rPr lang="it-IT" sz="2000" b="1" dirty="0">
                <a:hlinkClick r:id="rId5"/>
              </a:rPr>
              <a:t>GUIDE ON LINE</a:t>
            </a:r>
            <a:r>
              <a:rPr lang="it-IT" sz="2000" b="1" dirty="0"/>
              <a:t> </a:t>
            </a:r>
            <a:r>
              <a:rPr lang="it-IT" sz="2000" dirty="0">
                <a:solidFill>
                  <a:schemeClr val="tx1"/>
                </a:solidFill>
              </a:rPr>
              <a:t>ogni procedura ha la sua guida passo a passo!</a:t>
            </a:r>
            <a:endParaRPr lang="it-IT" sz="2000" b="1" dirty="0"/>
          </a:p>
          <a:p>
            <a:pPr marL="285750" indent="-285750">
              <a:buFont typeface="Wingdings" panose="05000000000000000000" pitchFamily="2" charset="2"/>
              <a:buChar char="Ø"/>
            </a:pPr>
            <a:r>
              <a:rPr lang="it-IT" sz="2400" b="1" dirty="0">
                <a:solidFill>
                  <a:schemeClr val="accent2">
                    <a:lumMod val="75000"/>
                  </a:schemeClr>
                </a:solidFill>
                <a:hlinkClick r:id="rId6">
                  <a:extLst>
                    <a:ext uri="{A12FA001-AC4F-418D-AE19-62706E023703}">
                      <ahyp:hlinkClr xmlns:ahyp="http://schemas.microsoft.com/office/drawing/2018/hyperlinkcolor" val="tx"/>
                    </a:ext>
                  </a:extLst>
                </a:hlinkClick>
              </a:rPr>
              <a:t>INFOSTUDENTI</a:t>
            </a:r>
            <a:r>
              <a:rPr lang="it-IT" sz="2400" dirty="0"/>
              <a:t> </a:t>
            </a:r>
            <a:r>
              <a:rPr lang="it-IT" sz="2000" dirty="0"/>
              <a:t>servizio che ti consente di comunicare con le Segreterie Studenti, le Segreterie Didattiche, i Servizi Integrati, ecc.    </a:t>
            </a:r>
          </a:p>
          <a:p>
            <a:r>
              <a:rPr lang="it-IT" sz="1800" dirty="0"/>
              <a:t>		     </a:t>
            </a:r>
          </a:p>
        </p:txBody>
      </p:sp>
      <p:pic>
        <p:nvPicPr>
          <p:cNvPr id="15" name="Immagine 14" descr="Sigillo+parole_verde_DEF">
            <a:extLst>
              <a:ext uri="{FF2B5EF4-FFF2-40B4-BE49-F238E27FC236}">
                <a16:creationId xmlns:a16="http://schemas.microsoft.com/office/drawing/2014/main" id="{B1AE5388-00CA-4843-9753-016F5D17BB2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pic>
        <p:nvPicPr>
          <p:cNvPr id="2050" name="Picture 2" descr="Immalib">
            <a:extLst>
              <a:ext uri="{FF2B5EF4-FFF2-40B4-BE49-F238E27FC236}">
                <a16:creationId xmlns:a16="http://schemas.microsoft.com/office/drawing/2014/main" id="{51AD11E6-55E0-45F4-843A-1A6601BFEC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976" y="1299513"/>
            <a:ext cx="22860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envenuto">
            <a:extLst>
              <a:ext uri="{FF2B5EF4-FFF2-40B4-BE49-F238E27FC236}">
                <a16:creationId xmlns:a16="http://schemas.microsoft.com/office/drawing/2014/main" id="{54D0D094-6257-4F00-ACE5-E60E3A7A60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5976" y="3083647"/>
            <a:ext cx="22860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le:Logo of YouTube (2015-2017).svg">
            <a:extLst>
              <a:ext uri="{FF2B5EF4-FFF2-40B4-BE49-F238E27FC236}">
                <a16:creationId xmlns:a16="http://schemas.microsoft.com/office/drawing/2014/main" id="{0036144E-430B-40C9-AD68-2E145F3A33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4423" y="3819046"/>
            <a:ext cx="1083048" cy="4552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peratore di call center: di cosa si occupa e quali sono le opportunità? -">
            <a:extLst>
              <a:ext uri="{FF2B5EF4-FFF2-40B4-BE49-F238E27FC236}">
                <a16:creationId xmlns:a16="http://schemas.microsoft.com/office/drawing/2014/main" id="{D55A9E85-3390-4B03-BF42-DE93721BE9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4524" y="4691429"/>
            <a:ext cx="2330321"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751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75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par>
                          <p:cTn id="17" fill="hold">
                            <p:stCondLst>
                              <p:cond delay="1250"/>
                            </p:stCondLst>
                            <p:childTnLst>
                              <p:par>
                                <p:cTn id="18" presetID="10" presetClass="entr" presetSubtype="0" fill="hold" grpId="0" nodeType="afterEffect">
                                  <p:stCondLst>
                                    <p:cond delay="75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par>
                          <p:cTn id="21" fill="hold">
                            <p:stCondLst>
                              <p:cond delay="2500"/>
                            </p:stCondLst>
                            <p:childTnLst>
                              <p:par>
                                <p:cTn id="22" presetID="10" presetClass="entr" presetSubtype="0" fill="hold" grpId="0" nodeType="afterEffect">
                                  <p:stCondLst>
                                    <p:cond delay="75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par>
                          <p:cTn id="25" fill="hold">
                            <p:stCondLst>
                              <p:cond delay="3750"/>
                            </p:stCondLst>
                            <p:childTnLst>
                              <p:par>
                                <p:cTn id="26" presetID="10" presetClass="entr" presetSubtype="0" fill="hold" grpId="0" nodeType="afterEffect">
                                  <p:stCondLst>
                                    <p:cond delay="75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par>
                          <p:cTn id="29" fill="hold">
                            <p:stCondLst>
                              <p:cond delay="5000"/>
                            </p:stCondLst>
                            <p:childTnLst>
                              <p:par>
                                <p:cTn id="30" presetID="10" presetClass="entr" presetSubtype="0" fill="hold" grpId="0" nodeType="afterEffect">
                                  <p:stCondLst>
                                    <p:cond delay="75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8FE02EE-81EA-486B-9D89-433E477D7E8B}"/>
              </a:ext>
            </a:extLst>
          </p:cNvPr>
          <p:cNvSpPr txBox="1"/>
          <p:nvPr/>
        </p:nvSpPr>
        <p:spPr>
          <a:xfrm>
            <a:off x="5647764" y="2978523"/>
            <a:ext cx="914400" cy="914400"/>
          </a:xfrm>
          <a:prstGeom prst="rect">
            <a:avLst/>
          </a:prstGeom>
          <a:noFill/>
        </p:spPr>
        <p:txBody>
          <a:bodyPr wrap="square" rtlCol="0">
            <a:spAutoFit/>
          </a:bodyPr>
          <a:lstStyle/>
          <a:p>
            <a:endParaRPr lang="it-IT" dirty="0"/>
          </a:p>
        </p:txBody>
      </p:sp>
      <p:pic>
        <p:nvPicPr>
          <p:cNvPr id="9" name="Immagine 8" descr="Sigillo+parole_verde_DEF">
            <a:extLst>
              <a:ext uri="{FF2B5EF4-FFF2-40B4-BE49-F238E27FC236}">
                <a16:creationId xmlns:a16="http://schemas.microsoft.com/office/drawing/2014/main" id="{1C750BB0-791F-429A-9736-495ADFA3B2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5" name="Rettangolo 4">
            <a:extLst>
              <a:ext uri="{FF2B5EF4-FFF2-40B4-BE49-F238E27FC236}">
                <a16:creationId xmlns:a16="http://schemas.microsoft.com/office/drawing/2014/main" id="{53C4579B-DCEF-41D4-96AA-9018FCFA83DA}"/>
              </a:ext>
            </a:extLst>
          </p:cNvPr>
          <p:cNvSpPr/>
          <p:nvPr/>
        </p:nvSpPr>
        <p:spPr>
          <a:xfrm>
            <a:off x="6889064" y="973301"/>
            <a:ext cx="2408032" cy="584775"/>
          </a:xfrm>
          <a:prstGeom prst="rect">
            <a:avLst/>
          </a:prstGeom>
          <a:noFill/>
        </p:spPr>
        <p:txBody>
          <a:bodyPr wrap="none" lIns="91440" tIns="45720" rIns="91440" bIns="45720">
            <a:spAutoFit/>
          </a:bodyPr>
          <a:lstStyle/>
          <a:p>
            <a:pPr algn="ctr"/>
            <a:r>
              <a:rPr lang="it-IT" sz="3200" dirty="0" err="1">
                <a:ln w="0"/>
                <a:solidFill>
                  <a:schemeClr val="accent1"/>
                </a:solidFill>
                <a:effectLst>
                  <a:outerShdw blurRad="38100" dist="25400" dir="5400000" algn="ctr" rotWithShape="0">
                    <a:srgbClr val="6E747A">
                      <a:alpha val="43000"/>
                    </a:srgbClr>
                  </a:outerShdw>
                </a:effectLst>
              </a:rPr>
              <a:t>Infostudenti</a:t>
            </a:r>
            <a:endParaRPr lang="it-IT" sz="3200" dirty="0">
              <a:ln w="0"/>
              <a:solidFill>
                <a:schemeClr val="accent1"/>
              </a:solidFill>
              <a:effectLst>
                <a:outerShdw blurRad="38100" dist="25400" dir="5400000" algn="ctr" rotWithShape="0">
                  <a:srgbClr val="6E747A">
                    <a:alpha val="43000"/>
                  </a:srgbClr>
                </a:outerShdw>
              </a:effectLst>
            </a:endParaRPr>
          </a:p>
        </p:txBody>
      </p:sp>
      <p:pic>
        <p:nvPicPr>
          <p:cNvPr id="4" name="Immagine 3">
            <a:extLst>
              <a:ext uri="{FF2B5EF4-FFF2-40B4-BE49-F238E27FC236}">
                <a16:creationId xmlns:a16="http://schemas.microsoft.com/office/drawing/2014/main" id="{620DB35E-1D91-4DBE-9D68-87FFE67FD463}"/>
              </a:ext>
            </a:extLst>
          </p:cNvPr>
          <p:cNvPicPr>
            <a:picLocks noChangeAspect="1"/>
          </p:cNvPicPr>
          <p:nvPr/>
        </p:nvPicPr>
        <p:blipFill>
          <a:blip r:embed="rId3"/>
          <a:stretch>
            <a:fillRect/>
          </a:stretch>
        </p:blipFill>
        <p:spPr>
          <a:xfrm>
            <a:off x="745722" y="1549198"/>
            <a:ext cx="6711521" cy="5076033"/>
          </a:xfrm>
          <a:prstGeom prst="rect">
            <a:avLst/>
          </a:prstGeom>
          <a:ln w="12700">
            <a:solidFill>
              <a:srgbClr val="92D050"/>
            </a:solidFill>
          </a:ln>
        </p:spPr>
      </p:pic>
      <p:cxnSp>
        <p:nvCxnSpPr>
          <p:cNvPr id="12" name="Connettore 2 11">
            <a:extLst>
              <a:ext uri="{FF2B5EF4-FFF2-40B4-BE49-F238E27FC236}">
                <a16:creationId xmlns:a16="http://schemas.microsoft.com/office/drawing/2014/main" id="{074207FE-D4E3-46B2-A568-4DDACA86063A}"/>
              </a:ext>
            </a:extLst>
          </p:cNvPr>
          <p:cNvCxnSpPr>
            <a:cxnSpLocks/>
          </p:cNvCxnSpPr>
          <p:nvPr/>
        </p:nvCxnSpPr>
        <p:spPr>
          <a:xfrm flipH="1">
            <a:off x="5983550" y="1473693"/>
            <a:ext cx="2210541" cy="15048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Freccia in giù 21">
            <a:extLst>
              <a:ext uri="{FF2B5EF4-FFF2-40B4-BE49-F238E27FC236}">
                <a16:creationId xmlns:a16="http://schemas.microsoft.com/office/drawing/2014/main" id="{024201A7-F11B-4FC8-85E2-C74F6C1E1329}"/>
              </a:ext>
            </a:extLst>
          </p:cNvPr>
          <p:cNvSpPr/>
          <p:nvPr/>
        </p:nvSpPr>
        <p:spPr>
          <a:xfrm>
            <a:off x="6495098" y="1855487"/>
            <a:ext cx="248575" cy="275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D42BA50C-523B-44F7-B09F-050F56BABAF0}"/>
              </a:ext>
            </a:extLst>
          </p:cNvPr>
          <p:cNvSpPr/>
          <p:nvPr/>
        </p:nvSpPr>
        <p:spPr>
          <a:xfrm>
            <a:off x="5157926" y="2858610"/>
            <a:ext cx="825624" cy="195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9576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C57F79B-2D9E-41D5-A2D4-65CC455476AA}"/>
              </a:ext>
            </a:extLst>
          </p:cNvPr>
          <p:cNvSpPr>
            <a:spLocks noGrp="1"/>
          </p:cNvSpPr>
          <p:nvPr>
            <p:ph type="title"/>
          </p:nvPr>
        </p:nvSpPr>
        <p:spPr>
          <a:xfrm>
            <a:off x="677334" y="1420537"/>
            <a:ext cx="8596668" cy="717825"/>
          </a:xfrm>
        </p:spPr>
        <p:txBody>
          <a:bodyPr>
            <a:noAutofit/>
          </a:bodyPr>
          <a:lstStyle/>
          <a:p>
            <a:r>
              <a:rPr lang="it-IT" sz="4000" b="1" dirty="0">
                <a:solidFill>
                  <a:schemeClr val="accent2">
                    <a:lumMod val="50000"/>
                  </a:schemeClr>
                </a:solidFill>
              </a:rPr>
              <a:t>I nostri contatti</a:t>
            </a:r>
          </a:p>
        </p:txBody>
      </p:sp>
      <p:sp>
        <p:nvSpPr>
          <p:cNvPr id="12" name="Segnaposto contenuto 11">
            <a:extLst>
              <a:ext uri="{FF2B5EF4-FFF2-40B4-BE49-F238E27FC236}">
                <a16:creationId xmlns:a16="http://schemas.microsoft.com/office/drawing/2014/main" id="{95465DD3-F65E-429F-81DF-5B60437B3B74}"/>
              </a:ext>
            </a:extLst>
          </p:cNvPr>
          <p:cNvSpPr>
            <a:spLocks noGrp="1"/>
          </p:cNvSpPr>
          <p:nvPr>
            <p:ph idx="1"/>
          </p:nvPr>
        </p:nvSpPr>
        <p:spPr>
          <a:xfrm>
            <a:off x="677334" y="2160589"/>
            <a:ext cx="8596668" cy="2413384"/>
          </a:xfrm>
        </p:spPr>
        <p:txBody>
          <a:bodyPr>
            <a:normAutofit/>
          </a:bodyPr>
          <a:lstStyle/>
          <a:p>
            <a:pPr marL="0" indent="0">
              <a:buNone/>
            </a:pPr>
            <a:r>
              <a:rPr lang="it-IT" sz="2400" b="1" dirty="0">
                <a:solidFill>
                  <a:schemeClr val="accent1">
                    <a:lumMod val="75000"/>
                  </a:schemeClr>
                </a:solidFill>
                <a:hlinkClick r:id="rId2"/>
              </a:rPr>
              <a:t>Servizi di Sportello Segreterie Studenti e contatti</a:t>
            </a:r>
            <a:r>
              <a:rPr lang="it-IT" sz="2400" b="1" dirty="0">
                <a:solidFill>
                  <a:schemeClr val="accent1">
                    <a:lumMod val="75000"/>
                  </a:schemeClr>
                </a:solidFill>
              </a:rPr>
              <a:t> </a:t>
            </a:r>
            <a:r>
              <a:rPr lang="it-IT" dirty="0">
                <a:solidFill>
                  <a:schemeClr val="tx1"/>
                </a:solidFill>
              </a:rPr>
              <a:t>(web)</a:t>
            </a:r>
          </a:p>
          <a:p>
            <a:pPr marL="0" indent="0">
              <a:spcBef>
                <a:spcPts val="400"/>
              </a:spcBef>
              <a:buNone/>
            </a:pPr>
            <a:br>
              <a:rPr lang="it-IT" b="1" dirty="0"/>
            </a:br>
            <a:r>
              <a:rPr lang="it-IT" b="1" dirty="0"/>
              <a:t>SPORTELLO ON-LINE </a:t>
            </a:r>
            <a:r>
              <a:rPr lang="it-IT" dirty="0"/>
              <a:t>su appuntamento via Teams</a:t>
            </a:r>
          </a:p>
          <a:p>
            <a:pPr marL="0" indent="0">
              <a:buNone/>
            </a:pPr>
            <a:r>
              <a:rPr lang="it-IT" b="1" u="sng" dirty="0">
                <a:hlinkClick r:id="rId3"/>
              </a:rPr>
              <a:t>CONTACT CENTER</a:t>
            </a:r>
            <a:r>
              <a:rPr lang="it-IT" b="1" dirty="0"/>
              <a:t> </a:t>
            </a:r>
            <a:r>
              <a:rPr lang="it-IT" dirty="0"/>
              <a:t>con numero verde gratuito </a:t>
            </a:r>
            <a:r>
              <a:rPr lang="it-IT" b="1" dirty="0"/>
              <a:t>800 011 398 </a:t>
            </a:r>
            <a:r>
              <a:rPr lang="it-IT" dirty="0"/>
              <a:t>(da rete fissa)</a:t>
            </a:r>
          </a:p>
          <a:p>
            <a:pPr marL="0" indent="0">
              <a:buNone/>
            </a:pPr>
            <a:r>
              <a:rPr lang="it-IT" dirty="0"/>
              <a:t>SPORTELLO TELEFONICO con operatori delle Segreterie Studenti</a:t>
            </a:r>
          </a:p>
          <a:p>
            <a:pPr marL="0" indent="0">
              <a:buNone/>
            </a:pPr>
            <a:r>
              <a:rPr lang="it-IT" dirty="0"/>
              <a:t>SPORTELLO IN PRESENZA su appuntamento presso le sedi</a:t>
            </a:r>
          </a:p>
        </p:txBody>
      </p:sp>
      <p:pic>
        <p:nvPicPr>
          <p:cNvPr id="14" name="Immagine 13">
            <a:extLst>
              <a:ext uri="{FF2B5EF4-FFF2-40B4-BE49-F238E27FC236}">
                <a16:creationId xmlns:a16="http://schemas.microsoft.com/office/drawing/2014/main" id="{275E3581-2DFD-482C-B689-8882AEAB8F5F}"/>
              </a:ext>
            </a:extLst>
          </p:cNvPr>
          <p:cNvPicPr>
            <a:picLocks noChangeAspect="1"/>
          </p:cNvPicPr>
          <p:nvPr/>
        </p:nvPicPr>
        <p:blipFill>
          <a:blip r:embed="rId4"/>
          <a:stretch>
            <a:fillRect/>
          </a:stretch>
        </p:blipFill>
        <p:spPr>
          <a:xfrm>
            <a:off x="4975668" y="4573973"/>
            <a:ext cx="2567609" cy="1833465"/>
          </a:xfrm>
          <a:prstGeom prst="rect">
            <a:avLst/>
          </a:prstGeom>
        </p:spPr>
      </p:pic>
      <p:pic>
        <p:nvPicPr>
          <p:cNvPr id="16" name="Immagine 15">
            <a:extLst>
              <a:ext uri="{FF2B5EF4-FFF2-40B4-BE49-F238E27FC236}">
                <a16:creationId xmlns:a16="http://schemas.microsoft.com/office/drawing/2014/main" id="{22D9B577-C452-4E2D-9E4B-1F437F2661CC}"/>
              </a:ext>
            </a:extLst>
          </p:cNvPr>
          <p:cNvPicPr>
            <a:picLocks noChangeAspect="1"/>
          </p:cNvPicPr>
          <p:nvPr/>
        </p:nvPicPr>
        <p:blipFill>
          <a:blip r:embed="rId5"/>
          <a:stretch>
            <a:fillRect/>
          </a:stretch>
        </p:blipFill>
        <p:spPr>
          <a:xfrm>
            <a:off x="5459717" y="731925"/>
            <a:ext cx="2429025" cy="1235175"/>
          </a:xfrm>
          <a:prstGeom prst="rect">
            <a:avLst/>
          </a:prstGeom>
        </p:spPr>
      </p:pic>
      <p:sp>
        <p:nvSpPr>
          <p:cNvPr id="7" name="Segnaposto contenuto 11">
            <a:extLst>
              <a:ext uri="{FF2B5EF4-FFF2-40B4-BE49-F238E27FC236}">
                <a16:creationId xmlns:a16="http://schemas.microsoft.com/office/drawing/2014/main" id="{5B8A89A6-F6E4-4C15-8423-23B78BAFA195}"/>
              </a:ext>
            </a:extLst>
          </p:cNvPr>
          <p:cNvSpPr txBox="1">
            <a:spLocks/>
          </p:cNvSpPr>
          <p:nvPr/>
        </p:nvSpPr>
        <p:spPr>
          <a:xfrm>
            <a:off x="671493" y="4573973"/>
            <a:ext cx="3847243" cy="14628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b="1" dirty="0">
                <a:solidFill>
                  <a:schemeClr val="accent2">
                    <a:lumMod val="50000"/>
                  </a:schemeClr>
                </a:solidFill>
              </a:rPr>
              <a:t>Sede di Como</a:t>
            </a:r>
            <a:br>
              <a:rPr lang="it-IT" dirty="0">
                <a:solidFill>
                  <a:schemeClr val="accent2">
                    <a:lumMod val="50000"/>
                  </a:schemeClr>
                </a:solidFill>
              </a:rPr>
            </a:br>
            <a:r>
              <a:rPr lang="it-IT" dirty="0">
                <a:solidFill>
                  <a:schemeClr val="accent2">
                    <a:lumMod val="50000"/>
                  </a:schemeClr>
                </a:solidFill>
              </a:rPr>
              <a:t>Via </a:t>
            </a:r>
            <a:r>
              <a:rPr lang="it-IT" dirty="0" err="1">
                <a:solidFill>
                  <a:schemeClr val="accent2">
                    <a:lumMod val="50000"/>
                  </a:schemeClr>
                </a:solidFill>
              </a:rPr>
              <a:t>Valleggio</a:t>
            </a:r>
            <a:r>
              <a:rPr lang="it-IT" dirty="0">
                <a:solidFill>
                  <a:schemeClr val="accent2">
                    <a:lumMod val="50000"/>
                  </a:schemeClr>
                </a:solidFill>
              </a:rPr>
              <a:t> 11, 22100 Como</a:t>
            </a:r>
            <a:endParaRPr lang="it-IT" dirty="0"/>
          </a:p>
          <a:p>
            <a:r>
              <a:rPr lang="it-IT" b="1" dirty="0">
                <a:solidFill>
                  <a:schemeClr val="accent2">
                    <a:lumMod val="50000"/>
                  </a:schemeClr>
                </a:solidFill>
              </a:rPr>
              <a:t>Sede di Varese</a:t>
            </a:r>
            <a:br>
              <a:rPr lang="it-IT" dirty="0">
                <a:solidFill>
                  <a:schemeClr val="accent2">
                    <a:lumMod val="50000"/>
                  </a:schemeClr>
                </a:solidFill>
              </a:rPr>
            </a:br>
            <a:r>
              <a:rPr lang="it-IT" dirty="0">
                <a:solidFill>
                  <a:schemeClr val="accent2">
                    <a:lumMod val="50000"/>
                  </a:schemeClr>
                </a:solidFill>
              </a:rPr>
              <a:t>Via Ravasi 2, 21100 Varese</a:t>
            </a:r>
            <a:endParaRPr lang="it-IT" b="1" dirty="0"/>
          </a:p>
        </p:txBody>
      </p:sp>
      <p:pic>
        <p:nvPicPr>
          <p:cNvPr id="10" name="Immagine 9" descr="Sigillo+parole_verde_DEF">
            <a:extLst>
              <a:ext uri="{FF2B5EF4-FFF2-40B4-BE49-F238E27FC236}">
                <a16:creationId xmlns:a16="http://schemas.microsoft.com/office/drawing/2014/main" id="{11AF0D5B-CCAD-4A0B-B4DB-48D6B828264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Tree>
    <p:extLst>
      <p:ext uri="{BB962C8B-B14F-4D97-AF65-F5344CB8AC3E}">
        <p14:creationId xmlns:p14="http://schemas.microsoft.com/office/powerpoint/2010/main" val="984158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C63831D4-F156-435B-9459-95E59CB4E840}"/>
              </a:ext>
            </a:extLst>
          </p:cNvPr>
          <p:cNvPicPr>
            <a:picLocks noChangeAspect="1"/>
          </p:cNvPicPr>
          <p:nvPr/>
        </p:nvPicPr>
        <p:blipFill>
          <a:blip r:embed="rId2"/>
          <a:stretch>
            <a:fillRect/>
          </a:stretch>
        </p:blipFill>
        <p:spPr>
          <a:xfrm rot="20482634">
            <a:off x="7083827" y="968327"/>
            <a:ext cx="2466975" cy="1847850"/>
          </a:xfrm>
          <a:prstGeom prst="rect">
            <a:avLst/>
          </a:prstGeom>
        </p:spPr>
      </p:pic>
      <p:sp>
        <p:nvSpPr>
          <p:cNvPr id="2" name="Titolo 1">
            <a:extLst>
              <a:ext uri="{FF2B5EF4-FFF2-40B4-BE49-F238E27FC236}">
                <a16:creationId xmlns:a16="http://schemas.microsoft.com/office/drawing/2014/main" id="{0A9FC272-7301-48F4-A3CA-CE0B0FF4D1B7}"/>
              </a:ext>
            </a:extLst>
          </p:cNvPr>
          <p:cNvSpPr>
            <a:spLocks noGrp="1"/>
          </p:cNvSpPr>
          <p:nvPr>
            <p:ph type="title"/>
          </p:nvPr>
        </p:nvSpPr>
        <p:spPr>
          <a:xfrm>
            <a:off x="765033" y="1892252"/>
            <a:ext cx="8596668" cy="903605"/>
          </a:xfrm>
        </p:spPr>
        <p:txBody>
          <a:bodyPr>
            <a:normAutofit/>
          </a:bodyPr>
          <a:lstStyle/>
          <a:p>
            <a:r>
              <a:rPr lang="it-IT" sz="4000" b="1" u="sng" dirty="0">
                <a:solidFill>
                  <a:schemeClr val="accent2">
                    <a:lumMod val="50000"/>
                  </a:schemeClr>
                </a:solidFill>
              </a:rPr>
              <a:t>Concetti da sapere</a:t>
            </a:r>
          </a:p>
        </p:txBody>
      </p:sp>
      <p:sp>
        <p:nvSpPr>
          <p:cNvPr id="3" name="Segnaposto contenuto 2">
            <a:extLst>
              <a:ext uri="{FF2B5EF4-FFF2-40B4-BE49-F238E27FC236}">
                <a16:creationId xmlns:a16="http://schemas.microsoft.com/office/drawing/2014/main" id="{78EF8DDB-7FE9-4058-8DE4-9F77190C1357}"/>
              </a:ext>
            </a:extLst>
          </p:cNvPr>
          <p:cNvSpPr>
            <a:spLocks noGrp="1"/>
          </p:cNvSpPr>
          <p:nvPr>
            <p:ph idx="1"/>
          </p:nvPr>
        </p:nvSpPr>
        <p:spPr>
          <a:xfrm>
            <a:off x="677334" y="3908101"/>
            <a:ext cx="8596668" cy="2409339"/>
          </a:xfrm>
        </p:spPr>
        <p:txBody>
          <a:bodyPr>
            <a:normAutofit/>
          </a:bodyPr>
          <a:lstStyle/>
          <a:p>
            <a:r>
              <a:rPr lang="it-IT" b="1" dirty="0">
                <a:solidFill>
                  <a:schemeClr val="accent1">
                    <a:lumMod val="75000"/>
                  </a:schemeClr>
                </a:solidFill>
              </a:rPr>
              <a:t>STUDENTI STRANIERI CON REDDITI PERCEPITI ALL’ESTERO: non fanno ISEE ma pagano una </a:t>
            </a:r>
            <a:r>
              <a:rPr lang="it-IT" b="1" dirty="0" err="1">
                <a:solidFill>
                  <a:schemeClr val="accent1">
                    <a:lumMod val="75000"/>
                  </a:schemeClr>
                </a:solidFill>
              </a:rPr>
              <a:t>flat</a:t>
            </a:r>
            <a:r>
              <a:rPr lang="it-IT" b="1" dirty="0">
                <a:solidFill>
                  <a:schemeClr val="accent1">
                    <a:lumMod val="75000"/>
                  </a:schemeClr>
                </a:solidFill>
              </a:rPr>
              <a:t> tax di importo fisso  sulla base del paese di provenienza e del coefficiente d’area del corso di studio</a:t>
            </a:r>
          </a:p>
          <a:p>
            <a:r>
              <a:rPr lang="it-IT" b="1" dirty="0">
                <a:solidFill>
                  <a:schemeClr val="accent1">
                    <a:lumMod val="75000"/>
                  </a:schemeClr>
                </a:solidFill>
              </a:rPr>
              <a:t>STUDENTI CON GENITORI FRONTALIERI: devono fare </a:t>
            </a:r>
            <a:r>
              <a:rPr lang="it-IT" b="1" dirty="0" err="1">
                <a:solidFill>
                  <a:schemeClr val="accent1">
                    <a:lumMod val="75000"/>
                  </a:schemeClr>
                </a:solidFill>
              </a:rPr>
              <a:t>l’isee</a:t>
            </a:r>
            <a:r>
              <a:rPr lang="it-IT" b="1" dirty="0">
                <a:solidFill>
                  <a:schemeClr val="accent1">
                    <a:lumMod val="75000"/>
                  </a:schemeClr>
                </a:solidFill>
              </a:rPr>
              <a:t> </a:t>
            </a:r>
            <a:endParaRPr lang="it-IT" dirty="0"/>
          </a:p>
        </p:txBody>
      </p:sp>
      <p:sp>
        <p:nvSpPr>
          <p:cNvPr id="6" name="Segnaposto contenuto 2">
            <a:extLst>
              <a:ext uri="{FF2B5EF4-FFF2-40B4-BE49-F238E27FC236}">
                <a16:creationId xmlns:a16="http://schemas.microsoft.com/office/drawing/2014/main" id="{9F8DB5C9-4983-4CE8-9D23-1F2E42227382}"/>
              </a:ext>
            </a:extLst>
          </p:cNvPr>
          <p:cNvSpPr txBox="1">
            <a:spLocks/>
          </p:cNvSpPr>
          <p:nvPr/>
        </p:nvSpPr>
        <p:spPr>
          <a:xfrm>
            <a:off x="765033" y="3023626"/>
            <a:ext cx="9016228" cy="9036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it-IT" b="1" u="sng" dirty="0">
                <a:solidFill>
                  <a:schemeClr val="accent1">
                    <a:lumMod val="75000"/>
                  </a:schemeClr>
                </a:solidFill>
              </a:rPr>
              <a:t>REGOLARI</a:t>
            </a:r>
            <a:r>
              <a:rPr lang="it-IT" b="1" dirty="0">
                <a:solidFill>
                  <a:schemeClr val="accent1">
                    <a:lumMod val="75000"/>
                  </a:schemeClr>
                </a:solidFill>
              </a:rPr>
              <a:t>: iscritti da un numero di anni uguale o inferiore alla durata legale del corso di studio +1</a:t>
            </a:r>
          </a:p>
        </p:txBody>
      </p:sp>
      <p:pic>
        <p:nvPicPr>
          <p:cNvPr id="9" name="Immagine 8" descr="Sigillo+parole_verde_DEF">
            <a:extLst>
              <a:ext uri="{FF2B5EF4-FFF2-40B4-BE49-F238E27FC236}">
                <a16:creationId xmlns:a16="http://schemas.microsoft.com/office/drawing/2014/main" id="{AFF8E236-D83C-48BA-88B5-5FB7C21CA8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Tree>
    <p:extLst>
      <p:ext uri="{BB962C8B-B14F-4D97-AF65-F5344CB8AC3E}">
        <p14:creationId xmlns:p14="http://schemas.microsoft.com/office/powerpoint/2010/main" val="2821844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childTnLst>
                          </p:cTn>
                        </p:par>
                        <p:par>
                          <p:cTn id="21" fill="hold">
                            <p:stCondLst>
                              <p:cond delay="2000"/>
                            </p:stCondLst>
                            <p:childTnLst>
                              <p:par>
                                <p:cTn id="22" presetID="53" presetClass="entr" presetSubtype="16" fill="hold" nodeType="afterEffect">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A04F6DC-9550-4F08-A6FA-9FEBE483B31E}"/>
              </a:ext>
            </a:extLst>
          </p:cNvPr>
          <p:cNvSpPr>
            <a:spLocks noGrp="1"/>
          </p:cNvSpPr>
          <p:nvPr>
            <p:ph type="title"/>
          </p:nvPr>
        </p:nvSpPr>
        <p:spPr/>
        <p:txBody>
          <a:bodyPr/>
          <a:lstStyle/>
          <a:p>
            <a:r>
              <a:rPr lang="it-IT" altLang="it-IT" dirty="0">
                <a:solidFill>
                  <a:schemeClr val="accent2">
                    <a:lumMod val="50000"/>
                  </a:schemeClr>
                </a:solidFill>
                <a:ea typeface="Times New Roman" panose="02020603050405020304" pitchFamily="18" charset="0"/>
                <a:cs typeface="Arial" panose="020B0604020202020204" pitchFamily="34" charset="0"/>
              </a:rPr>
              <a:t>Praticamente come si calcola?</a:t>
            </a:r>
            <a:br>
              <a:rPr lang="it-IT" altLang="it-IT" dirty="0">
                <a:solidFill>
                  <a:schemeClr val="accent2">
                    <a:lumMod val="50000"/>
                  </a:schemeClr>
                </a:solidFill>
                <a:ea typeface="Times New Roman" panose="02020603050405020304" pitchFamily="18" charset="0"/>
                <a:cs typeface="Arial" panose="020B0604020202020204" pitchFamily="34" charset="0"/>
              </a:rPr>
            </a:br>
            <a:endParaRPr lang="it-IT" dirty="0"/>
          </a:p>
        </p:txBody>
      </p:sp>
      <p:sp>
        <p:nvSpPr>
          <p:cNvPr id="6" name="Segnaposto contenuto 5">
            <a:extLst>
              <a:ext uri="{FF2B5EF4-FFF2-40B4-BE49-F238E27FC236}">
                <a16:creationId xmlns:a16="http://schemas.microsoft.com/office/drawing/2014/main" id="{18AD1EEB-7DCA-4595-AB5F-F29D7118EE62}"/>
              </a:ext>
            </a:extLst>
          </p:cNvPr>
          <p:cNvSpPr>
            <a:spLocks noGrp="1"/>
          </p:cNvSpPr>
          <p:nvPr>
            <p:ph idx="1"/>
          </p:nvPr>
        </p:nvSpPr>
        <p:spPr>
          <a:xfrm>
            <a:off x="677334" y="2160589"/>
            <a:ext cx="8596668" cy="3880773"/>
          </a:xfrm>
        </p:spPr>
        <p:txBody>
          <a:bodyPr>
            <a:normAutofit fontScale="70000" lnSpcReduction="20000"/>
          </a:bodyPr>
          <a:lstStyle/>
          <a:p>
            <a:r>
              <a:rPr lang="it-IT" sz="2600" b="1" dirty="0"/>
              <a:t>REGOLARI</a:t>
            </a:r>
            <a:endParaRPr lang="it-IT" sz="2600" dirty="0"/>
          </a:p>
          <a:p>
            <a:r>
              <a:rPr lang="it-IT" b="1" dirty="0"/>
              <a:t>ISEE 			Area </a:t>
            </a:r>
            <a:r>
              <a:rPr lang="it-IT" b="1" dirty="0" err="1"/>
              <a:t>CdS</a:t>
            </a:r>
            <a:r>
              <a:rPr lang="it-IT" b="1" dirty="0"/>
              <a:t>		 Formula				ESEMPI</a:t>
            </a:r>
            <a:endParaRPr lang="it-IT" dirty="0"/>
          </a:p>
          <a:p>
            <a:r>
              <a:rPr lang="it-IT" dirty="0"/>
              <a:t>0 – 22000	 	A-B-C		 	0</a:t>
            </a:r>
          </a:p>
          <a:p>
            <a:r>
              <a:rPr lang="it-IT" dirty="0"/>
              <a:t>22001 - 25000 	A-B-C 		0.07*(ISEE-22000)			</a:t>
            </a:r>
            <a:r>
              <a:rPr lang="it-IT" dirty="0" err="1"/>
              <a:t>isee</a:t>
            </a:r>
            <a:r>
              <a:rPr lang="it-IT" dirty="0"/>
              <a:t> da 24000: contributo €.140</a:t>
            </a:r>
          </a:p>
          <a:p>
            <a:r>
              <a:rPr lang="it-IT" dirty="0"/>
              <a:t>25001 - 38000 	A 			0.15*(ISEE-25000)+210		</a:t>
            </a:r>
            <a:r>
              <a:rPr lang="it-IT" dirty="0" err="1"/>
              <a:t>isee</a:t>
            </a:r>
            <a:r>
              <a:rPr lang="it-IT" dirty="0"/>
              <a:t> da 32000: contributo €.1260</a:t>
            </a:r>
          </a:p>
          <a:p>
            <a:r>
              <a:rPr lang="it-IT" dirty="0"/>
              <a:t>38001-65000 		A 			0.06*(ISEE-38000)+2160		</a:t>
            </a:r>
            <a:r>
              <a:rPr lang="it-IT" dirty="0" err="1"/>
              <a:t>isee</a:t>
            </a:r>
            <a:r>
              <a:rPr lang="it-IT" dirty="0"/>
              <a:t> da 50000: contributo €.2880</a:t>
            </a:r>
          </a:p>
          <a:p>
            <a:r>
              <a:rPr lang="it-IT" dirty="0"/>
              <a:t>65001 - 		A 			3780</a:t>
            </a:r>
          </a:p>
          <a:p>
            <a:r>
              <a:rPr lang="it-IT" dirty="0"/>
              <a:t>25001 - 36000 	B 			0.15*(ISEE-25000)+210		 </a:t>
            </a:r>
            <a:r>
              <a:rPr lang="it-IT" dirty="0" err="1"/>
              <a:t>isee</a:t>
            </a:r>
            <a:r>
              <a:rPr lang="it-IT" dirty="0"/>
              <a:t> da 26000: contributo €.360</a:t>
            </a:r>
          </a:p>
          <a:p>
            <a:r>
              <a:rPr lang="it-IT" dirty="0"/>
              <a:t>36001 - 65000 	B 			0.06*(ISEE-36000)+1860		 </a:t>
            </a:r>
            <a:r>
              <a:rPr lang="it-IT" dirty="0" err="1"/>
              <a:t>isee</a:t>
            </a:r>
            <a:r>
              <a:rPr lang="it-IT" dirty="0"/>
              <a:t> da 38000: contributo €.1980</a:t>
            </a:r>
          </a:p>
          <a:p>
            <a:r>
              <a:rPr lang="it-IT" dirty="0"/>
              <a:t>65001 - 		B 			3600</a:t>
            </a:r>
          </a:p>
          <a:p>
            <a:r>
              <a:rPr lang="it-IT" dirty="0"/>
              <a:t>25001 - 34000 	C 			0.15*(ISEE-25000)+210		 </a:t>
            </a:r>
            <a:r>
              <a:rPr lang="it-IT" dirty="0" err="1"/>
              <a:t>isee</a:t>
            </a:r>
            <a:r>
              <a:rPr lang="it-IT" dirty="0"/>
              <a:t> da 30000: contributo €.960</a:t>
            </a:r>
          </a:p>
          <a:p>
            <a:r>
              <a:rPr lang="it-IT" dirty="0"/>
              <a:t>34001 - 65000 	C 			0.06*(ISEE-34000)+1560		 </a:t>
            </a:r>
            <a:r>
              <a:rPr lang="it-IT" dirty="0" err="1"/>
              <a:t>isee</a:t>
            </a:r>
            <a:r>
              <a:rPr lang="it-IT" dirty="0"/>
              <a:t> da 60000: contributo €.3120</a:t>
            </a:r>
          </a:p>
          <a:p>
            <a:r>
              <a:rPr lang="it-IT" dirty="0"/>
              <a:t>65001 - 		C 			3420</a:t>
            </a:r>
          </a:p>
          <a:p>
            <a:endParaRPr lang="it-IT" dirty="0"/>
          </a:p>
        </p:txBody>
      </p:sp>
    </p:spTree>
    <p:extLst>
      <p:ext uri="{BB962C8B-B14F-4D97-AF65-F5344CB8AC3E}">
        <p14:creationId xmlns:p14="http://schemas.microsoft.com/office/powerpoint/2010/main" val="130126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F57BF13-7E24-4422-88A6-CD886D1944B8}"/>
              </a:ext>
            </a:extLst>
          </p:cNvPr>
          <p:cNvSpPr>
            <a:spLocks noChangeArrowheads="1"/>
          </p:cNvSpPr>
          <p:nvPr/>
        </p:nvSpPr>
        <p:spPr bwMode="auto">
          <a:xfrm>
            <a:off x="924105" y="1505136"/>
            <a:ext cx="91633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it-IT" sz="4000" b="1" u="sng" dirty="0">
                <a:solidFill>
                  <a:schemeClr val="accent1">
                    <a:lumMod val="50000"/>
                  </a:schemeClr>
                </a:solidFill>
              </a:rPr>
              <a:t>L’Isee per le prestazioni universitarie</a:t>
            </a:r>
            <a:endParaRPr kumimoji="0" lang="it-IT" altLang="it-IT" sz="4000" b="1" i="0" u="sng" strike="noStrike" cap="none" normalizeH="0" baseline="0" dirty="0">
              <a:ln>
                <a:noFill/>
              </a:ln>
              <a:solidFill>
                <a:schemeClr val="accent1">
                  <a:lumMod val="50000"/>
                </a:schemeClr>
              </a:solidFill>
              <a:effectLst/>
              <a:latin typeface="+mj-lt"/>
              <a:ea typeface="Times New Roman" panose="02020603050405020304" pitchFamily="18" charset="0"/>
              <a:cs typeface="Arial" panose="020B0604020202020204" pitchFamily="34" charset="0"/>
            </a:endParaRPr>
          </a:p>
        </p:txBody>
      </p:sp>
      <p:pic>
        <p:nvPicPr>
          <p:cNvPr id="9" name="Immagine 8" descr="Sigillo+parole_verde_DEF">
            <a:extLst>
              <a:ext uri="{FF2B5EF4-FFF2-40B4-BE49-F238E27FC236}">
                <a16:creationId xmlns:a16="http://schemas.microsoft.com/office/drawing/2014/main" id="{FA585A6C-1098-43E2-B9EE-01313BFC4B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7" name="Segnaposto contenuto 4">
            <a:extLst>
              <a:ext uri="{FF2B5EF4-FFF2-40B4-BE49-F238E27FC236}">
                <a16:creationId xmlns:a16="http://schemas.microsoft.com/office/drawing/2014/main" id="{79CB740F-4C1A-494D-A34F-092099BBED94}"/>
              </a:ext>
            </a:extLst>
          </p:cNvPr>
          <p:cNvSpPr txBox="1">
            <a:spLocks/>
          </p:cNvSpPr>
          <p:nvPr/>
        </p:nvSpPr>
        <p:spPr>
          <a:xfrm>
            <a:off x="677333" y="2333900"/>
            <a:ext cx="8902073" cy="77121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it-IT" sz="1600" dirty="0"/>
              <a:t>L’attestazione ISEE è una certificazione prodotta sulla base di una Dichiarazione Sostitutiva Unica sottoscritta da uno dei componenti del nucleo familiare dello studente da consegnare ad un CAAF.</a:t>
            </a:r>
          </a:p>
        </p:txBody>
      </p:sp>
      <p:sp>
        <p:nvSpPr>
          <p:cNvPr id="10" name="Segnaposto contenuto 4">
            <a:extLst>
              <a:ext uri="{FF2B5EF4-FFF2-40B4-BE49-F238E27FC236}">
                <a16:creationId xmlns:a16="http://schemas.microsoft.com/office/drawing/2014/main" id="{CE4EAB47-9CB6-4DDB-BF5E-F9123CA46063}"/>
              </a:ext>
            </a:extLst>
          </p:cNvPr>
          <p:cNvSpPr txBox="1">
            <a:spLocks/>
          </p:cNvSpPr>
          <p:nvPr/>
        </p:nvSpPr>
        <p:spPr>
          <a:xfrm>
            <a:off x="677332" y="3174022"/>
            <a:ext cx="8902073" cy="77121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it-IT" sz="1600" dirty="0" err="1"/>
              <a:t>L’isee</a:t>
            </a:r>
            <a:r>
              <a:rPr lang="it-IT" sz="1600" dirty="0"/>
              <a:t> per il calcolo del contributo universitario va richiesto ai CAF e deve essere rilasciato </a:t>
            </a:r>
            <a:r>
              <a:rPr lang="it-IT" sz="1600" b="1" dirty="0"/>
              <a:t>per le prestazioni universitarie</a:t>
            </a:r>
            <a:r>
              <a:rPr lang="it-IT" sz="1600" dirty="0"/>
              <a:t>. Non vengono accettati </a:t>
            </a:r>
            <a:r>
              <a:rPr lang="it-IT" sz="1600" dirty="0" err="1"/>
              <a:t>isee</a:t>
            </a:r>
            <a:r>
              <a:rPr lang="it-IT" sz="1600" dirty="0"/>
              <a:t> differenti.</a:t>
            </a:r>
          </a:p>
        </p:txBody>
      </p:sp>
      <p:sp>
        <p:nvSpPr>
          <p:cNvPr id="11" name="Segnaposto contenuto 4">
            <a:extLst>
              <a:ext uri="{FF2B5EF4-FFF2-40B4-BE49-F238E27FC236}">
                <a16:creationId xmlns:a16="http://schemas.microsoft.com/office/drawing/2014/main" id="{F507EC54-9A80-4C22-B4A3-43A174FE9411}"/>
              </a:ext>
            </a:extLst>
          </p:cNvPr>
          <p:cNvSpPr txBox="1">
            <a:spLocks/>
          </p:cNvSpPr>
          <p:nvPr/>
        </p:nvSpPr>
        <p:spPr>
          <a:xfrm>
            <a:off x="677332" y="4644978"/>
            <a:ext cx="8902073" cy="188645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it-IT" sz="1600" dirty="0"/>
              <a:t>L’attestazione ISEE è necessaria per il calcolo del contributo unico, ma anche ai fini dell’assegnazione di eventuali benefici di diritto allo studio. Si invitano quindi tutti gli studenti, anche quelli che dovessero beneficiare di esonero tasse, a presentare l’attestazione ISEE. I CAAF provvederanno, a titolo gratuito, previo appuntamento, a prestare adeguata assistenza agli studenti nella compilazione della Dichiarazione Sostitutiva Unica e a rilasciare l’Attestazione ISEE per le prestazioni del diritto allo studio universitario.</a:t>
            </a:r>
          </a:p>
        </p:txBody>
      </p:sp>
      <p:sp>
        <p:nvSpPr>
          <p:cNvPr id="12" name="Segnaposto contenuto 4">
            <a:extLst>
              <a:ext uri="{FF2B5EF4-FFF2-40B4-BE49-F238E27FC236}">
                <a16:creationId xmlns:a16="http://schemas.microsoft.com/office/drawing/2014/main" id="{60D7B441-0E56-4EEF-8577-CB3BCB9630C0}"/>
              </a:ext>
            </a:extLst>
          </p:cNvPr>
          <p:cNvSpPr txBox="1">
            <a:spLocks/>
          </p:cNvSpPr>
          <p:nvPr/>
        </p:nvSpPr>
        <p:spPr>
          <a:xfrm>
            <a:off x="677331" y="3914453"/>
            <a:ext cx="8902073" cy="77121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it-IT" sz="1600" dirty="0"/>
              <a:t>L’ISEE è calcolato sulla base della composizione del nucleo familiare, dei redditi percepiti e del patrimonio immobiliare e mobiliare posseduto da ciascun componente</a:t>
            </a:r>
          </a:p>
        </p:txBody>
      </p:sp>
    </p:spTree>
    <p:extLst>
      <p:ext uri="{BB962C8B-B14F-4D97-AF65-F5344CB8AC3E}">
        <p14:creationId xmlns:p14="http://schemas.microsoft.com/office/powerpoint/2010/main" val="1785815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4000"/>
                            </p:stCondLst>
                            <p:childTnLst>
                              <p:par>
                                <p:cTn id="17" presetID="10" presetClass="entr" presetSubtype="0" fill="hold" grpId="0" nodeType="after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500"/>
                            </p:stCondLst>
                            <p:childTnLst>
                              <p:par>
                                <p:cTn id="21" presetID="10" presetClass="entr" presetSubtype="0" fill="hold" grpId="0"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F57BF13-7E24-4422-88A6-CD886D1944B8}"/>
              </a:ext>
            </a:extLst>
          </p:cNvPr>
          <p:cNvSpPr>
            <a:spLocks noChangeArrowheads="1"/>
          </p:cNvSpPr>
          <p:nvPr/>
        </p:nvSpPr>
        <p:spPr bwMode="auto">
          <a:xfrm>
            <a:off x="895076" y="1522507"/>
            <a:ext cx="92504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it-IT" sz="4000" b="1" dirty="0">
                <a:solidFill>
                  <a:schemeClr val="accent1">
                    <a:lumMod val="50000"/>
                  </a:schemeClr>
                </a:solidFill>
              </a:rPr>
              <a:t>L’Isee per le prestazioni universitarie</a:t>
            </a:r>
            <a:endParaRPr kumimoji="0" lang="it-IT" altLang="it-IT" sz="4000" b="1" i="0" u="none" strike="noStrike" cap="none" normalizeH="0" baseline="0" dirty="0">
              <a:ln>
                <a:noFill/>
              </a:ln>
              <a:solidFill>
                <a:schemeClr val="accent1">
                  <a:lumMod val="50000"/>
                </a:schemeClr>
              </a:solidFill>
              <a:effectLst/>
              <a:latin typeface="+mj-lt"/>
              <a:ea typeface="Times New Roman" panose="02020603050405020304" pitchFamily="18" charset="0"/>
              <a:cs typeface="Arial" panose="020B0604020202020204" pitchFamily="34" charset="0"/>
            </a:endParaRPr>
          </a:p>
        </p:txBody>
      </p:sp>
      <p:pic>
        <p:nvPicPr>
          <p:cNvPr id="9" name="Immagine 8" descr="Sigillo+parole_verde_DEF">
            <a:extLst>
              <a:ext uri="{FF2B5EF4-FFF2-40B4-BE49-F238E27FC236}">
                <a16:creationId xmlns:a16="http://schemas.microsoft.com/office/drawing/2014/main" id="{FA585A6C-1098-43E2-B9EE-01313BFC4B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7" name="Segnaposto contenuto 4">
            <a:extLst>
              <a:ext uri="{FF2B5EF4-FFF2-40B4-BE49-F238E27FC236}">
                <a16:creationId xmlns:a16="http://schemas.microsoft.com/office/drawing/2014/main" id="{79CB740F-4C1A-494D-A34F-092099BBED94}"/>
              </a:ext>
            </a:extLst>
          </p:cNvPr>
          <p:cNvSpPr txBox="1">
            <a:spLocks/>
          </p:cNvSpPr>
          <p:nvPr/>
        </p:nvSpPr>
        <p:spPr>
          <a:xfrm>
            <a:off x="677333" y="2333900"/>
            <a:ext cx="8902073" cy="77121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sz="1600" dirty="0"/>
              <a:t>L’attestazione ISEE sarà acquisita direttamente dall’Università dalla Banca Dati INPS tramite procedura informatizzata, pertanto lo studente non dovrà consegnare nulla agli sportelli della Segreteria Studenti.</a:t>
            </a:r>
          </a:p>
        </p:txBody>
      </p:sp>
      <p:sp>
        <p:nvSpPr>
          <p:cNvPr id="10" name="Segnaposto contenuto 4">
            <a:extLst>
              <a:ext uri="{FF2B5EF4-FFF2-40B4-BE49-F238E27FC236}">
                <a16:creationId xmlns:a16="http://schemas.microsoft.com/office/drawing/2014/main" id="{CE4EAB47-9CB6-4DDB-BF5E-F9123CA46063}"/>
              </a:ext>
            </a:extLst>
          </p:cNvPr>
          <p:cNvSpPr txBox="1">
            <a:spLocks/>
          </p:cNvSpPr>
          <p:nvPr/>
        </p:nvSpPr>
        <p:spPr>
          <a:xfrm>
            <a:off x="677332" y="3174022"/>
            <a:ext cx="8902073" cy="77121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it-IT" sz="1600" dirty="0" err="1"/>
              <a:t>L’isee</a:t>
            </a:r>
            <a:r>
              <a:rPr lang="it-IT" sz="1600" dirty="0"/>
              <a:t> va richiesto entro la data del 18 ottobre 2022 e viene acquisito, nel nostro sistema, direttamente dal sito dell’INPS.</a:t>
            </a:r>
          </a:p>
        </p:txBody>
      </p:sp>
      <p:sp>
        <p:nvSpPr>
          <p:cNvPr id="11" name="Segnaposto contenuto 4">
            <a:extLst>
              <a:ext uri="{FF2B5EF4-FFF2-40B4-BE49-F238E27FC236}">
                <a16:creationId xmlns:a16="http://schemas.microsoft.com/office/drawing/2014/main" id="{F507EC54-9A80-4C22-B4A3-43A174FE9411}"/>
              </a:ext>
            </a:extLst>
          </p:cNvPr>
          <p:cNvSpPr txBox="1">
            <a:spLocks/>
          </p:cNvSpPr>
          <p:nvPr/>
        </p:nvSpPr>
        <p:spPr>
          <a:xfrm>
            <a:off x="677331" y="4550349"/>
            <a:ext cx="8902073" cy="99675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sz="1600" dirty="0"/>
              <a:t>Per tutte le informazioni relative alla documentazione reddituale e patrimoniale da presentare per il rilascio dell’attestazione ISEE si consiglia di rivolgersi direttamente al CAAF presso cui la dichiarazione ISEE sarà rilasciata. </a:t>
            </a:r>
          </a:p>
        </p:txBody>
      </p:sp>
      <p:sp>
        <p:nvSpPr>
          <p:cNvPr id="12" name="Segnaposto contenuto 4">
            <a:extLst>
              <a:ext uri="{FF2B5EF4-FFF2-40B4-BE49-F238E27FC236}">
                <a16:creationId xmlns:a16="http://schemas.microsoft.com/office/drawing/2014/main" id="{60D7B441-0E56-4EEF-8577-CB3BCB9630C0}"/>
              </a:ext>
            </a:extLst>
          </p:cNvPr>
          <p:cNvSpPr txBox="1">
            <a:spLocks/>
          </p:cNvSpPr>
          <p:nvPr/>
        </p:nvSpPr>
        <p:spPr>
          <a:xfrm>
            <a:off x="677331" y="3914453"/>
            <a:ext cx="8902073" cy="77121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it-IT" sz="1600" dirty="0" err="1"/>
              <a:t>L’isee</a:t>
            </a:r>
            <a:r>
              <a:rPr lang="it-IT" sz="1600" dirty="0"/>
              <a:t> non è obbligatorio.</a:t>
            </a:r>
          </a:p>
        </p:txBody>
      </p:sp>
    </p:spTree>
    <p:extLst>
      <p:ext uri="{BB962C8B-B14F-4D97-AF65-F5344CB8AC3E}">
        <p14:creationId xmlns:p14="http://schemas.microsoft.com/office/powerpoint/2010/main" val="185240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4000"/>
                            </p:stCondLst>
                            <p:childTnLst>
                              <p:par>
                                <p:cTn id="17" presetID="10" presetClass="entr" presetSubtype="0"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0123869-F3BF-45F2-AC73-45DCC2B97C46}"/>
              </a:ext>
            </a:extLst>
          </p:cNvPr>
          <p:cNvSpPr/>
          <p:nvPr/>
        </p:nvSpPr>
        <p:spPr>
          <a:xfrm>
            <a:off x="677333" y="1735468"/>
            <a:ext cx="9157118" cy="707886"/>
          </a:xfrm>
          <a:prstGeom prst="rect">
            <a:avLst/>
          </a:prstGeom>
        </p:spPr>
        <p:txBody>
          <a:bodyPr wrap="square">
            <a:spAutoFit/>
          </a:bodyPr>
          <a:lstStyle/>
          <a:p>
            <a:r>
              <a:rPr lang="it-IT" sz="4000" b="1" u="sng" dirty="0">
                <a:solidFill>
                  <a:schemeClr val="accent1">
                    <a:lumMod val="50000"/>
                  </a:schemeClr>
                </a:solidFill>
              </a:rPr>
              <a:t>Rateizzazione del Contributo Unico</a:t>
            </a:r>
          </a:p>
        </p:txBody>
      </p:sp>
      <p:sp>
        <p:nvSpPr>
          <p:cNvPr id="6" name="Segnaposto contenuto 2">
            <a:extLst>
              <a:ext uri="{FF2B5EF4-FFF2-40B4-BE49-F238E27FC236}">
                <a16:creationId xmlns:a16="http://schemas.microsoft.com/office/drawing/2014/main" id="{C4315049-52A2-42BC-B6F2-09CD2946B44D}"/>
              </a:ext>
            </a:extLst>
          </p:cNvPr>
          <p:cNvSpPr txBox="1">
            <a:spLocks/>
          </p:cNvSpPr>
          <p:nvPr/>
        </p:nvSpPr>
        <p:spPr>
          <a:xfrm>
            <a:off x="768760" y="2800989"/>
            <a:ext cx="8505241" cy="1699001"/>
          </a:xfrm>
          <a:prstGeom prst="rect">
            <a:avLst/>
          </a:prstGeom>
        </p:spPr>
        <p:txBody>
          <a:bodyPr>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it-IT" sz="6400" dirty="0"/>
              <a:t>L’Università dà la possibilità, una volta emesso l’avviso di pagamento, di richiedere la rateizzazione della rata di saldo, a partire dal mese di Aprile 2023. </a:t>
            </a:r>
          </a:p>
          <a:p>
            <a:pPr marL="0" indent="0" algn="just">
              <a:buNone/>
            </a:pPr>
            <a:r>
              <a:rPr lang="it-IT" sz="6400" dirty="0"/>
              <a:t>Tutti gli studenti potranno rateizzare l'importo del saldo del contributo unico automaticamente, accedendo all’interno della sezione pagamenti della propria area web. </a:t>
            </a:r>
          </a:p>
          <a:p>
            <a:pPr marL="0" indent="0" algn="just">
              <a:buNone/>
            </a:pPr>
            <a:r>
              <a:rPr lang="it-IT" sz="6400" dirty="0"/>
              <a:t>Cliccando sulla fattura del saldo del contributo, si potrà procedere al pagamento dell’importo totale </a:t>
            </a:r>
            <a:r>
              <a:rPr lang="it-IT" sz="6400" u="sng" dirty="0"/>
              <a:t>oppure</a:t>
            </a:r>
            <a:r>
              <a:rPr lang="it-IT" sz="6400" dirty="0"/>
              <a:t> procedere alla rateizzazione del bollettino in due rate con scadenza:</a:t>
            </a:r>
            <a:endParaRPr lang="it-IT" sz="4900" dirty="0"/>
          </a:p>
          <a:p>
            <a:endParaRPr lang="it-IT" dirty="0"/>
          </a:p>
        </p:txBody>
      </p:sp>
      <p:pic>
        <p:nvPicPr>
          <p:cNvPr id="7" name="Immagine 6" descr="Sigillo+parole_verde_DEF">
            <a:extLst>
              <a:ext uri="{FF2B5EF4-FFF2-40B4-BE49-F238E27FC236}">
                <a16:creationId xmlns:a16="http://schemas.microsoft.com/office/drawing/2014/main" id="{2645E32C-A2CA-4290-99DA-6CF68A4339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
        <p:nvSpPr>
          <p:cNvPr id="8" name="Segnaposto contenuto 4">
            <a:extLst>
              <a:ext uri="{FF2B5EF4-FFF2-40B4-BE49-F238E27FC236}">
                <a16:creationId xmlns:a16="http://schemas.microsoft.com/office/drawing/2014/main" id="{2D985739-0167-4687-A3B7-B5BF49F6D402}"/>
              </a:ext>
            </a:extLst>
          </p:cNvPr>
          <p:cNvSpPr txBox="1">
            <a:spLocks/>
          </p:cNvSpPr>
          <p:nvPr/>
        </p:nvSpPr>
        <p:spPr>
          <a:xfrm>
            <a:off x="344620" y="4857625"/>
            <a:ext cx="8902073" cy="77121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it-IT" dirty="0"/>
              <a:t>29 maggio 2023 per la prima rata</a:t>
            </a:r>
          </a:p>
          <a:p>
            <a:pPr lvl="1"/>
            <a:r>
              <a:rPr lang="it-IT" dirty="0"/>
              <a:t>29 giugno 2023 per la seconda rata</a:t>
            </a:r>
          </a:p>
        </p:txBody>
      </p:sp>
      <p:pic>
        <p:nvPicPr>
          <p:cNvPr id="11" name="Immagine 10">
            <a:extLst>
              <a:ext uri="{FF2B5EF4-FFF2-40B4-BE49-F238E27FC236}">
                <a16:creationId xmlns:a16="http://schemas.microsoft.com/office/drawing/2014/main" id="{F42182F3-1AAC-43F2-9985-A4D16FCBA615}"/>
              </a:ext>
            </a:extLst>
          </p:cNvPr>
          <p:cNvPicPr>
            <a:picLocks noChangeAspect="1"/>
          </p:cNvPicPr>
          <p:nvPr/>
        </p:nvPicPr>
        <p:blipFill>
          <a:blip r:embed="rId3"/>
          <a:stretch>
            <a:fillRect/>
          </a:stretch>
        </p:blipFill>
        <p:spPr>
          <a:xfrm>
            <a:off x="6096000" y="4974806"/>
            <a:ext cx="2095951" cy="1308057"/>
          </a:xfrm>
          <a:prstGeom prst="rect">
            <a:avLst/>
          </a:prstGeom>
        </p:spPr>
      </p:pic>
    </p:spTree>
    <p:extLst>
      <p:ext uri="{BB962C8B-B14F-4D97-AF65-F5344CB8AC3E}">
        <p14:creationId xmlns:p14="http://schemas.microsoft.com/office/powerpoint/2010/main" val="180229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2500"/>
                            </p:stCondLst>
                            <p:childTnLst>
                              <p:par>
                                <p:cTn id="19" presetID="10" presetClass="entr" presetSubtype="0" fill="hold" grpId="0" nodeType="afterEffect">
                                  <p:stCondLst>
                                    <p:cond delay="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439880"/>
            <a:ext cx="9274002" cy="985268"/>
          </a:xfrm>
        </p:spPr>
        <p:txBody>
          <a:bodyPr>
            <a:noAutofit/>
          </a:bodyPr>
          <a:lstStyle/>
          <a:p>
            <a:pPr algn="ctr"/>
            <a:r>
              <a:rPr lang="it-IT" sz="4000" b="1" u="sng" dirty="0">
                <a:solidFill>
                  <a:schemeClr val="accent1">
                    <a:lumMod val="50000"/>
                  </a:schemeClr>
                </a:solidFill>
              </a:rPr>
              <a:t>Esoneri dai contributi universitari</a:t>
            </a:r>
          </a:p>
        </p:txBody>
      </p:sp>
      <p:sp>
        <p:nvSpPr>
          <p:cNvPr id="3" name="Segnaposto contenuto 2"/>
          <p:cNvSpPr>
            <a:spLocks noGrp="1"/>
          </p:cNvSpPr>
          <p:nvPr>
            <p:ph idx="1"/>
          </p:nvPr>
        </p:nvSpPr>
        <p:spPr>
          <a:xfrm>
            <a:off x="677334" y="2425147"/>
            <a:ext cx="8596668" cy="4040287"/>
          </a:xfrm>
        </p:spPr>
        <p:txBody>
          <a:bodyPr>
            <a:normAutofit fontScale="62500" lnSpcReduction="20000"/>
          </a:bodyPr>
          <a:lstStyle/>
          <a:p>
            <a:pPr marL="0" indent="0">
              <a:buNone/>
            </a:pPr>
            <a:r>
              <a:rPr lang="it-IT" sz="2600" dirty="0"/>
              <a:t>L’Ateneo offre diversi esoneri che possono essere totali o parziali.</a:t>
            </a:r>
          </a:p>
          <a:p>
            <a:pPr marL="0" indent="0">
              <a:buNone/>
            </a:pPr>
            <a:endParaRPr lang="it-IT" sz="2600" dirty="0"/>
          </a:p>
          <a:p>
            <a:pPr algn="just"/>
            <a:r>
              <a:rPr lang="it-IT" sz="2600" b="1" u="sng" dirty="0">
                <a:solidFill>
                  <a:schemeClr val="accent1">
                    <a:lumMod val="75000"/>
                  </a:schemeClr>
                </a:solidFill>
              </a:rPr>
              <a:t>Esonero studenti con disabilità</a:t>
            </a:r>
            <a:r>
              <a:rPr lang="it-IT" sz="2600" dirty="0"/>
              <a:t>: Studenti con riconoscimento di handicap ai sensi dell’art. 3, comma 1, della legge 5/02/1992 n° 104, o con un’invalidità pari o superiore al 66%, ai quali viene riconosciuto l’esonero totale dalle tasse e dal contribuito universitario, ad eccezione dell’imposta di bollo pari a € 16,00</a:t>
            </a:r>
          </a:p>
          <a:p>
            <a:pPr marL="0" indent="0" algn="just">
              <a:buNone/>
            </a:pPr>
            <a:endParaRPr lang="it-IT" sz="2600" dirty="0"/>
          </a:p>
          <a:p>
            <a:pPr algn="just"/>
            <a:r>
              <a:rPr lang="it-IT" sz="2600" b="1" u="sng" dirty="0">
                <a:solidFill>
                  <a:schemeClr val="accent1">
                    <a:lumMod val="75000"/>
                  </a:schemeClr>
                </a:solidFill>
              </a:rPr>
              <a:t>Esonero per fratelli</a:t>
            </a:r>
            <a:r>
              <a:rPr lang="it-IT" sz="2600" b="1" dirty="0"/>
              <a:t>: </a:t>
            </a:r>
            <a:r>
              <a:rPr lang="it-IT" sz="2600" dirty="0"/>
              <a:t>Studenti appartenenti ad un nucleo familiare con la presenza di più studenti universitari iscritti all’Università degli Studi dell’Insubria: è riconosciuto un esonero pari a € 100 che vengono dedotti dal contributo unico </a:t>
            </a:r>
          </a:p>
          <a:p>
            <a:pPr marL="0" indent="0" algn="just">
              <a:buNone/>
            </a:pPr>
            <a:endParaRPr lang="it-IT" sz="2600" dirty="0"/>
          </a:p>
          <a:p>
            <a:pPr algn="just"/>
            <a:r>
              <a:rPr lang="it-IT" sz="2600" b="1" u="sng" dirty="0">
                <a:solidFill>
                  <a:schemeClr val="accent1">
                    <a:lumMod val="75000"/>
                  </a:schemeClr>
                </a:solidFill>
              </a:rPr>
              <a:t>Esonero </a:t>
            </a:r>
            <a:r>
              <a:rPr lang="it-IT" sz="2600" b="1" u="sng" dirty="0" err="1">
                <a:solidFill>
                  <a:schemeClr val="accent1">
                    <a:lumMod val="75000"/>
                  </a:schemeClr>
                </a:solidFill>
              </a:rPr>
              <a:t>GdF</a:t>
            </a:r>
            <a:r>
              <a:rPr lang="it-IT" sz="2600" dirty="0"/>
              <a:t>: Studenti iscritti all’Università degli Studi dell’</a:t>
            </a:r>
            <a:r>
              <a:rPr lang="it-IT" sz="2600" dirty="0" err="1"/>
              <a:t>Insubria</a:t>
            </a:r>
            <a:r>
              <a:rPr lang="it-IT" sz="2600" dirty="0"/>
              <a:t> appartenenti al corpo della Guardia di Finanza in servizio ed in congedo e i loro figli (anche orfani) residenti nella Regione Lombardia: è riconosciuta la riduzione del 30% del pagamento del contributo unico con esclusione della tassa regionale e dell’imposta di bollo</a:t>
            </a:r>
          </a:p>
          <a:p>
            <a:pPr algn="just"/>
            <a:endParaRPr lang="it-IT" dirty="0"/>
          </a:p>
        </p:txBody>
      </p:sp>
      <p:pic>
        <p:nvPicPr>
          <p:cNvPr id="6" name="Immagine 5" descr="Sigillo+parole_verde_DEF">
            <a:extLst>
              <a:ext uri="{FF2B5EF4-FFF2-40B4-BE49-F238E27FC236}">
                <a16:creationId xmlns:a16="http://schemas.microsoft.com/office/drawing/2014/main" id="{17DCDD9B-9E43-4768-BB28-DD4FFB4BD0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2565"/>
            <a:ext cx="3397125" cy="985268"/>
          </a:xfrm>
          <a:prstGeom prst="rect">
            <a:avLst/>
          </a:prstGeom>
          <a:noFill/>
          <a:ln>
            <a:noFill/>
          </a:ln>
        </p:spPr>
      </p:pic>
    </p:spTree>
    <p:extLst>
      <p:ext uri="{BB962C8B-B14F-4D97-AF65-F5344CB8AC3E}">
        <p14:creationId xmlns:p14="http://schemas.microsoft.com/office/powerpoint/2010/main" val="2007993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25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750"/>
                            </p:stCondLst>
                            <p:childTnLst>
                              <p:par>
                                <p:cTn id="17" presetID="10"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5250"/>
                            </p:stCondLst>
                            <p:childTnLst>
                              <p:par>
                                <p:cTn id="21" presetID="10" presetClass="entr" presetSubtype="0" fill="hold" grpId="0" nodeType="afterEffect">
                                  <p:stCondLst>
                                    <p:cond delay="10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2550</TotalTime>
  <Words>1721</Words>
  <Application>Microsoft Office PowerPoint</Application>
  <PresentationFormat>Widescreen</PresentationFormat>
  <Paragraphs>193</Paragraphs>
  <Slides>32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32</vt:i4>
      </vt:variant>
    </vt:vector>
  </HeadingPairs>
  <TitlesOfParts>
    <vt:vector size="39" baseType="lpstr">
      <vt:lpstr>Arial</vt:lpstr>
      <vt:lpstr>Calibri</vt:lpstr>
      <vt:lpstr>Times New Roman</vt:lpstr>
      <vt:lpstr>Trebuchet MS</vt:lpstr>
      <vt:lpstr>Wingdings</vt:lpstr>
      <vt:lpstr>Wingdings 3</vt:lpstr>
      <vt:lpstr>Sfaccettatura</vt:lpstr>
      <vt:lpstr>Insubria – 28 aprile 2022 Servizi Integrati agli studenti </vt:lpstr>
      <vt:lpstr>Presentazione standard di PowerPoint</vt:lpstr>
      <vt:lpstr>Contribuzione studentesca</vt:lpstr>
      <vt:lpstr>Concetti da sapere</vt:lpstr>
      <vt:lpstr>Praticamente come si calcola? </vt:lpstr>
      <vt:lpstr>Presentazione standard di PowerPoint</vt:lpstr>
      <vt:lpstr>Presentazione standard di PowerPoint</vt:lpstr>
      <vt:lpstr>Presentazione standard di PowerPoint</vt:lpstr>
      <vt:lpstr>Esoneri dai contributi universitari</vt:lpstr>
      <vt:lpstr>….ed altri ancora…</vt:lpstr>
      <vt:lpstr>Le nostre Borse di Studio: </vt:lpstr>
      <vt:lpstr>Presentazione standard di PowerPoint</vt:lpstr>
      <vt:lpstr>Le nostre residenze Universitarie:  </vt:lpstr>
      <vt:lpstr>Collegio Carlo Cattaneo Via Dunant 7 Varese</vt:lpstr>
      <vt:lpstr>Collegio La Presentazione Via Zezio 58 Como</vt:lpstr>
      <vt:lpstr>Dove siamo:</vt:lpstr>
      <vt:lpstr>Come si accede?</vt:lpstr>
      <vt:lpstr>Presentazione standard di PowerPoint</vt:lpstr>
      <vt:lpstr>Presentazione standard di PowerPoint</vt:lpstr>
      <vt:lpstr>I nostri contatti:</vt:lpstr>
      <vt:lpstr>Presentazione standard di PowerPoint</vt:lpstr>
      <vt:lpstr>Insubria – 9 aprile 2022        Segreterie Studenti area medico-scientifica Segreterie Studenti area umanistica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Sempre utili</vt:lpstr>
      <vt:lpstr>Presentazione standard di PowerPoint</vt:lpstr>
      <vt:lpstr>I nostri contatti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Insubria Open day 16 Maggio 2020</dc:title>
  <dc:creator>Girola Esther</dc:creator>
  <cp:lastModifiedBy>Veronica Balsamo</cp:lastModifiedBy>
  <cp:revision>154</cp:revision>
  <dcterms:created xsi:type="dcterms:W3CDTF">2020-04-23T06:55:21Z</dcterms:created>
  <dcterms:modified xsi:type="dcterms:W3CDTF">2022-05-03T12:02:49Z</dcterms:modified>
</cp:coreProperties>
</file>