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8" r:id="rId4"/>
    <p:sldId id="267" r:id="rId5"/>
    <p:sldId id="259" r:id="rId6"/>
    <p:sldId id="260" r:id="rId7"/>
    <p:sldId id="269" r:id="rId8"/>
    <p:sldId id="274" r:id="rId9"/>
    <p:sldId id="275" r:id="rId10"/>
    <p:sldId id="273" r:id="rId11"/>
    <p:sldId id="261" r:id="rId12"/>
    <p:sldId id="262" r:id="rId13"/>
    <p:sldId id="276" r:id="rId14"/>
    <p:sldId id="263" r:id="rId15"/>
    <p:sldId id="264" r:id="rId16"/>
    <p:sldId id="265" r:id="rId1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6666"/>
    <a:srgbClr val="FFFF66"/>
    <a:srgbClr val="46EA4A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968F-1A6E-418D-B8F6-47819C7AA30A}" type="datetimeFigureOut">
              <a:rPr lang="it-IT" smtClean="0"/>
              <a:t>23/08/2021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EBD09-CD10-4B9B-BA4D-4539BB4535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0183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968F-1A6E-418D-B8F6-47819C7AA30A}" type="datetimeFigureOut">
              <a:rPr lang="it-IT" smtClean="0"/>
              <a:t>23/08/2021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EBD09-CD10-4B9B-BA4D-4539BB4535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0178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968F-1A6E-418D-B8F6-47819C7AA30A}" type="datetimeFigureOut">
              <a:rPr lang="it-IT" smtClean="0"/>
              <a:t>23/08/2021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EBD09-CD10-4B9B-BA4D-4539BB4535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994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968F-1A6E-418D-B8F6-47819C7AA30A}" type="datetimeFigureOut">
              <a:rPr lang="it-IT" smtClean="0"/>
              <a:t>23/08/2021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EBD09-CD10-4B9B-BA4D-4539BB4535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0458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968F-1A6E-418D-B8F6-47819C7AA30A}" type="datetimeFigureOut">
              <a:rPr lang="it-IT" smtClean="0"/>
              <a:t>23/08/2021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EBD09-CD10-4B9B-BA4D-4539BB4535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0884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968F-1A6E-418D-B8F6-47819C7AA30A}" type="datetimeFigureOut">
              <a:rPr lang="it-IT" smtClean="0"/>
              <a:t>23/08/2021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EBD09-CD10-4B9B-BA4D-4539BB4535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5140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968F-1A6E-418D-B8F6-47819C7AA30A}" type="datetimeFigureOut">
              <a:rPr lang="it-IT" smtClean="0"/>
              <a:t>23/08/2021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EBD09-CD10-4B9B-BA4D-4539BB4535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9309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968F-1A6E-418D-B8F6-47819C7AA30A}" type="datetimeFigureOut">
              <a:rPr lang="it-IT" smtClean="0"/>
              <a:t>23/08/2021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EBD09-CD10-4B9B-BA4D-4539BB4535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3102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968F-1A6E-418D-B8F6-47819C7AA30A}" type="datetimeFigureOut">
              <a:rPr lang="it-IT" smtClean="0"/>
              <a:t>23/08/2021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EBD09-CD10-4B9B-BA4D-4539BB4535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4925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968F-1A6E-418D-B8F6-47819C7AA30A}" type="datetimeFigureOut">
              <a:rPr lang="it-IT" smtClean="0"/>
              <a:t>23/08/2021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EBD09-CD10-4B9B-BA4D-4539BB4535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7901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968F-1A6E-418D-B8F6-47819C7AA30A}" type="datetimeFigureOut">
              <a:rPr lang="it-IT" smtClean="0"/>
              <a:t>23/08/2021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EBD09-CD10-4B9B-BA4D-4539BB4535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1485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9968F-1A6E-418D-B8F6-47819C7AA30A}" type="datetimeFigureOut">
              <a:rPr lang="it-IT" smtClean="0"/>
              <a:t>23/08/2021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EBD09-CD10-4B9B-BA4D-4539BB4535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902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stage.disuit@uninsubria.i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uninsubria.it/la-didattica/bacheca-della-didattica/tirocini-curriculari-interni-disui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uninsubria.it/servizi/stage-e-tirocini-informazioni-le-aziend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nsubria.it/la-didattica/bacheca-della-didattica/tirocini-curriculari-esterni-disuit" TargetMode="External"/><Relationship Id="rId2" Type="http://schemas.openxmlformats.org/officeDocument/2006/relationships/hyperlink" Target="https://www.uninsubria.it/servizi/stage-e-tirocini-informazioni-le-aziend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it-IT" sz="4400" b="1" dirty="0">
                <a:solidFill>
                  <a:srgbClr val="006666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</a:br>
            <a:br>
              <a:rPr lang="it-IT" sz="4400" b="1" dirty="0">
                <a:solidFill>
                  <a:srgbClr val="006666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</a:br>
            <a:r>
              <a:rPr lang="it-IT" sz="4400" b="1" dirty="0">
                <a:solidFill>
                  <a:srgbClr val="006666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TIROCINI CURRICULARI - </a:t>
            </a:r>
            <a:r>
              <a:rPr lang="it-IT" sz="4400" b="1" dirty="0" err="1">
                <a:solidFill>
                  <a:srgbClr val="006666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DiSUIT</a:t>
            </a:r>
            <a:endParaRPr lang="it-IT" sz="4400" b="1" dirty="0">
              <a:solidFill>
                <a:srgbClr val="006666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>
              <a:solidFill>
                <a:srgbClr val="006666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it-IT" sz="3200" dirty="0">
                <a:solidFill>
                  <a:srgbClr val="006666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COME ORGANIZZARE IL TUO PERIODO DI TIROCINIO</a:t>
            </a:r>
          </a:p>
        </p:txBody>
      </p:sp>
      <p:pic>
        <p:nvPicPr>
          <p:cNvPr id="4" name="Immagine 7" descr="C:\Documents and Settings\daniela.maffioli\Desktop\LOGO-ATENEO-FONDO TRASPAREN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813" y="270216"/>
            <a:ext cx="2045947" cy="2045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522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89650" y="562073"/>
            <a:ext cx="9496864" cy="661817"/>
          </a:xfrm>
          <a:solidFill>
            <a:srgbClr val="006666"/>
          </a:solidFill>
        </p:spPr>
        <p:txBody>
          <a:bodyPr>
            <a:normAutofit/>
          </a:bodyPr>
          <a:lstStyle/>
          <a:p>
            <a:r>
              <a:rPr lang="it-IT" sz="2800" dirty="0">
                <a:solidFill>
                  <a:schemeClr val="bg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TIROCINI CURRICULARI ESTERNI - </a:t>
            </a:r>
            <a:r>
              <a:rPr lang="it-IT" sz="2800" dirty="0" err="1">
                <a:solidFill>
                  <a:schemeClr val="bg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DiSUIT</a:t>
            </a:r>
            <a:endParaRPr lang="it-IT" sz="2800" dirty="0">
              <a:solidFill>
                <a:schemeClr val="bg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5658" y="1944589"/>
            <a:ext cx="105156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4000" b="1" dirty="0">
                <a:solidFill>
                  <a:srgbClr val="006666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DURANTE IL TIROCINO </a:t>
            </a:r>
          </a:p>
          <a:p>
            <a:pPr marL="0" indent="0">
              <a:buNone/>
            </a:pPr>
            <a:r>
              <a:rPr lang="it-IT" sz="4000" b="1" dirty="0">
                <a:solidFill>
                  <a:srgbClr val="006666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Lo studente dovrà:</a:t>
            </a:r>
            <a:endParaRPr lang="it-IT" sz="3600" b="1" dirty="0">
              <a:solidFill>
                <a:srgbClr val="006666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it-IT" sz="2400" dirty="0">
                <a:solidFill>
                  <a:srgbClr val="006666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it-IT" dirty="0">
                <a:solidFill>
                  <a:srgbClr val="006666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Tenere il registro delle presenze scaricabile dalla tua pagina </a:t>
            </a:r>
            <a:r>
              <a:rPr lang="it-IT" dirty="0" err="1">
                <a:solidFill>
                  <a:srgbClr val="006666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AlmaLaurea</a:t>
            </a:r>
            <a:endParaRPr lang="it-IT" dirty="0">
              <a:solidFill>
                <a:srgbClr val="006666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4000" b="1" dirty="0">
                <a:solidFill>
                  <a:srgbClr val="006666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L’azienda/ ente potrà: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400" dirty="0">
                <a:solidFill>
                  <a:srgbClr val="006666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it-IT" dirty="0">
                <a:solidFill>
                  <a:srgbClr val="006666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Prorogare la scadenza del tirocinio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006666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Sospendere il tirocinio per un periodo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006666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Concludere il tirocinio anticipatamente</a:t>
            </a:r>
          </a:p>
          <a:p>
            <a:pPr>
              <a:buFont typeface="Wingdings" panose="05000000000000000000" pitchFamily="2" charset="2"/>
              <a:buChar char="Ø"/>
            </a:pPr>
            <a:endParaRPr lang="it-IT" sz="3200" dirty="0">
              <a:solidFill>
                <a:srgbClr val="006666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2400" dirty="0">
              <a:solidFill>
                <a:srgbClr val="006666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3000" dirty="0">
              <a:solidFill>
                <a:srgbClr val="006666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3000" dirty="0">
              <a:solidFill>
                <a:srgbClr val="006666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3000" dirty="0">
              <a:solidFill>
                <a:srgbClr val="006666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magine 3" descr="C:\Documents and Settings\daniela.maffioli\Desktop\LOGO-ATENEO-FONDO TRASPAREN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58" y="247396"/>
            <a:ext cx="1165084" cy="116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157" y="4002156"/>
            <a:ext cx="5141843" cy="253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04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90000">
        <p:randomBar dir="vert"/>
      </p:transition>
    </mc:Choice>
    <mc:Fallback xmlns="">
      <p:transition spd="slow" advTm="90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03717" y="449793"/>
            <a:ext cx="9750083" cy="760290"/>
          </a:xfrm>
          <a:solidFill>
            <a:srgbClr val="006666"/>
          </a:solidFill>
        </p:spPr>
        <p:txBody>
          <a:bodyPr>
            <a:normAutofit/>
          </a:bodyPr>
          <a:lstStyle/>
          <a:p>
            <a:r>
              <a:rPr lang="it-IT" sz="2800" dirty="0">
                <a:solidFill>
                  <a:schemeClr val="bg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TIROCINI CURRICULARI ESTERNI - </a:t>
            </a:r>
            <a:r>
              <a:rPr lang="it-IT" sz="2800" dirty="0" err="1">
                <a:solidFill>
                  <a:schemeClr val="bg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DiSUIT</a:t>
            </a:r>
            <a:endParaRPr lang="it-IT" sz="2800" dirty="0">
              <a:solidFill>
                <a:schemeClr val="bg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55375" y="1412480"/>
            <a:ext cx="11131826" cy="51981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it-IT" sz="3500" dirty="0">
              <a:solidFill>
                <a:srgbClr val="006666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3900" b="1" dirty="0">
                <a:solidFill>
                  <a:srgbClr val="006666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Hai concluso il Tirocinio?</a:t>
            </a:r>
          </a:p>
          <a:p>
            <a:pPr marL="0" indent="0">
              <a:buNone/>
            </a:pPr>
            <a:r>
              <a:rPr lang="it-IT" sz="3500" b="1" dirty="0">
                <a:solidFill>
                  <a:srgbClr val="006666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Cosa resta ancora da fare…</a:t>
            </a:r>
          </a:p>
          <a:p>
            <a:pPr marL="0" indent="0">
              <a:buNone/>
            </a:pPr>
            <a:endParaRPr lang="it-IT" sz="3500" dirty="0">
              <a:solidFill>
                <a:srgbClr val="006666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3900" b="1" dirty="0">
              <a:solidFill>
                <a:srgbClr val="006666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4100" dirty="0">
                <a:solidFill>
                  <a:srgbClr val="006666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	</a:t>
            </a:r>
            <a:r>
              <a:rPr lang="it-IT" sz="3000" dirty="0">
                <a:solidFill>
                  <a:srgbClr val="006666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Far firmare il registro presenze dal tutor aziendale</a:t>
            </a:r>
          </a:p>
          <a:p>
            <a:pPr marL="0" indent="0">
              <a:buNone/>
            </a:pPr>
            <a:r>
              <a:rPr lang="it-IT" sz="2400" dirty="0">
                <a:solidFill>
                  <a:srgbClr val="006666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	</a:t>
            </a:r>
            <a:r>
              <a:rPr lang="it-IT" sz="3000" dirty="0">
                <a:solidFill>
                  <a:srgbClr val="006666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Scaricare il modulo della relazione nella propria Area personale – gestisci </a:t>
            </a:r>
          </a:p>
          <a:p>
            <a:pPr marL="0" indent="0">
              <a:buNone/>
            </a:pPr>
            <a:r>
              <a:rPr lang="it-IT" sz="2400" dirty="0">
                <a:solidFill>
                  <a:srgbClr val="006666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             </a:t>
            </a:r>
            <a:r>
              <a:rPr lang="it-IT" sz="3000" dirty="0">
                <a:solidFill>
                  <a:srgbClr val="006666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i tuoi tirocini - e farla redigere al tutor aziendale</a:t>
            </a:r>
            <a:r>
              <a:rPr lang="it-IT" sz="2400" dirty="0">
                <a:solidFill>
                  <a:srgbClr val="006666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r>
              <a:rPr lang="it-IT" sz="2400" dirty="0">
                <a:solidFill>
                  <a:srgbClr val="006666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	</a:t>
            </a:r>
            <a:r>
              <a:rPr lang="it-IT" sz="3000" dirty="0">
                <a:solidFill>
                  <a:srgbClr val="006666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Controfirmare la relazione congiunta con il proprio tutor universitario</a:t>
            </a:r>
          </a:p>
          <a:p>
            <a:pPr marL="0" indent="0">
              <a:buNone/>
            </a:pPr>
            <a:r>
              <a:rPr lang="it-IT" sz="2400" dirty="0">
                <a:solidFill>
                  <a:srgbClr val="006666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            </a:t>
            </a:r>
            <a:r>
              <a:rPr lang="it-IT" sz="3000" b="1" dirty="0">
                <a:solidFill>
                  <a:srgbClr val="92D05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Compilare il questionario ON LINE (</a:t>
            </a:r>
            <a:r>
              <a:rPr lang="it-IT" sz="2200" b="1" dirty="0">
                <a:solidFill>
                  <a:srgbClr val="92D05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VALUTAZIONE ALMALAUREA)</a:t>
            </a:r>
          </a:p>
          <a:p>
            <a:pPr marL="0" indent="0">
              <a:buNone/>
            </a:pPr>
            <a:endParaRPr lang="it-IT" sz="2400" dirty="0">
              <a:solidFill>
                <a:srgbClr val="006666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b="1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magine 3" descr="C:\Documents and Settings\daniela.maffioli\Desktop\LOGO-ATENEO-FONDO TRASPAREN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58" y="247396"/>
            <a:ext cx="1165084" cy="116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Risultato immagini per fine tirocin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564" y="1412480"/>
            <a:ext cx="4015417" cy="155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magine 13" descr="Risultato immagini per da far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17" y="3564835"/>
            <a:ext cx="1314725" cy="274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975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90000">
        <p15:prstTrans prst="prestige"/>
      </p:transition>
    </mc:Choice>
    <mc:Fallback xmlns="">
      <p:transition spd="slow" advTm="9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20742" y="555354"/>
            <a:ext cx="9665677" cy="661817"/>
          </a:xfrm>
          <a:solidFill>
            <a:srgbClr val="006666"/>
          </a:solidFill>
        </p:spPr>
        <p:txBody>
          <a:bodyPr>
            <a:normAutofit/>
          </a:bodyPr>
          <a:lstStyle/>
          <a:p>
            <a:r>
              <a:rPr lang="it-IT" sz="2800" dirty="0">
                <a:solidFill>
                  <a:schemeClr val="bg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TIROCINI CURRICULARI ESTERNI - </a:t>
            </a:r>
            <a:r>
              <a:rPr lang="it-IT" sz="2800" dirty="0" err="1">
                <a:solidFill>
                  <a:schemeClr val="bg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DiSUIT</a:t>
            </a:r>
            <a:endParaRPr lang="it-IT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56591" y="1612669"/>
            <a:ext cx="9665677" cy="456429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it-IT" sz="3600" b="1" dirty="0">
                <a:solidFill>
                  <a:srgbClr val="006666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REGISTRAZIONE TIROCINIO</a:t>
            </a:r>
          </a:p>
          <a:p>
            <a:pPr marL="0" indent="0" algn="ctr">
              <a:buNone/>
            </a:pPr>
            <a:endParaRPr lang="it-IT" sz="3600" b="1" dirty="0">
              <a:solidFill>
                <a:srgbClr val="006666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sz="3600" dirty="0">
                <a:solidFill>
                  <a:srgbClr val="006666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it-IT" sz="3500" dirty="0">
                <a:solidFill>
                  <a:srgbClr val="006666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Consegna il registro presenze e la relazione congiunta </a:t>
            </a:r>
            <a:r>
              <a:rPr lang="it-IT" sz="3500" b="1" u="sng" dirty="0">
                <a:solidFill>
                  <a:srgbClr val="006666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debitamente firmati da entrambe le parti </a:t>
            </a:r>
            <a:r>
              <a:rPr lang="it-IT" sz="3500" dirty="0">
                <a:solidFill>
                  <a:srgbClr val="006666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allo sportello stage (via mail a </a:t>
            </a:r>
            <a:r>
              <a:rPr lang="it-IT" sz="3500" dirty="0">
                <a:solidFill>
                  <a:srgbClr val="006666"/>
                </a:solidFill>
                <a:latin typeface="Garamond" panose="02020404030301010803" pitchFamily="18" charset="0"/>
                <a:cs typeface="Times New Roman" panose="02020603050405020304" pitchFamily="18" charset="0"/>
                <a:hlinkClick r:id="rId2"/>
              </a:rPr>
              <a:t>stage.disuit@uninsubria.it</a:t>
            </a:r>
            <a:r>
              <a:rPr lang="it-IT" sz="3500" dirty="0">
                <a:solidFill>
                  <a:srgbClr val="006666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) entro 5 giorni  dalla data di registrazione appello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3500" dirty="0">
                <a:solidFill>
                  <a:srgbClr val="006666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iscriviti all’appello di registrazione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sz="3600" dirty="0">
                <a:solidFill>
                  <a:srgbClr val="006666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it-IT" sz="3500" dirty="0">
                <a:solidFill>
                  <a:srgbClr val="006666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presentati il giorno della registrazione con la ricevuta rilasciata dallo sportello stage e fintanto che continua la modalità a distanza con la mail di conferma di </a:t>
            </a:r>
            <a:r>
              <a:rPr lang="it-IT" sz="3500" dirty="0">
                <a:solidFill>
                  <a:srgbClr val="006666"/>
                </a:solidFill>
                <a:latin typeface="Garamond" panose="02020404030301010803" pitchFamily="18" charset="0"/>
                <a:cs typeface="Times New Roman" panose="02020603050405020304" pitchFamily="18" charset="0"/>
                <a:hlinkClick r:id="rId2"/>
              </a:rPr>
              <a:t>stage.disuit@uninsubria.it</a:t>
            </a:r>
            <a:endParaRPr lang="it-IT" sz="3500" dirty="0">
              <a:solidFill>
                <a:srgbClr val="006666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it-IT" sz="3200" dirty="0">
              <a:solidFill>
                <a:srgbClr val="006666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magine 3" descr="C:\Documents and Settings\daniela.maffioli\Desktop\LOGO-ATENEO-FONDO TRASPAREN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58" y="247396"/>
            <a:ext cx="1165084" cy="116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Risultati immagini per compila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2267" y="1217171"/>
            <a:ext cx="1847811" cy="1894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Risultato immagini per registrazio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190" y="4119260"/>
            <a:ext cx="1847810" cy="219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0311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Tm="90000">
        <p15:prstTrans prst="curtains"/>
      </p:transition>
    </mc:Choice>
    <mc:Fallback xmlns="">
      <p:transition spd="slow" advTm="9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20742" y="555354"/>
            <a:ext cx="9665677" cy="661817"/>
          </a:xfrm>
          <a:solidFill>
            <a:srgbClr val="006666"/>
          </a:solidFill>
        </p:spPr>
        <p:txBody>
          <a:bodyPr>
            <a:normAutofit/>
          </a:bodyPr>
          <a:lstStyle/>
          <a:p>
            <a:r>
              <a:rPr lang="it-IT" sz="2800" dirty="0">
                <a:solidFill>
                  <a:schemeClr val="bg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TIROCINI CURRICULARI ESTERNI - DISUIT</a:t>
            </a:r>
            <a:endParaRPr lang="it-IT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Risultato immagini per attenzione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23"/>
          <a:stretch/>
        </p:blipFill>
        <p:spPr bwMode="auto">
          <a:xfrm>
            <a:off x="8229600" y="1319371"/>
            <a:ext cx="3962400" cy="369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 descr="C:\Documents and Settings\daniela.maffioli\Desktop\LOGO-ATENEO-FONDO TRASPAREN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58" y="247396"/>
            <a:ext cx="1165084" cy="116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255658" y="1828800"/>
            <a:ext cx="8215011" cy="3511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it-IT" sz="4000" b="1" dirty="0">
                <a:solidFill>
                  <a:srgbClr val="006666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HAI SVOLTO 200 ORE DI TIROCINIO?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it-IT" sz="4000" b="1" dirty="0">
              <a:solidFill>
                <a:srgbClr val="006666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it-IT" sz="3600" b="1" dirty="0">
                <a:solidFill>
                  <a:srgbClr val="006666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RICORDATI DI ISCRIVERTI </a:t>
            </a:r>
            <a:r>
              <a:rPr lang="it-IT" sz="3600" b="1" u="sng" dirty="0">
                <a:solidFill>
                  <a:srgbClr val="006666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ANCHE ALL’APPELLO DELLE ULTERIORI ATTIVITA’!!</a:t>
            </a:r>
          </a:p>
        </p:txBody>
      </p:sp>
    </p:spTree>
    <p:extLst>
      <p:ext uri="{BB962C8B-B14F-4D97-AF65-F5344CB8AC3E}">
        <p14:creationId xmlns:p14="http://schemas.microsoft.com/office/powerpoint/2010/main" val="3267885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90000">
        <p15:prstTrans prst="peelOff"/>
      </p:transition>
    </mc:Choice>
    <mc:Fallback xmlns="">
      <p:transition spd="slow" advTm="9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20742" y="484962"/>
            <a:ext cx="9525000" cy="689952"/>
          </a:xfrm>
          <a:solidFill>
            <a:srgbClr val="006666"/>
          </a:solidFill>
        </p:spPr>
        <p:txBody>
          <a:bodyPr>
            <a:normAutofit/>
          </a:bodyPr>
          <a:lstStyle/>
          <a:p>
            <a:r>
              <a:rPr lang="it-IT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TIROCINI CURRICULARI INTERNI - </a:t>
            </a:r>
            <a:r>
              <a:rPr lang="it-IT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DiSUIT</a:t>
            </a:r>
            <a:endParaRPr lang="it-IT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729047"/>
            <a:ext cx="10515600" cy="51289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4000" b="1" dirty="0">
                <a:solidFill>
                  <a:srgbClr val="006666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Non ho la possibilità di svolgere il tirocinio</a:t>
            </a:r>
          </a:p>
          <a:p>
            <a:pPr marL="0" indent="0" algn="ctr">
              <a:buNone/>
            </a:pPr>
            <a:r>
              <a:rPr lang="it-IT" sz="4000" b="1" dirty="0">
                <a:solidFill>
                  <a:srgbClr val="006666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presso un ente/azienda?</a:t>
            </a:r>
          </a:p>
          <a:p>
            <a:pPr>
              <a:buFont typeface="Wingdings" panose="05000000000000000000" pitchFamily="2" charset="2"/>
              <a:buChar char="Ø"/>
            </a:pPr>
            <a:endParaRPr lang="it-IT" sz="3600" b="1" dirty="0">
              <a:solidFill>
                <a:srgbClr val="006666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it-IT" sz="3600" b="1" dirty="0">
                <a:solidFill>
                  <a:srgbClr val="006666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it-IT" sz="3200" b="1" dirty="0">
                <a:solidFill>
                  <a:srgbClr val="006666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Posso chiedere l’attivazione di un tirocinio interno</a:t>
            </a:r>
          </a:p>
          <a:p>
            <a:pPr marL="0" indent="0">
              <a:buNone/>
            </a:pPr>
            <a:r>
              <a:rPr lang="it-IT" sz="3200" b="1" dirty="0">
                <a:solidFill>
                  <a:srgbClr val="006666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che consiste nella redazione di una tesi sperimentale</a:t>
            </a:r>
          </a:p>
          <a:p>
            <a:pPr marL="0" indent="0">
              <a:buNone/>
            </a:pPr>
            <a:r>
              <a:rPr lang="it-IT" sz="3200" b="1" dirty="0">
                <a:solidFill>
                  <a:srgbClr val="006666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sotto la guida del docente relatore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3200" b="1" dirty="0">
                <a:solidFill>
                  <a:srgbClr val="006666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la modulistica per l’attivazione è disponibile </a:t>
            </a:r>
          </a:p>
          <a:p>
            <a:pPr marL="0" indent="0">
              <a:buNone/>
            </a:pPr>
            <a:r>
              <a:rPr lang="it-IT" sz="3200" b="1" dirty="0">
                <a:solidFill>
                  <a:srgbClr val="006666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al </a:t>
            </a:r>
            <a:r>
              <a:rPr lang="it-IT" sz="3600" b="1" dirty="0">
                <a:solidFill>
                  <a:srgbClr val="006666"/>
                </a:solidFill>
                <a:latin typeface="Garamond" panose="02020404030301010803" pitchFamily="18" charset="0"/>
                <a:cs typeface="Times New Roman" panose="02020603050405020304" pitchFamily="18" charset="0"/>
                <a:hlinkClick r:id="rId2"/>
              </a:rPr>
              <a:t>link </a:t>
            </a:r>
            <a:endParaRPr lang="it-IT" sz="3600" b="1" dirty="0">
              <a:solidFill>
                <a:srgbClr val="006666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magine 3" descr="C:\Documents and Settings\daniela.maffioli\Desktop\LOGO-ATENEO-FONDO TRASPAREN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58" y="247396"/>
            <a:ext cx="1165084" cy="116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5000625"/>
            <a:ext cx="2133600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21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90000">
        <p:blinds dir="vert"/>
      </p:transition>
    </mc:Choice>
    <mc:Fallback xmlns="">
      <p:transition spd="slow" advTm="90000"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51370" y="485280"/>
            <a:ext cx="8496981" cy="689316"/>
          </a:xfrm>
          <a:solidFill>
            <a:srgbClr val="006666"/>
          </a:solidFill>
        </p:spPr>
        <p:txBody>
          <a:bodyPr>
            <a:normAutofit/>
          </a:bodyPr>
          <a:lstStyle/>
          <a:p>
            <a:r>
              <a:rPr lang="it-IT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TIROCINI CURRICULARI INTERNI - </a:t>
            </a:r>
            <a:r>
              <a:rPr lang="it-IT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DiSUIT</a:t>
            </a:r>
            <a:endParaRPr lang="it-IT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magine 3" descr="C:\Documents and Settings\daniela.maffioli\Desktop\LOGO-ATENEO-FONDO TRASPAREN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58" y="247396"/>
            <a:ext cx="1165084" cy="116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2" descr="Risultati immagini per conclusione"/>
          <p:cNvSpPr>
            <a:spLocks noChangeAspect="1" noChangeArrowheads="1"/>
          </p:cNvSpPr>
          <p:nvPr/>
        </p:nvSpPr>
        <p:spPr bwMode="auto">
          <a:xfrm>
            <a:off x="2026579" y="1150183"/>
            <a:ext cx="1367930" cy="1367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" name="AutoShape 4" descr="Risultati immagini per conclusio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598517" y="1280160"/>
            <a:ext cx="773083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i="0" u="none" strike="noStrike" dirty="0">
                <a:solidFill>
                  <a:srgbClr val="006666"/>
                </a:solidFill>
                <a:effectLst/>
                <a:latin typeface="Garamond" panose="02020404030301010803" pitchFamily="18" charset="0"/>
                <a:cs typeface="Times New Roman" panose="02020603050405020304" pitchFamily="18" charset="0"/>
              </a:rPr>
              <a:t>Concluso il lavoro di tesi sperimentale devi consegnare</a:t>
            </a:r>
            <a:r>
              <a:rPr lang="it-IT" sz="3600" b="1" dirty="0">
                <a:solidFill>
                  <a:srgbClr val="006666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:</a:t>
            </a:r>
            <a:endParaRPr lang="it-IT" sz="3600" b="1" i="0" u="none" strike="noStrike" dirty="0">
              <a:solidFill>
                <a:srgbClr val="006666"/>
              </a:solidFill>
              <a:effectLst/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endParaRPr lang="it-IT" sz="2000" dirty="0">
              <a:solidFill>
                <a:srgbClr val="4444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400" b="0" i="0" u="none" strike="noStrike" dirty="0">
                <a:solidFill>
                  <a:srgbClr val="006666"/>
                </a:solidFill>
                <a:effectLst/>
                <a:latin typeface="Garamond" panose="02020404030301010803" pitchFamily="18" charset="0"/>
                <a:cs typeface="Times New Roman" panose="02020603050405020304" pitchFamily="18" charset="0"/>
              </a:rPr>
              <a:t>Dichiarazione di avvenuto tirocinio firmato dal </a:t>
            </a:r>
            <a:r>
              <a:rPr lang="it-IT" sz="2400" dirty="0">
                <a:solidFill>
                  <a:srgbClr val="006666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docente relatore ed eventuale registro presenze da consegnare  allo Sportello stage DISUIT </a:t>
            </a:r>
            <a:r>
              <a:rPr lang="it-IT" sz="2400" u="sng" dirty="0">
                <a:solidFill>
                  <a:srgbClr val="006666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almeno 5 giorni prima </a:t>
            </a:r>
            <a:r>
              <a:rPr lang="it-IT" sz="2400" dirty="0">
                <a:solidFill>
                  <a:srgbClr val="006666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della data di registrazione del tirocinio</a:t>
            </a:r>
          </a:p>
          <a:p>
            <a:endParaRPr lang="it-IT" sz="2000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3600" b="1" dirty="0">
                <a:solidFill>
                  <a:srgbClr val="006666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E poi…</a:t>
            </a:r>
          </a:p>
          <a:p>
            <a:endParaRPr lang="it-IT" sz="2000" b="0" i="0" u="none" strike="noStrike" dirty="0">
              <a:solidFill>
                <a:srgbClr val="44444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400" b="0" i="0" u="none" strike="noStrike" dirty="0">
                <a:solidFill>
                  <a:srgbClr val="006666"/>
                </a:solidFill>
                <a:effectLst/>
                <a:latin typeface="Garamond" panose="02020404030301010803" pitchFamily="18" charset="0"/>
                <a:cs typeface="Times New Roman" panose="02020603050405020304" pitchFamily="18" charset="0"/>
              </a:rPr>
              <a:t>Iscriverti “all’appello” collegandoti ai Servizi web delle segreterie studenti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400" dirty="0">
                <a:solidFill>
                  <a:srgbClr val="006666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Qualora il Tirocinio copra anche le Ulteriori attività è necessario iscriversi all’appello corrispondente!</a:t>
            </a:r>
            <a:endParaRPr lang="it-IT" sz="2000" b="0" i="0" u="none" strike="noStrike" dirty="0">
              <a:solidFill>
                <a:srgbClr val="444444"/>
              </a:solidFill>
              <a:effectLst/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it-IT" sz="2000" dirty="0">
                <a:solidFill>
                  <a:srgbClr val="006666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endParaRPr lang="it-IT" sz="2000" b="1" i="0" u="none" strike="noStrike" dirty="0">
              <a:solidFill>
                <a:srgbClr val="C00000"/>
              </a:solidFill>
              <a:effectLst/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0" name="Picture 6" descr="Risultati immagini per conclusi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643" y="1652954"/>
            <a:ext cx="3934958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49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0">
        <p14:window dir="vert"/>
      </p:transition>
    </mc:Choice>
    <mc:Fallback xmlns="">
      <p:transition spd="slow" advTm="9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685108" y="145774"/>
            <a:ext cx="8821783" cy="1165084"/>
          </a:xfrm>
          <a:noFill/>
        </p:spPr>
        <p:txBody>
          <a:bodyPr>
            <a:normAutofit/>
          </a:bodyPr>
          <a:lstStyle/>
          <a:p>
            <a:r>
              <a:rPr lang="it-IT" sz="5400" b="1" dirty="0">
                <a:solidFill>
                  <a:srgbClr val="006666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BUON LAVORO!</a:t>
            </a:r>
          </a:p>
        </p:txBody>
      </p:sp>
      <p:pic>
        <p:nvPicPr>
          <p:cNvPr id="7" name="Immagine 6" descr="C:\Documents and Settings\daniela.maffioli\Desktop\LOGO-ATENEO-FONDO TRASPAREN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24" y="431074"/>
            <a:ext cx="1165084" cy="116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501" y="1951438"/>
            <a:ext cx="6790195" cy="4508689"/>
          </a:xfrm>
          <a:prstGeom prst="rect">
            <a:avLst/>
          </a:prstGeom>
        </p:spPr>
      </p:pic>
      <p:sp>
        <p:nvSpPr>
          <p:cNvPr id="3" name="Nuvola 2">
            <a:extLst>
              <a:ext uri="{FF2B5EF4-FFF2-40B4-BE49-F238E27FC236}">
                <a16:creationId xmlns:a16="http://schemas.microsoft.com/office/drawing/2014/main" id="{CDD1391F-4763-458D-B553-CBFEEF34D03F}"/>
              </a:ext>
            </a:extLst>
          </p:cNvPr>
          <p:cNvSpPr/>
          <p:nvPr/>
        </p:nvSpPr>
        <p:spPr>
          <a:xfrm>
            <a:off x="2160104" y="249304"/>
            <a:ext cx="8346787" cy="1344365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472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90000">
        <p14:flythrough/>
      </p:transition>
    </mc:Choice>
    <mc:Fallback xmlns="">
      <p:transition spd="slow" advTm="9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61514" y="521701"/>
            <a:ext cx="7877908" cy="688121"/>
          </a:xfrm>
          <a:solidFill>
            <a:srgbClr val="006666"/>
          </a:solidFill>
          <a:ln>
            <a:solidFill>
              <a:srgbClr val="006666"/>
            </a:solidFill>
          </a:ln>
        </p:spPr>
        <p:txBody>
          <a:bodyPr>
            <a:normAutofit/>
          </a:bodyPr>
          <a:lstStyle/>
          <a:p>
            <a:r>
              <a:rPr lang="it-IT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 ATTIVARE I TIROCINI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72192" y="1704110"/>
            <a:ext cx="7829686" cy="42567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>
                <a:solidFill>
                  <a:srgbClr val="006666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Requisiti minimi</a:t>
            </a:r>
            <a:r>
              <a:rPr lang="it-IT" dirty="0">
                <a:solidFill>
                  <a:srgbClr val="006666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:</a:t>
            </a:r>
            <a:r>
              <a:rPr lang="it-IT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006666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Se sei iscritto al corso di laurea in  </a:t>
            </a:r>
            <a:r>
              <a:rPr lang="it-IT" b="1" dirty="0">
                <a:solidFill>
                  <a:srgbClr val="006666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Scienze della comunicazione </a:t>
            </a:r>
            <a:r>
              <a:rPr lang="it-IT" dirty="0">
                <a:solidFill>
                  <a:srgbClr val="006666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- </a:t>
            </a:r>
            <a:r>
              <a:rPr lang="it-IT" sz="3200" b="1" dirty="0">
                <a:solidFill>
                  <a:srgbClr val="006666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SCOM</a:t>
            </a:r>
            <a:r>
              <a:rPr lang="it-IT" dirty="0">
                <a:solidFill>
                  <a:srgbClr val="006666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, devi aver conseguito almeno </a:t>
            </a:r>
            <a:r>
              <a:rPr lang="it-IT" b="1" dirty="0">
                <a:solidFill>
                  <a:srgbClr val="006666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100 CFU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006666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Se sei iscritto al corso di laurea magistrale in </a:t>
            </a:r>
            <a:r>
              <a:rPr lang="it-IT" b="1" dirty="0">
                <a:solidFill>
                  <a:srgbClr val="006666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Scienze e Tecniche della Comunicazione </a:t>
            </a:r>
            <a:r>
              <a:rPr lang="it-IT" dirty="0">
                <a:solidFill>
                  <a:srgbClr val="006666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– </a:t>
            </a:r>
            <a:r>
              <a:rPr lang="it-IT" sz="3200" b="1" dirty="0">
                <a:solidFill>
                  <a:srgbClr val="006666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STEC</a:t>
            </a:r>
            <a:r>
              <a:rPr lang="it-IT" dirty="0">
                <a:solidFill>
                  <a:srgbClr val="006666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, non ci sono requisiti in termini di crediti, ma devi presentare una proposta di tirocinio che sarà valutata dai docenti della Commissione stage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5" name="Immagine 4" descr="C:\Documents and Settings\daniela.maffioli\Desktop\LOGO-ATENEO-FONDO TRASPAREN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58" y="247396"/>
            <a:ext cx="1165084" cy="116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 descr="Risultati immagini per cos'è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734" y="1479665"/>
            <a:ext cx="2465374" cy="246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878" y="4438997"/>
            <a:ext cx="3535198" cy="14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03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90000">
        <p14:reveal/>
      </p:transition>
    </mc:Choice>
    <mc:Fallback xmlns="">
      <p:transition spd="slow" advTm="9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75581" y="562073"/>
            <a:ext cx="9299917" cy="661817"/>
          </a:xfrm>
          <a:solidFill>
            <a:srgbClr val="006666"/>
          </a:solidFill>
        </p:spPr>
        <p:txBody>
          <a:bodyPr>
            <a:normAutofit/>
          </a:bodyPr>
          <a:lstStyle/>
          <a:p>
            <a:r>
              <a:rPr lang="it-IT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QUALE </a:t>
            </a:r>
            <a:r>
              <a:rPr lang="it-IT" sz="2800" dirty="0">
                <a:solidFill>
                  <a:schemeClr val="bg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TIPOLOGIA</a:t>
            </a:r>
            <a:r>
              <a:rPr lang="it-IT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TIROCINIO POSSO ATTIVARE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1273" y="2096085"/>
            <a:ext cx="8393574" cy="40808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5400" b="1" u="sng" dirty="0">
                <a:solidFill>
                  <a:srgbClr val="006666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Tirocini esterni</a:t>
            </a:r>
          </a:p>
          <a:p>
            <a:pPr marL="0" indent="0" algn="ctr">
              <a:buNone/>
            </a:pPr>
            <a:endParaRPr lang="it-IT" sz="4400" b="1" dirty="0">
              <a:solidFill>
                <a:srgbClr val="006666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it-IT" sz="4400" b="1" dirty="0">
              <a:solidFill>
                <a:srgbClr val="006666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5400" b="1" u="sng" dirty="0">
                <a:solidFill>
                  <a:srgbClr val="006666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Tirocini interni</a:t>
            </a:r>
          </a:p>
        </p:txBody>
      </p:sp>
      <p:pic>
        <p:nvPicPr>
          <p:cNvPr id="4" name="Immagine 3" descr="C:\Documents and Settings\daniela.maffioli\Desktop\LOGO-ATENEO-FONDO TRASPAREN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58" y="247396"/>
            <a:ext cx="1165084" cy="116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049" y="1712421"/>
            <a:ext cx="3400121" cy="240238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712" y="4798406"/>
            <a:ext cx="30289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59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0">
        <p:wipe/>
      </p:transition>
    </mc:Choice>
    <mc:Fallback xmlns="">
      <p:transition spd="slow" advTm="90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75581" y="562073"/>
            <a:ext cx="9299917" cy="661817"/>
          </a:xfrm>
          <a:solidFill>
            <a:srgbClr val="006666"/>
          </a:solidFill>
        </p:spPr>
        <p:txBody>
          <a:bodyPr>
            <a:normAutofit/>
          </a:bodyPr>
          <a:lstStyle/>
          <a:p>
            <a:r>
              <a:rPr lang="it-IT" sz="2800" dirty="0">
                <a:solidFill>
                  <a:schemeClr val="bg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TIROCINI CURRUCULARI ESTERNI - </a:t>
            </a:r>
            <a:r>
              <a:rPr lang="it-IT" sz="2800" dirty="0" err="1">
                <a:solidFill>
                  <a:schemeClr val="bg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DiSUIT</a:t>
            </a:r>
            <a:endParaRPr lang="it-IT" sz="2800" dirty="0">
              <a:solidFill>
                <a:schemeClr val="bg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2096085"/>
            <a:ext cx="8235462" cy="4080877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it-IT" sz="4300" b="1" dirty="0">
                <a:solidFill>
                  <a:srgbClr val="006666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Registrati al portale </a:t>
            </a:r>
            <a:r>
              <a:rPr lang="it-IT" sz="4300" b="1" dirty="0" err="1">
                <a:solidFill>
                  <a:srgbClr val="006666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AlmaLaurea</a:t>
            </a:r>
            <a:r>
              <a:rPr lang="it-IT" sz="4300" dirty="0">
                <a:solidFill>
                  <a:srgbClr val="006666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it-IT" sz="3200" dirty="0">
              <a:solidFill>
                <a:srgbClr val="006666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it-IT" sz="3000" dirty="0">
                <a:solidFill>
                  <a:srgbClr val="006666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Accedi ai Servizi web della segreteria studenti e seleziona tirocini e stage</a:t>
            </a:r>
          </a:p>
          <a:p>
            <a:pPr marL="0" indent="0">
              <a:buNone/>
            </a:pPr>
            <a:endParaRPr lang="it-IT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it-IT" sz="3500" b="1" dirty="0">
                <a:solidFill>
                  <a:srgbClr val="006666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Consulta le offerte:</a:t>
            </a:r>
          </a:p>
          <a:p>
            <a:pPr>
              <a:buFontTx/>
              <a:buChar char="-"/>
            </a:pPr>
            <a:r>
              <a:rPr lang="it-IT" sz="3000" dirty="0">
                <a:solidFill>
                  <a:srgbClr val="006666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Valuta le proposte di tirocinio disponibili sul portale e candidati lasciando come riferimento il tuo indirizzo mail @studenti.uninsubria.it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 descr="C:\Documents and Settings\daniela.maffioli\Desktop\LOGO-ATENEO-FONDO TRASPAREN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58" y="247396"/>
            <a:ext cx="1165084" cy="116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Risultati immagini per registrat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041" y="1223890"/>
            <a:ext cx="3280756" cy="189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789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90000">
        <p15:prstTrans prst="pageCurlDouble"/>
      </p:transition>
    </mc:Choice>
    <mc:Fallback xmlns="">
      <p:transition spd="slow" advTm="9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1533378" y="590208"/>
            <a:ext cx="9328052" cy="647749"/>
          </a:xfrm>
          <a:solidFill>
            <a:srgbClr val="006666"/>
          </a:solidFill>
        </p:spPr>
        <p:txBody>
          <a:bodyPr>
            <a:normAutofit/>
          </a:bodyPr>
          <a:lstStyle/>
          <a:p>
            <a:r>
              <a:rPr lang="it-IT" sz="2800" dirty="0">
                <a:solidFill>
                  <a:schemeClr val="bg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TIROCINI CURRUCULARI ESTERNI - </a:t>
            </a:r>
            <a:r>
              <a:rPr lang="it-IT" sz="2800" dirty="0" err="1">
                <a:solidFill>
                  <a:schemeClr val="bg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DiSUIT</a:t>
            </a:r>
            <a:endParaRPr lang="it-IT" sz="2800" dirty="0">
              <a:solidFill>
                <a:schemeClr val="bg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52893" y="1412480"/>
            <a:ext cx="9869262" cy="519613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it-IT" dirty="0">
              <a:solidFill>
                <a:srgbClr val="006666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2400" dirty="0">
                <a:solidFill>
                  <a:srgbClr val="006666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Hai già trovato un’azienda o un ente disponibili a farti svolgere il tirocinio? Verifica che l’azienda o l’ente scelti abbiano già </a:t>
            </a:r>
            <a:r>
              <a:rPr lang="it-IT" sz="2400" b="1" u="sng" dirty="0">
                <a:solidFill>
                  <a:srgbClr val="006666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attiva una convenzione con l’Ateneo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400" dirty="0">
                <a:solidFill>
                  <a:srgbClr val="006666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Se esiste una Convenzione attiva, procedi con l’inserimento del Progetto formativo</a:t>
            </a:r>
          </a:p>
          <a:p>
            <a:pPr>
              <a:buFont typeface="Wingdings" panose="05000000000000000000" pitchFamily="2" charset="2"/>
              <a:buChar char="Ø"/>
            </a:pPr>
            <a:endParaRPr lang="it-IT" sz="2400" dirty="0">
              <a:solidFill>
                <a:srgbClr val="006666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sz="2400" dirty="0">
                <a:solidFill>
                  <a:srgbClr val="006666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Se NON esiste una Convenzione attiva, presenta il tuo progetto all’ente o all’azienda non convenzionati di tuo interesse e chiedi di poter attivare una convenzione, con le indicazioni riportare al </a:t>
            </a:r>
            <a:r>
              <a:rPr lang="it-IT" sz="2400" dirty="0" err="1">
                <a:solidFill>
                  <a:srgbClr val="006666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segunete</a:t>
            </a:r>
            <a:r>
              <a:rPr lang="it-IT" sz="2400" dirty="0">
                <a:solidFill>
                  <a:srgbClr val="006666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>
                <a:solidFill>
                  <a:srgbClr val="006666"/>
                </a:solidFill>
                <a:latin typeface="Garamond" panose="02020404030301010803" pitchFamily="18" charset="0"/>
                <a:cs typeface="Times New Roman" panose="02020603050405020304" pitchFamily="18" charset="0"/>
                <a:hlinkClick r:id="rId2"/>
              </a:rPr>
              <a:t>link</a:t>
            </a:r>
            <a:r>
              <a:rPr lang="it-IT" sz="2400" dirty="0">
                <a:solidFill>
                  <a:srgbClr val="006666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servizi Placement di Ateneo</a:t>
            </a:r>
          </a:p>
        </p:txBody>
      </p:sp>
      <p:pic>
        <p:nvPicPr>
          <p:cNvPr id="4" name="Immagine 3" descr="C:\Documents and Settings\daniela.maffioli\Desktop\LOGO-ATENEO-FONDO TRASPAREN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58" y="247396"/>
            <a:ext cx="1165084" cy="116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Risultati immagini per proponi un proget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410" y="1246932"/>
            <a:ext cx="2514040" cy="1098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isultato immagini per convenzio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125" y="3429000"/>
            <a:ext cx="2967643" cy="93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73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90000">
        <p14:prism/>
      </p:transition>
    </mc:Choice>
    <mc:Fallback xmlns="">
      <p:transition spd="slow" advTm="9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89650" y="562073"/>
            <a:ext cx="9496864" cy="661817"/>
          </a:xfrm>
          <a:solidFill>
            <a:srgbClr val="006666"/>
          </a:solidFill>
        </p:spPr>
        <p:txBody>
          <a:bodyPr>
            <a:normAutofit/>
          </a:bodyPr>
          <a:lstStyle/>
          <a:p>
            <a:r>
              <a:rPr lang="it-IT" sz="2800" dirty="0">
                <a:solidFill>
                  <a:schemeClr val="bg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TIROCINI CURRICULARI ESTERNI - </a:t>
            </a:r>
            <a:r>
              <a:rPr lang="it-IT" sz="2800" dirty="0" err="1">
                <a:solidFill>
                  <a:schemeClr val="bg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DiSUIT</a:t>
            </a:r>
            <a:endParaRPr lang="it-IT" sz="2800" dirty="0">
              <a:solidFill>
                <a:schemeClr val="bg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3338" y="1685953"/>
            <a:ext cx="11264349" cy="45324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3600" b="1" dirty="0">
                <a:solidFill>
                  <a:srgbClr val="00B0F0"/>
                </a:solidFill>
                <a:highlight>
                  <a:srgbClr val="006666"/>
                </a:highlight>
                <a:latin typeface="Garamond" panose="02020404030301010803" pitchFamily="18" charset="0"/>
                <a:cs typeface="Times New Roman" panose="02020603050405020304" pitchFamily="18" charset="0"/>
              </a:rPr>
              <a:t>Per gli immatricolati </a:t>
            </a:r>
            <a:r>
              <a:rPr lang="it-IT" sz="3600" b="1" dirty="0" err="1">
                <a:solidFill>
                  <a:srgbClr val="00B0F0"/>
                </a:solidFill>
                <a:highlight>
                  <a:srgbClr val="006666"/>
                </a:highlight>
                <a:latin typeface="Garamond" panose="02020404030301010803" pitchFamily="18" charset="0"/>
                <a:cs typeface="Times New Roman" panose="02020603050405020304" pitchFamily="18" charset="0"/>
              </a:rPr>
              <a:t>a.a</a:t>
            </a:r>
            <a:r>
              <a:rPr lang="it-IT" sz="3600" b="1" dirty="0">
                <a:solidFill>
                  <a:srgbClr val="00B0F0"/>
                </a:solidFill>
                <a:highlight>
                  <a:srgbClr val="006666"/>
                </a:highlight>
                <a:latin typeface="Garamond" panose="02020404030301010803" pitchFamily="18" charset="0"/>
                <a:cs typeface="Times New Roman" panose="02020603050405020304" pitchFamily="18" charset="0"/>
              </a:rPr>
              <a:t>. 2018/2019</a:t>
            </a:r>
          </a:p>
          <a:p>
            <a:pPr marL="0" indent="0">
              <a:buNone/>
            </a:pPr>
            <a:r>
              <a:rPr lang="it-IT" dirty="0">
                <a:solidFill>
                  <a:srgbClr val="006666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Potrai decidere di svolgere </a:t>
            </a:r>
            <a:r>
              <a:rPr lang="it-IT" b="1" dirty="0">
                <a:solidFill>
                  <a:srgbClr val="006666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100 o 200 </a:t>
            </a:r>
            <a:r>
              <a:rPr lang="it-IT" dirty="0">
                <a:solidFill>
                  <a:srgbClr val="006666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ore di tirocinio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006666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Con 100 ore di tirocinio coprirai la voce </a:t>
            </a:r>
            <a:r>
              <a:rPr lang="it-IT" b="1" dirty="0">
                <a:solidFill>
                  <a:srgbClr val="006666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Tirocinio formativo </a:t>
            </a:r>
            <a:r>
              <a:rPr lang="it-IT" dirty="0">
                <a:solidFill>
                  <a:srgbClr val="006666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nel tuo libretto per 4 CFU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006666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Con 200 ore di tirocinio coprirai </a:t>
            </a:r>
            <a:r>
              <a:rPr lang="it-IT" b="1" u="sng" dirty="0">
                <a:solidFill>
                  <a:srgbClr val="006666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anche</a:t>
            </a:r>
            <a:r>
              <a:rPr lang="it-IT" dirty="0">
                <a:solidFill>
                  <a:srgbClr val="006666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la voce </a:t>
            </a:r>
            <a:r>
              <a:rPr lang="it-IT" b="1" dirty="0">
                <a:solidFill>
                  <a:srgbClr val="006666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Ulteriori attività formative </a:t>
            </a:r>
            <a:r>
              <a:rPr lang="it-IT" dirty="0">
                <a:solidFill>
                  <a:srgbClr val="006666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per 4 CFU, quindi 4+4 e ti dovrai iscrivere a 2 appelli ovvero </a:t>
            </a:r>
            <a:r>
              <a:rPr lang="it-IT" b="1" dirty="0">
                <a:solidFill>
                  <a:srgbClr val="006666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Tirocinio e Ulteriori attività formative (UAF)</a:t>
            </a:r>
            <a:endParaRPr lang="it-IT" b="1" dirty="0">
              <a:solidFill>
                <a:srgbClr val="006666"/>
              </a:solidFill>
              <a:highlight>
                <a:srgbClr val="006666"/>
              </a:highlight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3600" b="1" dirty="0">
                <a:solidFill>
                  <a:srgbClr val="00B0F0"/>
                </a:solidFill>
                <a:highlight>
                  <a:srgbClr val="006666"/>
                </a:highlight>
                <a:latin typeface="Garamond" panose="02020404030301010803" pitchFamily="18" charset="0"/>
                <a:cs typeface="Times New Roman" panose="02020603050405020304" pitchFamily="18" charset="0"/>
              </a:rPr>
              <a:t>Per gli immatricolati </a:t>
            </a:r>
            <a:r>
              <a:rPr lang="it-IT" sz="3600" b="1" dirty="0" err="1">
                <a:solidFill>
                  <a:srgbClr val="00B0F0"/>
                </a:solidFill>
                <a:highlight>
                  <a:srgbClr val="006666"/>
                </a:highlight>
                <a:latin typeface="Garamond" panose="02020404030301010803" pitchFamily="18" charset="0"/>
                <a:cs typeface="Times New Roman" panose="02020603050405020304" pitchFamily="18" charset="0"/>
              </a:rPr>
              <a:t>a.a</a:t>
            </a:r>
            <a:r>
              <a:rPr lang="it-IT" sz="3600" b="1" dirty="0">
                <a:solidFill>
                  <a:srgbClr val="00B0F0"/>
                </a:solidFill>
                <a:highlight>
                  <a:srgbClr val="006666"/>
                </a:highlight>
                <a:latin typeface="Garamond" panose="02020404030301010803" pitchFamily="18" charset="0"/>
                <a:cs typeface="Times New Roman" panose="02020603050405020304" pitchFamily="18" charset="0"/>
              </a:rPr>
              <a:t>. 2019/2020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006666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Con 150 ore di tirocinio coprirai la voce </a:t>
            </a:r>
            <a:r>
              <a:rPr lang="it-IT" b="1" dirty="0">
                <a:solidFill>
                  <a:srgbClr val="006666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Tirocinio formativo </a:t>
            </a:r>
            <a:r>
              <a:rPr lang="it-IT" dirty="0">
                <a:solidFill>
                  <a:srgbClr val="006666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nel tuo libretto per 6 CFU</a:t>
            </a:r>
          </a:p>
          <a:p>
            <a:pPr marL="0" indent="0">
              <a:buNone/>
            </a:pPr>
            <a:endParaRPr lang="it-IT" sz="3000" dirty="0">
              <a:solidFill>
                <a:srgbClr val="006666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magine 3" descr="C:\Documents and Settings\daniela.maffioli\Desktop\LOGO-ATENEO-FONDO TRASPAREN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58" y="247396"/>
            <a:ext cx="1165084" cy="116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Risultato immagini per ulteriori attività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185" y="4492486"/>
            <a:ext cx="1736035" cy="872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isultato immagini per ore di lavor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143" y="1621454"/>
            <a:ext cx="2505075" cy="123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68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90000">
        <p:checker/>
      </p:transition>
    </mc:Choice>
    <mc:Fallback xmlns="">
      <p:transition spd="slow" advTm="90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89650" y="562073"/>
            <a:ext cx="9496864" cy="661817"/>
          </a:xfrm>
          <a:solidFill>
            <a:srgbClr val="006666"/>
          </a:solidFill>
        </p:spPr>
        <p:txBody>
          <a:bodyPr>
            <a:normAutofit/>
          </a:bodyPr>
          <a:lstStyle/>
          <a:p>
            <a:r>
              <a:rPr lang="it-IT" sz="2800" dirty="0">
                <a:solidFill>
                  <a:schemeClr val="bg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TIROCINI CURRICULARI ESTERNI - </a:t>
            </a:r>
            <a:r>
              <a:rPr lang="it-IT" sz="2800" dirty="0" err="1">
                <a:solidFill>
                  <a:schemeClr val="bg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DiSUIT</a:t>
            </a:r>
            <a:endParaRPr lang="it-IT" sz="2800" dirty="0">
              <a:solidFill>
                <a:schemeClr val="bg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96348" y="1685953"/>
            <a:ext cx="10538566" cy="46099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3600" b="1" dirty="0">
                <a:solidFill>
                  <a:srgbClr val="006666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Azioni a carico dell’azienda per attivare il tirocinio: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3200" b="1" dirty="0">
                <a:solidFill>
                  <a:srgbClr val="006666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>
                <a:solidFill>
                  <a:srgbClr val="006666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Registrarsi ad </a:t>
            </a:r>
            <a:r>
              <a:rPr lang="it-IT" sz="3200" dirty="0" err="1">
                <a:solidFill>
                  <a:srgbClr val="006666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AlmaLaurea</a:t>
            </a:r>
            <a:r>
              <a:rPr lang="it-IT" sz="3200" dirty="0">
                <a:solidFill>
                  <a:srgbClr val="006666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seguendo le istruzioni per l’accesso e l’utilizzo della </a:t>
            </a:r>
            <a:r>
              <a:rPr lang="it-IT" sz="3200" b="1" dirty="0">
                <a:solidFill>
                  <a:srgbClr val="006666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Piattaforma Placement</a:t>
            </a:r>
          </a:p>
          <a:p>
            <a:pPr marL="0" indent="0">
              <a:buNone/>
            </a:pPr>
            <a:r>
              <a:rPr lang="it-IT" sz="2000" i="1" u="sng" dirty="0">
                <a:latin typeface="Garamond" panose="02020404030301010803" pitchFamily="18" charset="0"/>
                <a:hlinkClick r:id="rId2"/>
              </a:rPr>
              <a:t>https://www.uninsubria.it/servizi/stage-e-tirocini-informazioni-le-aziende</a:t>
            </a:r>
            <a:endParaRPr lang="it-IT" sz="2000" i="1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it-IT" sz="3200" b="1" dirty="0">
                <a:solidFill>
                  <a:srgbClr val="006666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>
                <a:solidFill>
                  <a:srgbClr val="006666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Inserire la convenzione ( qualora non fosse già attiva 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3200" dirty="0">
                <a:solidFill>
                  <a:srgbClr val="006666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Inserire il Progetto formativo del tirocinante </a:t>
            </a:r>
          </a:p>
          <a:p>
            <a:pPr marL="0" indent="0">
              <a:buNone/>
            </a:pPr>
            <a:r>
              <a:rPr lang="it-IT" sz="2000" dirty="0">
                <a:solidFill>
                  <a:srgbClr val="006666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Vedi procedura attivazione Tirocinio curriculare per aziende</a:t>
            </a:r>
          </a:p>
          <a:p>
            <a:pPr marL="0" indent="0" fontAlgn="base">
              <a:buNone/>
            </a:pPr>
            <a:r>
              <a:rPr lang="it-IT" sz="2000" i="1" u="sng" dirty="0">
                <a:latin typeface="Garamond" panose="02020404030301010803" pitchFamily="18" charset="0"/>
                <a:hlinkClick r:id="rId3"/>
              </a:rPr>
              <a:t>https://www.uninsubria.it/la-didattica/bacheca-della-didattica/tirocini-curriculari-esterni-disuit</a:t>
            </a:r>
            <a:r>
              <a:rPr lang="it-IT" sz="2000" i="1" dirty="0">
                <a:latin typeface="Garamond" panose="02020404030301010803" pitchFamily="18" charset="0"/>
              </a:rPr>
              <a:t> </a:t>
            </a:r>
            <a:endParaRPr lang="it-IT" sz="20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it-IT" sz="3200" dirty="0">
              <a:solidFill>
                <a:srgbClr val="006666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3200" dirty="0">
              <a:solidFill>
                <a:srgbClr val="006666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3000" b="1" dirty="0">
              <a:solidFill>
                <a:srgbClr val="006666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3000" b="1" dirty="0">
              <a:solidFill>
                <a:srgbClr val="006666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3000" b="1" dirty="0">
              <a:solidFill>
                <a:srgbClr val="006666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3000" dirty="0">
              <a:solidFill>
                <a:srgbClr val="006666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3000" dirty="0">
              <a:solidFill>
                <a:srgbClr val="006666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magine 3" descr="C:\Documents and Settings\daniela.maffioli\Desktop\LOGO-ATENEO-FONDO TRASPARENT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58" y="247396"/>
            <a:ext cx="1165084" cy="116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Risultato immagini per azioni da svolge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0263" y="4120371"/>
            <a:ext cx="2610677" cy="132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692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 advTm="90000">
        <p15:prstTrans prst="origami"/>
      </p:transition>
    </mc:Choice>
    <mc:Fallback xmlns="">
      <p:transition spd="slow" advTm="9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89650" y="562073"/>
            <a:ext cx="9496864" cy="661817"/>
          </a:xfrm>
          <a:solidFill>
            <a:srgbClr val="006666"/>
          </a:solidFill>
        </p:spPr>
        <p:txBody>
          <a:bodyPr>
            <a:normAutofit/>
          </a:bodyPr>
          <a:lstStyle/>
          <a:p>
            <a:r>
              <a:rPr lang="it-IT" sz="2800" dirty="0">
                <a:solidFill>
                  <a:schemeClr val="bg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TIROCINI CURRICULARI ESTERNI - </a:t>
            </a:r>
            <a:r>
              <a:rPr lang="it-IT" sz="2800" dirty="0" err="1">
                <a:solidFill>
                  <a:schemeClr val="bg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DiSUIT</a:t>
            </a:r>
            <a:endParaRPr lang="it-IT" sz="2800" dirty="0">
              <a:solidFill>
                <a:schemeClr val="bg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9314" y="1685952"/>
            <a:ext cx="10515600" cy="504735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it-IT" sz="2400" dirty="0">
              <a:solidFill>
                <a:srgbClr val="006666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2400" dirty="0">
              <a:solidFill>
                <a:srgbClr val="006666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3000" dirty="0">
              <a:solidFill>
                <a:srgbClr val="006666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3000" dirty="0">
              <a:solidFill>
                <a:srgbClr val="006666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3000" dirty="0">
              <a:solidFill>
                <a:srgbClr val="006666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magine 3" descr="C:\Documents and Settings\daniela.maffioli\Desktop\LOGO-ATENEO-FONDO TRASPAREN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58" y="247396"/>
            <a:ext cx="1165084" cy="116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619315" y="1497363"/>
            <a:ext cx="1116186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006666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QUANDO POSSO INIZIARE?</a:t>
            </a:r>
          </a:p>
          <a:p>
            <a:pPr algn="ctr"/>
            <a:endParaRPr lang="it-IT" sz="3200" b="1" dirty="0">
              <a:solidFill>
                <a:srgbClr val="006666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sz="2800" b="1" dirty="0">
                <a:solidFill>
                  <a:srgbClr val="006666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QUANDO IL TIROCINIO RISULTA ATTIVO </a:t>
            </a:r>
          </a:p>
          <a:p>
            <a:pPr algn="just"/>
            <a:r>
              <a:rPr lang="it-IT" sz="2800" b="1" dirty="0">
                <a:solidFill>
                  <a:srgbClr val="006666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(PALLINO VERDE)             </a:t>
            </a:r>
          </a:p>
          <a:p>
            <a:pPr algn="just"/>
            <a:endParaRPr lang="it-IT" sz="2800" b="1" dirty="0">
              <a:solidFill>
                <a:srgbClr val="006666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just"/>
            <a:endParaRPr lang="it-IT" sz="2800" b="1" dirty="0">
              <a:solidFill>
                <a:srgbClr val="006666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just"/>
            <a:endParaRPr lang="it-IT" sz="2800" b="1" dirty="0">
              <a:solidFill>
                <a:srgbClr val="006666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sz="2800" b="1" dirty="0">
                <a:solidFill>
                  <a:srgbClr val="006666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da non confondere con lo stato APPROVATO NON ATTIVO (PALLINO GIALLO) </a:t>
            </a:r>
          </a:p>
          <a:p>
            <a:pPr algn="ctr"/>
            <a:endParaRPr lang="it-IT" sz="3600" b="1" dirty="0">
              <a:solidFill>
                <a:srgbClr val="006666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ctr"/>
            <a:endParaRPr lang="it-IT" sz="3600" b="1" dirty="0">
              <a:solidFill>
                <a:srgbClr val="006666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2" name="Picture 6" descr="Risultato immagini per attenzio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626" y="3652653"/>
            <a:ext cx="1532164" cy="125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e 7">
            <a:extLst>
              <a:ext uri="{FF2B5EF4-FFF2-40B4-BE49-F238E27FC236}">
                <a16:creationId xmlns:a16="http://schemas.microsoft.com/office/drawing/2014/main" id="{47F2B027-1534-451D-979B-C08D5B1F1E9A}"/>
              </a:ext>
            </a:extLst>
          </p:cNvPr>
          <p:cNvSpPr/>
          <p:nvPr/>
        </p:nvSpPr>
        <p:spPr>
          <a:xfrm>
            <a:off x="4339389" y="3364987"/>
            <a:ext cx="524160" cy="385378"/>
          </a:xfrm>
          <a:prstGeom prst="ellipse">
            <a:avLst/>
          </a:prstGeom>
          <a:solidFill>
            <a:srgbClr val="46EA4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2A903013-9F8E-4BE2-B032-302C2FBB0855}"/>
              </a:ext>
            </a:extLst>
          </p:cNvPr>
          <p:cNvSpPr/>
          <p:nvPr/>
        </p:nvSpPr>
        <p:spPr>
          <a:xfrm>
            <a:off x="4346017" y="5584727"/>
            <a:ext cx="524160" cy="385378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629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90000">
        <p14:pan dir="u"/>
      </p:transition>
    </mc:Choice>
    <mc:Fallback xmlns="">
      <p:transition spd="slow" advTm="9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89650" y="562073"/>
            <a:ext cx="9496864" cy="661817"/>
          </a:xfrm>
          <a:solidFill>
            <a:srgbClr val="006666"/>
          </a:solidFill>
        </p:spPr>
        <p:txBody>
          <a:bodyPr>
            <a:normAutofit/>
          </a:bodyPr>
          <a:lstStyle/>
          <a:p>
            <a:r>
              <a:rPr lang="it-IT" sz="2800" dirty="0">
                <a:solidFill>
                  <a:schemeClr val="bg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TIROCINI CURRICULARI ESTERNI - DISUIT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9314" y="1685952"/>
            <a:ext cx="10515600" cy="504735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it-IT" sz="2400" dirty="0">
              <a:solidFill>
                <a:srgbClr val="006666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2400" dirty="0">
              <a:solidFill>
                <a:srgbClr val="006666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3000" dirty="0">
              <a:solidFill>
                <a:srgbClr val="006666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3000" dirty="0">
              <a:solidFill>
                <a:srgbClr val="006666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3000" dirty="0">
              <a:solidFill>
                <a:srgbClr val="006666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magine 3" descr="C:\Documents and Settings\daniela.maffioli\Desktop\LOGO-ATENEO-FONDO TRASPAREN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58" y="247396"/>
            <a:ext cx="1165084" cy="116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23454" y="-300909"/>
            <a:ext cx="13283738" cy="7034217"/>
          </a:xfrm>
          <a:prstGeom prst="rect">
            <a:avLst/>
          </a:prstGeom>
        </p:spPr>
      </p:pic>
      <p:sp>
        <p:nvSpPr>
          <p:cNvPr id="10" name="Rettangolo arrotondato 9"/>
          <p:cNvSpPr/>
          <p:nvPr/>
        </p:nvSpPr>
        <p:spPr>
          <a:xfrm>
            <a:off x="1972733" y="1524000"/>
            <a:ext cx="643467" cy="31665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6824133" y="2413000"/>
            <a:ext cx="855134" cy="2641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5246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 advTm="90000">
        <p15:prstTrans prst="crush"/>
      </p:transition>
    </mc:Choice>
    <mc:Fallback xmlns="">
      <p:transition spd="slow" advTm="90000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831</TotalTime>
  <Words>775</Words>
  <Application>Microsoft Office PowerPoint</Application>
  <PresentationFormat>Widescreen</PresentationFormat>
  <Paragraphs>113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Garamond</vt:lpstr>
      <vt:lpstr>Times New Roman</vt:lpstr>
      <vt:lpstr>Wingdings</vt:lpstr>
      <vt:lpstr>Tema di Office</vt:lpstr>
      <vt:lpstr>  TIROCINI CURRICULARI - DiSUIT</vt:lpstr>
      <vt:lpstr>COME ATTIVARE I TIROCINI</vt:lpstr>
      <vt:lpstr>QUALE TIPOLOGIA DI TIROCINIO POSSO ATTIVARE</vt:lpstr>
      <vt:lpstr>TIROCINI CURRUCULARI ESTERNI - DiSUIT</vt:lpstr>
      <vt:lpstr>TIROCINI CURRUCULARI ESTERNI - DiSUIT</vt:lpstr>
      <vt:lpstr>TIROCINI CURRICULARI ESTERNI - DiSUIT</vt:lpstr>
      <vt:lpstr>TIROCINI CURRICULARI ESTERNI - DiSUIT</vt:lpstr>
      <vt:lpstr>TIROCINI CURRICULARI ESTERNI - DiSUIT</vt:lpstr>
      <vt:lpstr>TIROCINI CURRICULARI ESTERNI - DISUIT</vt:lpstr>
      <vt:lpstr>TIROCINI CURRICULARI ESTERNI - DiSUIT</vt:lpstr>
      <vt:lpstr>TIROCINI CURRICULARI ESTERNI - DiSUIT</vt:lpstr>
      <vt:lpstr>TIROCINI CURRICULARI ESTERNI - DiSUIT</vt:lpstr>
      <vt:lpstr>TIROCINI CURRICULARI ESTERNI - DISUIT</vt:lpstr>
      <vt:lpstr>TIROCINI CURRICULARI INTERNI - DiSUIT</vt:lpstr>
      <vt:lpstr>TIROCINI CURRICULARI INTERNI - DiSUIT</vt:lpstr>
      <vt:lpstr>BUON LAVORO!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TIROCINI CURRICULARI - DISUIT</dc:title>
  <dc:creator>Pellegrini</dc:creator>
  <cp:lastModifiedBy>Baesso Manuela</cp:lastModifiedBy>
  <cp:revision>122</cp:revision>
  <dcterms:created xsi:type="dcterms:W3CDTF">2019-10-22T08:01:22Z</dcterms:created>
  <dcterms:modified xsi:type="dcterms:W3CDTF">2021-08-23T13:40:26Z</dcterms:modified>
</cp:coreProperties>
</file>