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60" r:id="rId3"/>
    <p:sldId id="258" r:id="rId4"/>
    <p:sldId id="910" r:id="rId5"/>
    <p:sldId id="903" r:id="rId6"/>
    <p:sldId id="877" r:id="rId7"/>
    <p:sldId id="845" r:id="rId8"/>
    <p:sldId id="908" r:id="rId9"/>
    <p:sldId id="898" r:id="rId10"/>
    <p:sldId id="911" r:id="rId11"/>
    <p:sldId id="446" r:id="rId12"/>
    <p:sldId id="454" r:id="rId13"/>
    <p:sldId id="912" r:id="rId14"/>
    <p:sldId id="927" r:id="rId15"/>
    <p:sldId id="928" r:id="rId16"/>
    <p:sldId id="926" r:id="rId17"/>
    <p:sldId id="923" r:id="rId18"/>
    <p:sldId id="924" r:id="rId19"/>
    <p:sldId id="891" r:id="rId20"/>
    <p:sldId id="892" r:id="rId21"/>
    <p:sldId id="887" r:id="rId22"/>
    <p:sldId id="932" r:id="rId23"/>
    <p:sldId id="895" r:id="rId24"/>
    <p:sldId id="933" r:id="rId25"/>
    <p:sldId id="934" r:id="rId26"/>
    <p:sldId id="855" r:id="rId27"/>
    <p:sldId id="935" r:id="rId28"/>
    <p:sldId id="871" r:id="rId29"/>
    <p:sldId id="859" r:id="rId30"/>
    <p:sldId id="888" r:id="rId31"/>
    <p:sldId id="889" r:id="rId32"/>
    <p:sldId id="913" r:id="rId33"/>
    <p:sldId id="901" r:id="rId34"/>
    <p:sldId id="847" r:id="rId35"/>
    <p:sldId id="900" r:id="rId36"/>
    <p:sldId id="916" r:id="rId37"/>
    <p:sldId id="918" r:id="rId38"/>
    <p:sldId id="863" r:id="rId39"/>
    <p:sldId id="842" r:id="rId40"/>
    <p:sldId id="915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687703-6F13-0D48-B092-410646DA9883}" v="5" dt="2025-03-27T10:04:35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1"/>
    <p:restoredTop sz="82398"/>
  </p:normalViewPr>
  <p:slideViewPr>
    <p:cSldViewPr snapToGrid="0">
      <p:cViewPr varScale="1">
        <p:scale>
          <a:sx n="93" d="100"/>
          <a:sy n="93" d="100"/>
        </p:scale>
        <p:origin x="1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billa Carlo Santo" userId="6cf47a42-97a6-42bc-abe5-483914aac959" providerId="ADAL" clId="{D5687703-6F13-0D48-B092-410646DA9883}"/>
    <pc:docChg chg="modSld">
      <pc:chgData name="Brambilla Carlo Santo" userId="6cf47a42-97a6-42bc-abe5-483914aac959" providerId="ADAL" clId="{D5687703-6F13-0D48-B092-410646DA9883}" dt="2025-03-27T10:13:51.167" v="11" actId="729"/>
      <pc:docMkLst>
        <pc:docMk/>
      </pc:docMkLst>
      <pc:sldChg chg="modSp">
        <pc:chgData name="Brambilla Carlo Santo" userId="6cf47a42-97a6-42bc-abe5-483914aac959" providerId="ADAL" clId="{D5687703-6F13-0D48-B092-410646DA9883}" dt="2025-03-27T10:04:35.223" v="3"/>
        <pc:sldMkLst>
          <pc:docMk/>
          <pc:sldMk cId="1019944417" sldId="454"/>
        </pc:sldMkLst>
        <pc:graphicFrameChg chg="mod">
          <ac:chgData name="Brambilla Carlo Santo" userId="6cf47a42-97a6-42bc-abe5-483914aac959" providerId="ADAL" clId="{D5687703-6F13-0D48-B092-410646DA9883}" dt="2025-03-27T10:04:35.223" v="3"/>
          <ac:graphicFrameMkLst>
            <pc:docMk/>
            <pc:sldMk cId="1019944417" sldId="454"/>
            <ac:graphicFrameMk id="12" creationId="{010CC582-40E0-0C40-B472-146C83BC54DD}"/>
          </ac:graphicFrameMkLst>
        </pc:graphicFrameChg>
      </pc:sldChg>
      <pc:sldChg chg="modSp">
        <pc:chgData name="Brambilla Carlo Santo" userId="6cf47a42-97a6-42bc-abe5-483914aac959" providerId="ADAL" clId="{D5687703-6F13-0D48-B092-410646DA9883}" dt="2025-03-27T10:04:07.494" v="1"/>
        <pc:sldMkLst>
          <pc:docMk/>
          <pc:sldMk cId="2875859885" sldId="887"/>
        </pc:sldMkLst>
        <pc:graphicFrameChg chg="mod">
          <ac:chgData name="Brambilla Carlo Santo" userId="6cf47a42-97a6-42bc-abe5-483914aac959" providerId="ADAL" clId="{D5687703-6F13-0D48-B092-410646DA9883}" dt="2025-03-27T10:04:07.494" v="1"/>
          <ac:graphicFrameMkLst>
            <pc:docMk/>
            <pc:sldMk cId="2875859885" sldId="887"/>
            <ac:graphicFrameMk id="6" creationId="{40714A7D-3CC4-9D43-B663-B9BA5B0D3856}"/>
          </ac:graphicFrameMkLst>
        </pc:graphicFrameChg>
      </pc:sldChg>
      <pc:sldChg chg="modSp">
        <pc:chgData name="Brambilla Carlo Santo" userId="6cf47a42-97a6-42bc-abe5-483914aac959" providerId="ADAL" clId="{D5687703-6F13-0D48-B092-410646DA9883}" dt="2025-03-27T10:04:21.307" v="2"/>
        <pc:sldMkLst>
          <pc:docMk/>
          <pc:sldMk cId="1751435599" sldId="891"/>
        </pc:sldMkLst>
        <pc:graphicFrameChg chg="mod">
          <ac:chgData name="Brambilla Carlo Santo" userId="6cf47a42-97a6-42bc-abe5-483914aac959" providerId="ADAL" clId="{D5687703-6F13-0D48-B092-410646DA9883}" dt="2025-03-27T10:04:21.307" v="2"/>
          <ac:graphicFrameMkLst>
            <pc:docMk/>
            <pc:sldMk cId="1751435599" sldId="891"/>
            <ac:graphicFrameMk id="6" creationId="{40714A7D-3CC4-9D43-B663-B9BA5B0D3856}"/>
          </ac:graphicFrameMkLst>
        </pc:graphicFrameChg>
      </pc:sldChg>
      <pc:sldChg chg="modSp mod modShow">
        <pc:chgData name="Brambilla Carlo Santo" userId="6cf47a42-97a6-42bc-abe5-483914aac959" providerId="ADAL" clId="{D5687703-6F13-0D48-B092-410646DA9883}" dt="2025-03-27T10:13:51.167" v="11" actId="729"/>
        <pc:sldMkLst>
          <pc:docMk/>
          <pc:sldMk cId="4123043816" sldId="933"/>
        </pc:sldMkLst>
        <pc:spChg chg="mod">
          <ac:chgData name="Brambilla Carlo Santo" userId="6cf47a42-97a6-42bc-abe5-483914aac959" providerId="ADAL" clId="{D5687703-6F13-0D48-B092-410646DA9883}" dt="2025-03-27T10:09:09.895" v="9" actId="20577"/>
          <ac:spMkLst>
            <pc:docMk/>
            <pc:sldMk cId="4123043816" sldId="933"/>
            <ac:spMk id="3" creationId="{6C55B329-C7C3-24E4-C2D5-E2DCB4345D20}"/>
          </ac:spMkLst>
        </pc:spChg>
        <pc:spChg chg="mod">
          <ac:chgData name="Brambilla Carlo Santo" userId="6cf47a42-97a6-42bc-abe5-483914aac959" providerId="ADAL" clId="{D5687703-6F13-0D48-B092-410646DA9883}" dt="2025-03-27T10:09:19.596" v="10" actId="13926"/>
          <ac:spMkLst>
            <pc:docMk/>
            <pc:sldMk cId="4123043816" sldId="933"/>
            <ac:spMk id="5" creationId="{9EEA2E95-2B98-5AFA-0DC7-CD5F939A857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F88357-01C3-9D48-9BD8-83739E739880}" type="doc">
      <dgm:prSet loTypeId="urn:microsoft.com/office/officeart/2005/8/layout/hierarchy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A4066B-7B71-8041-A860-BBF12C84FAE6}">
      <dgm:prSet phldrT="[Text]" custT="1"/>
      <dgm:spPr/>
      <dgm:t>
        <a:bodyPr/>
        <a:lstStyle/>
        <a:p>
          <a:r>
            <a:rPr lang="en-US" sz="1900" dirty="0" err="1">
              <a:latin typeface="+mj-lt"/>
            </a:rPr>
            <a:t>Insegnamenti</a:t>
          </a:r>
          <a:r>
            <a:rPr lang="en-US" sz="1900" dirty="0">
              <a:latin typeface="+mj-lt"/>
            </a:rPr>
            <a:t> </a:t>
          </a:r>
          <a:r>
            <a:rPr lang="en-US" sz="1900" dirty="0" err="1">
              <a:latin typeface="+mj-lt"/>
            </a:rPr>
            <a:t>fondamentali</a:t>
          </a:r>
          <a:r>
            <a:rPr lang="en-US" sz="1900" dirty="0">
              <a:latin typeface="+mj-lt"/>
            </a:rPr>
            <a:t> </a:t>
          </a:r>
          <a:r>
            <a:rPr lang="en-US" sz="1900" dirty="0" err="1">
              <a:latin typeface="+mj-lt"/>
            </a:rPr>
            <a:t>comuni</a:t>
          </a:r>
          <a:endParaRPr lang="en-US" sz="1900" dirty="0">
            <a:latin typeface="+mj-lt"/>
          </a:endParaRPr>
        </a:p>
      </dgm:t>
    </dgm:pt>
    <dgm:pt modelId="{85F6288A-3ED5-3644-8C93-D0EE91A7F316}" type="parTrans" cxnId="{634FFFAC-3A68-F24A-A92B-1E24F1B56852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485A98B7-D9D4-7245-9A00-22D72E63B574}" type="sibTrans" cxnId="{634FFFAC-3A68-F24A-A92B-1E24F1B56852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4BA7CDB0-53E8-4646-825C-5FC1B5282FEE}">
      <dgm:prSet phldrT="[Text]" custT="1"/>
      <dgm:spPr/>
      <dgm:t>
        <a:bodyPr/>
        <a:lstStyle/>
        <a:p>
          <a:r>
            <a:rPr lang="en-US" sz="1900" dirty="0">
              <a:latin typeface="+mj-lt"/>
            </a:rPr>
            <a:t>Management e </a:t>
          </a:r>
          <a:r>
            <a:rPr lang="en-US" sz="1900" dirty="0" err="1">
              <a:latin typeface="+mj-lt"/>
            </a:rPr>
            <a:t>innovazione</a:t>
          </a:r>
          <a:br>
            <a:rPr lang="en-US" sz="1900" dirty="0">
              <a:latin typeface="+mj-lt"/>
            </a:rPr>
          </a:br>
          <a:r>
            <a:rPr lang="en-US" sz="1900" dirty="0">
              <a:latin typeface="+mj-lt"/>
            </a:rPr>
            <a:t>(L-18)</a:t>
          </a:r>
        </a:p>
      </dgm:t>
    </dgm:pt>
    <dgm:pt modelId="{20A68577-2227-2542-9429-6D2E6CE60289}" type="parTrans" cxnId="{F04ADD8C-974B-DA4E-8FAF-9357B1F20834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69306886-8C34-A84C-8E66-CE8C33F74CD9}" type="sibTrans" cxnId="{F04ADD8C-974B-DA4E-8FAF-9357B1F20834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E8C0EB98-9B56-304D-B3AD-074DFB802D26}">
      <dgm:prSet phldrT="[Text]" custT="1"/>
      <dgm:spPr/>
      <dgm:t>
        <a:bodyPr/>
        <a:lstStyle/>
        <a:p>
          <a:r>
            <a:rPr lang="en-US" sz="1900" dirty="0">
              <a:latin typeface="+mj-lt"/>
            </a:rPr>
            <a:t>Economia e Sostenibilità</a:t>
          </a:r>
          <a:br>
            <a:rPr lang="en-US" sz="1900" dirty="0">
              <a:latin typeface="+mj-lt"/>
            </a:rPr>
          </a:br>
          <a:r>
            <a:rPr lang="en-US" sz="1900" dirty="0">
              <a:latin typeface="+mj-lt"/>
            </a:rPr>
            <a:t>(L-33) </a:t>
          </a:r>
        </a:p>
      </dgm:t>
    </dgm:pt>
    <dgm:pt modelId="{4040E4E5-169D-AA4C-9220-2C87069F609F}" type="parTrans" cxnId="{04C04C66-994B-2F41-990F-B06BF79EB793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3998F554-45FE-7048-9155-90186735D20B}" type="sibTrans" cxnId="{04C04C66-994B-2F41-990F-B06BF79EB793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0E54A47C-E3B2-7D40-AEB9-E093ABC88D46}" type="pres">
      <dgm:prSet presAssocID="{6EF88357-01C3-9D48-9BD8-83739E7398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66C46E-DB50-9A4B-BDD3-16A1CE0258FF}" type="pres">
      <dgm:prSet presAssocID="{06A4066B-7B71-8041-A860-BBF12C84FAE6}" presName="hierRoot1" presStyleCnt="0"/>
      <dgm:spPr/>
    </dgm:pt>
    <dgm:pt modelId="{14C27636-E9C2-6841-A4BF-1800F1C25AB9}" type="pres">
      <dgm:prSet presAssocID="{06A4066B-7B71-8041-A860-BBF12C84FAE6}" presName="composite" presStyleCnt="0"/>
      <dgm:spPr/>
    </dgm:pt>
    <dgm:pt modelId="{8BA9D12B-1BCF-0543-A642-BEF8E559F7F1}" type="pres">
      <dgm:prSet presAssocID="{06A4066B-7B71-8041-A860-BBF12C84FAE6}" presName="background" presStyleLbl="node0" presStyleIdx="0" presStyleCnt="1"/>
      <dgm:spPr>
        <a:solidFill>
          <a:srgbClr val="006666"/>
        </a:solidFill>
      </dgm:spPr>
    </dgm:pt>
    <dgm:pt modelId="{855EAF3E-697B-AA44-B2B7-63D2D6C06ADC}" type="pres">
      <dgm:prSet presAssocID="{06A4066B-7B71-8041-A860-BBF12C84FAE6}" presName="text" presStyleLbl="fgAcc0" presStyleIdx="0" presStyleCnt="1">
        <dgm:presLayoutVars>
          <dgm:chPref val="3"/>
        </dgm:presLayoutVars>
      </dgm:prSet>
      <dgm:spPr/>
    </dgm:pt>
    <dgm:pt modelId="{F856DE9C-7C21-AC48-8EE2-0AE664AE186B}" type="pres">
      <dgm:prSet presAssocID="{06A4066B-7B71-8041-A860-BBF12C84FAE6}" presName="hierChild2" presStyleCnt="0"/>
      <dgm:spPr/>
    </dgm:pt>
    <dgm:pt modelId="{D162BF52-A6BC-D042-A43D-84C73408BDAF}" type="pres">
      <dgm:prSet presAssocID="{20A68577-2227-2542-9429-6D2E6CE60289}" presName="Name10" presStyleLbl="parChTrans1D2" presStyleIdx="0" presStyleCnt="2"/>
      <dgm:spPr/>
    </dgm:pt>
    <dgm:pt modelId="{D67BE969-5DE4-424F-8A01-53EEE8EF6A8D}" type="pres">
      <dgm:prSet presAssocID="{4BA7CDB0-53E8-4646-825C-5FC1B5282FEE}" presName="hierRoot2" presStyleCnt="0"/>
      <dgm:spPr/>
    </dgm:pt>
    <dgm:pt modelId="{9866C1FD-B9F8-DE49-998B-CACA0EB30749}" type="pres">
      <dgm:prSet presAssocID="{4BA7CDB0-53E8-4646-825C-5FC1B5282FEE}" presName="composite2" presStyleCnt="0"/>
      <dgm:spPr/>
    </dgm:pt>
    <dgm:pt modelId="{FF1D184F-AA2A-E54B-9EF9-5D9BBCECB50F}" type="pres">
      <dgm:prSet presAssocID="{4BA7CDB0-53E8-4646-825C-5FC1B5282FEE}" presName="background2" presStyleLbl="node2" presStyleIdx="0" presStyleCnt="2"/>
      <dgm:spPr>
        <a:solidFill>
          <a:srgbClr val="006666"/>
        </a:solidFill>
      </dgm:spPr>
    </dgm:pt>
    <dgm:pt modelId="{9E5DCAAD-C97F-EF41-8715-FA2C92948F69}" type="pres">
      <dgm:prSet presAssocID="{4BA7CDB0-53E8-4646-825C-5FC1B5282FEE}" presName="text2" presStyleLbl="fgAcc2" presStyleIdx="0" presStyleCnt="2">
        <dgm:presLayoutVars>
          <dgm:chPref val="3"/>
        </dgm:presLayoutVars>
      </dgm:prSet>
      <dgm:spPr/>
    </dgm:pt>
    <dgm:pt modelId="{E71C8D8D-91AA-FD43-9D2F-2E2AD3465CA7}" type="pres">
      <dgm:prSet presAssocID="{4BA7CDB0-53E8-4646-825C-5FC1B5282FEE}" presName="hierChild3" presStyleCnt="0"/>
      <dgm:spPr/>
    </dgm:pt>
    <dgm:pt modelId="{990D138C-26B4-304B-8D59-E6F799496A97}" type="pres">
      <dgm:prSet presAssocID="{4040E4E5-169D-AA4C-9220-2C87069F609F}" presName="Name10" presStyleLbl="parChTrans1D2" presStyleIdx="1" presStyleCnt="2"/>
      <dgm:spPr/>
    </dgm:pt>
    <dgm:pt modelId="{C88C57BC-ABF3-9848-B009-45D518D95652}" type="pres">
      <dgm:prSet presAssocID="{E8C0EB98-9B56-304D-B3AD-074DFB802D26}" presName="hierRoot2" presStyleCnt="0"/>
      <dgm:spPr/>
    </dgm:pt>
    <dgm:pt modelId="{902A710B-46FC-DD46-A7D8-C23FCC2D1291}" type="pres">
      <dgm:prSet presAssocID="{E8C0EB98-9B56-304D-B3AD-074DFB802D26}" presName="composite2" presStyleCnt="0"/>
      <dgm:spPr/>
    </dgm:pt>
    <dgm:pt modelId="{6F0CD844-962B-0A47-A2D6-5CD0A768AFCB}" type="pres">
      <dgm:prSet presAssocID="{E8C0EB98-9B56-304D-B3AD-074DFB802D26}" presName="background2" presStyleLbl="node2" presStyleIdx="1" presStyleCnt="2"/>
      <dgm:spPr>
        <a:solidFill>
          <a:srgbClr val="006666"/>
        </a:solidFill>
      </dgm:spPr>
    </dgm:pt>
    <dgm:pt modelId="{F366D0C3-E3FB-D947-ADE7-FFC2D2F60D69}" type="pres">
      <dgm:prSet presAssocID="{E8C0EB98-9B56-304D-B3AD-074DFB802D26}" presName="text2" presStyleLbl="fgAcc2" presStyleIdx="1" presStyleCnt="2">
        <dgm:presLayoutVars>
          <dgm:chPref val="3"/>
        </dgm:presLayoutVars>
      </dgm:prSet>
      <dgm:spPr/>
    </dgm:pt>
    <dgm:pt modelId="{708259A8-3E04-4545-86E2-9399A285E93D}" type="pres">
      <dgm:prSet presAssocID="{E8C0EB98-9B56-304D-B3AD-074DFB802D26}" presName="hierChild3" presStyleCnt="0"/>
      <dgm:spPr/>
    </dgm:pt>
  </dgm:ptLst>
  <dgm:cxnLst>
    <dgm:cxn modelId="{0670FF14-770C-AC47-92BA-C52F26C61219}" type="presOf" srcId="{6EF88357-01C3-9D48-9BD8-83739E739880}" destId="{0E54A47C-E3B2-7D40-AEB9-E093ABC88D46}" srcOrd="0" destOrd="0" presId="urn:microsoft.com/office/officeart/2005/8/layout/hierarchy1"/>
    <dgm:cxn modelId="{04C04C66-994B-2F41-990F-B06BF79EB793}" srcId="{06A4066B-7B71-8041-A860-BBF12C84FAE6}" destId="{E8C0EB98-9B56-304D-B3AD-074DFB802D26}" srcOrd="1" destOrd="0" parTransId="{4040E4E5-169D-AA4C-9220-2C87069F609F}" sibTransId="{3998F554-45FE-7048-9155-90186735D20B}"/>
    <dgm:cxn modelId="{09BD0D68-C079-0E4A-BDE1-4B53D106E035}" type="presOf" srcId="{E8C0EB98-9B56-304D-B3AD-074DFB802D26}" destId="{F366D0C3-E3FB-D947-ADE7-FFC2D2F60D69}" srcOrd="0" destOrd="0" presId="urn:microsoft.com/office/officeart/2005/8/layout/hierarchy1"/>
    <dgm:cxn modelId="{F04ADD8C-974B-DA4E-8FAF-9357B1F20834}" srcId="{06A4066B-7B71-8041-A860-BBF12C84FAE6}" destId="{4BA7CDB0-53E8-4646-825C-5FC1B5282FEE}" srcOrd="0" destOrd="0" parTransId="{20A68577-2227-2542-9429-6D2E6CE60289}" sibTransId="{69306886-8C34-A84C-8E66-CE8C33F74CD9}"/>
    <dgm:cxn modelId="{634FFFAC-3A68-F24A-A92B-1E24F1B56852}" srcId="{6EF88357-01C3-9D48-9BD8-83739E739880}" destId="{06A4066B-7B71-8041-A860-BBF12C84FAE6}" srcOrd="0" destOrd="0" parTransId="{85F6288A-3ED5-3644-8C93-D0EE91A7F316}" sibTransId="{485A98B7-D9D4-7245-9A00-22D72E63B574}"/>
    <dgm:cxn modelId="{55E243BA-6590-074A-B2AC-8F41319BB030}" type="presOf" srcId="{20A68577-2227-2542-9429-6D2E6CE60289}" destId="{D162BF52-A6BC-D042-A43D-84C73408BDAF}" srcOrd="0" destOrd="0" presId="urn:microsoft.com/office/officeart/2005/8/layout/hierarchy1"/>
    <dgm:cxn modelId="{CFC710C1-AF49-564C-A85E-6640D7249E94}" type="presOf" srcId="{06A4066B-7B71-8041-A860-BBF12C84FAE6}" destId="{855EAF3E-697B-AA44-B2B7-63D2D6C06ADC}" srcOrd="0" destOrd="0" presId="urn:microsoft.com/office/officeart/2005/8/layout/hierarchy1"/>
    <dgm:cxn modelId="{C277F4D7-35AE-184D-B207-6DC012E1C24D}" type="presOf" srcId="{4040E4E5-169D-AA4C-9220-2C87069F609F}" destId="{990D138C-26B4-304B-8D59-E6F799496A97}" srcOrd="0" destOrd="0" presId="urn:microsoft.com/office/officeart/2005/8/layout/hierarchy1"/>
    <dgm:cxn modelId="{151503DC-7CEA-C14E-9560-1F82DEB7D25B}" type="presOf" srcId="{4BA7CDB0-53E8-4646-825C-5FC1B5282FEE}" destId="{9E5DCAAD-C97F-EF41-8715-FA2C92948F69}" srcOrd="0" destOrd="0" presId="urn:microsoft.com/office/officeart/2005/8/layout/hierarchy1"/>
    <dgm:cxn modelId="{0BF65997-198E-2D4B-BA92-F0F2106E1EF6}" type="presParOf" srcId="{0E54A47C-E3B2-7D40-AEB9-E093ABC88D46}" destId="{2066C46E-DB50-9A4B-BDD3-16A1CE0258FF}" srcOrd="0" destOrd="0" presId="urn:microsoft.com/office/officeart/2005/8/layout/hierarchy1"/>
    <dgm:cxn modelId="{F5D196B4-C7A8-1149-8A93-1CFFB39AEC65}" type="presParOf" srcId="{2066C46E-DB50-9A4B-BDD3-16A1CE0258FF}" destId="{14C27636-E9C2-6841-A4BF-1800F1C25AB9}" srcOrd="0" destOrd="0" presId="urn:microsoft.com/office/officeart/2005/8/layout/hierarchy1"/>
    <dgm:cxn modelId="{F67A7D95-5080-6542-9324-97752944ACDB}" type="presParOf" srcId="{14C27636-E9C2-6841-A4BF-1800F1C25AB9}" destId="{8BA9D12B-1BCF-0543-A642-BEF8E559F7F1}" srcOrd="0" destOrd="0" presId="urn:microsoft.com/office/officeart/2005/8/layout/hierarchy1"/>
    <dgm:cxn modelId="{27B06935-0B8C-8548-8E5B-B6542E425056}" type="presParOf" srcId="{14C27636-E9C2-6841-A4BF-1800F1C25AB9}" destId="{855EAF3E-697B-AA44-B2B7-63D2D6C06ADC}" srcOrd="1" destOrd="0" presId="urn:microsoft.com/office/officeart/2005/8/layout/hierarchy1"/>
    <dgm:cxn modelId="{5C653AD1-9177-CE46-8B11-7FE11AC90D71}" type="presParOf" srcId="{2066C46E-DB50-9A4B-BDD3-16A1CE0258FF}" destId="{F856DE9C-7C21-AC48-8EE2-0AE664AE186B}" srcOrd="1" destOrd="0" presId="urn:microsoft.com/office/officeart/2005/8/layout/hierarchy1"/>
    <dgm:cxn modelId="{09C11A15-18F5-7D4C-AE5A-1561B5226B51}" type="presParOf" srcId="{F856DE9C-7C21-AC48-8EE2-0AE664AE186B}" destId="{D162BF52-A6BC-D042-A43D-84C73408BDAF}" srcOrd="0" destOrd="0" presId="urn:microsoft.com/office/officeart/2005/8/layout/hierarchy1"/>
    <dgm:cxn modelId="{1FB07960-327B-0143-A1B6-BB517F8CE250}" type="presParOf" srcId="{F856DE9C-7C21-AC48-8EE2-0AE664AE186B}" destId="{D67BE969-5DE4-424F-8A01-53EEE8EF6A8D}" srcOrd="1" destOrd="0" presId="urn:microsoft.com/office/officeart/2005/8/layout/hierarchy1"/>
    <dgm:cxn modelId="{7D3A4F59-E6E1-A141-A056-D3D18ECE2285}" type="presParOf" srcId="{D67BE969-5DE4-424F-8A01-53EEE8EF6A8D}" destId="{9866C1FD-B9F8-DE49-998B-CACA0EB30749}" srcOrd="0" destOrd="0" presId="urn:microsoft.com/office/officeart/2005/8/layout/hierarchy1"/>
    <dgm:cxn modelId="{AB2CB835-AB57-9D4B-B6C8-5DCEA81D9BA9}" type="presParOf" srcId="{9866C1FD-B9F8-DE49-998B-CACA0EB30749}" destId="{FF1D184F-AA2A-E54B-9EF9-5D9BBCECB50F}" srcOrd="0" destOrd="0" presId="urn:microsoft.com/office/officeart/2005/8/layout/hierarchy1"/>
    <dgm:cxn modelId="{DD8E515D-B423-D24C-A139-D43F4C2CEEF1}" type="presParOf" srcId="{9866C1FD-B9F8-DE49-998B-CACA0EB30749}" destId="{9E5DCAAD-C97F-EF41-8715-FA2C92948F69}" srcOrd="1" destOrd="0" presId="urn:microsoft.com/office/officeart/2005/8/layout/hierarchy1"/>
    <dgm:cxn modelId="{CF32A168-B2F9-ED46-90E1-662ED06DE07F}" type="presParOf" srcId="{D67BE969-5DE4-424F-8A01-53EEE8EF6A8D}" destId="{E71C8D8D-91AA-FD43-9D2F-2E2AD3465CA7}" srcOrd="1" destOrd="0" presId="urn:microsoft.com/office/officeart/2005/8/layout/hierarchy1"/>
    <dgm:cxn modelId="{DCB4BFFF-57E5-9C4B-8BC5-A86437E3DD69}" type="presParOf" srcId="{F856DE9C-7C21-AC48-8EE2-0AE664AE186B}" destId="{990D138C-26B4-304B-8D59-E6F799496A97}" srcOrd="2" destOrd="0" presId="urn:microsoft.com/office/officeart/2005/8/layout/hierarchy1"/>
    <dgm:cxn modelId="{01EE7F0E-DA45-1143-AD0F-D8C2179835EB}" type="presParOf" srcId="{F856DE9C-7C21-AC48-8EE2-0AE664AE186B}" destId="{C88C57BC-ABF3-9848-B009-45D518D95652}" srcOrd="3" destOrd="0" presId="urn:microsoft.com/office/officeart/2005/8/layout/hierarchy1"/>
    <dgm:cxn modelId="{9031448E-D10C-964F-9C7A-05AF932853EC}" type="presParOf" srcId="{C88C57BC-ABF3-9848-B009-45D518D95652}" destId="{902A710B-46FC-DD46-A7D8-C23FCC2D1291}" srcOrd="0" destOrd="0" presId="urn:microsoft.com/office/officeart/2005/8/layout/hierarchy1"/>
    <dgm:cxn modelId="{AAC3BC7D-25EC-2F42-8822-A06577CF951F}" type="presParOf" srcId="{902A710B-46FC-DD46-A7D8-C23FCC2D1291}" destId="{6F0CD844-962B-0A47-A2D6-5CD0A768AFCB}" srcOrd="0" destOrd="0" presId="urn:microsoft.com/office/officeart/2005/8/layout/hierarchy1"/>
    <dgm:cxn modelId="{736B29D6-060A-6648-A45B-9853817FDE39}" type="presParOf" srcId="{902A710B-46FC-DD46-A7D8-C23FCC2D1291}" destId="{F366D0C3-E3FB-D947-ADE7-FFC2D2F60D69}" srcOrd="1" destOrd="0" presId="urn:microsoft.com/office/officeart/2005/8/layout/hierarchy1"/>
    <dgm:cxn modelId="{98DFB16E-4CE3-D342-B68F-D06008EB7BD8}" type="presParOf" srcId="{C88C57BC-ABF3-9848-B009-45D518D95652}" destId="{708259A8-3E04-4545-86E2-9399A285E9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F88357-01C3-9D48-9BD8-83739E739880}" type="doc">
      <dgm:prSet loTypeId="urn:microsoft.com/office/officeart/2005/8/layout/hierarchy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A4066B-7B71-8041-A860-BBF12C84FAE6}">
      <dgm:prSet phldrT="[Text]" custT="1"/>
      <dgm:spPr/>
      <dgm:t>
        <a:bodyPr/>
        <a:lstStyle/>
        <a:p>
          <a:r>
            <a:rPr lang="en-US" sz="1700" dirty="0" err="1">
              <a:latin typeface="+mj-lt"/>
            </a:rPr>
            <a:t>Insegnamenti</a:t>
          </a:r>
          <a:r>
            <a:rPr lang="en-US" sz="1700" dirty="0">
              <a:latin typeface="+mj-lt"/>
            </a:rPr>
            <a:t> </a:t>
          </a:r>
          <a:r>
            <a:rPr lang="en-US" sz="1700" dirty="0" err="1">
              <a:latin typeface="+mj-lt"/>
            </a:rPr>
            <a:t>fondamentali</a:t>
          </a:r>
          <a:r>
            <a:rPr lang="en-US" sz="1700" dirty="0">
              <a:latin typeface="+mj-lt"/>
            </a:rPr>
            <a:t> </a:t>
          </a:r>
          <a:r>
            <a:rPr lang="en-US" sz="1700" dirty="0" err="1">
              <a:latin typeface="+mj-lt"/>
            </a:rPr>
            <a:t>comuni</a:t>
          </a:r>
          <a:endParaRPr lang="en-US" sz="1700" dirty="0">
            <a:latin typeface="+mj-lt"/>
          </a:endParaRPr>
        </a:p>
      </dgm:t>
    </dgm:pt>
    <dgm:pt modelId="{85F6288A-3ED5-3644-8C93-D0EE91A7F316}" type="parTrans" cxnId="{634FFFAC-3A68-F24A-A92B-1E24F1B56852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485A98B7-D9D4-7245-9A00-22D72E63B574}" type="sibTrans" cxnId="{634FFFAC-3A68-F24A-A92B-1E24F1B56852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4BA7CDB0-53E8-4646-825C-5FC1B5282FEE}">
      <dgm:prSet phldrT="[Text]" custT="1"/>
      <dgm:spPr/>
      <dgm:t>
        <a:bodyPr/>
        <a:lstStyle/>
        <a:p>
          <a:r>
            <a:rPr lang="en-US" sz="1700">
              <a:latin typeface="+mj-lt"/>
            </a:rPr>
            <a:t>Management e </a:t>
          </a:r>
          <a:r>
            <a:rPr lang="en-US" sz="1700" err="1">
              <a:latin typeface="+mj-lt"/>
            </a:rPr>
            <a:t>innovazione</a:t>
          </a:r>
          <a:r>
            <a:rPr lang="en-US" sz="1700">
              <a:latin typeface="+mj-lt"/>
            </a:rPr>
            <a:t> (L-18)</a:t>
          </a:r>
        </a:p>
      </dgm:t>
    </dgm:pt>
    <dgm:pt modelId="{20A68577-2227-2542-9429-6D2E6CE60289}" type="parTrans" cxnId="{F04ADD8C-974B-DA4E-8FAF-9357B1F20834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69306886-8C34-A84C-8E66-CE8C33F74CD9}" type="sibTrans" cxnId="{F04ADD8C-974B-DA4E-8FAF-9357B1F20834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E8C0EB98-9B56-304D-B3AD-074DFB802D26}">
      <dgm:prSet phldrT="[Text]" custT="1"/>
      <dgm:spPr/>
      <dgm:t>
        <a:bodyPr/>
        <a:lstStyle/>
        <a:p>
          <a:r>
            <a:rPr lang="en-US" sz="1700" dirty="0">
              <a:latin typeface="+mj-lt"/>
            </a:rPr>
            <a:t>Economia e </a:t>
          </a:r>
          <a:r>
            <a:rPr lang="en-US" sz="1700" dirty="0" err="1">
              <a:latin typeface="+mj-lt"/>
            </a:rPr>
            <a:t>sostenibilità</a:t>
          </a:r>
          <a:r>
            <a:rPr lang="en-US" sz="1700" dirty="0">
              <a:latin typeface="+mj-lt"/>
            </a:rPr>
            <a:t> (L-33) </a:t>
          </a:r>
        </a:p>
      </dgm:t>
    </dgm:pt>
    <dgm:pt modelId="{4040E4E5-169D-AA4C-9220-2C87069F609F}" type="parTrans" cxnId="{04C04C66-994B-2F41-990F-B06BF79EB793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3998F554-45FE-7048-9155-90186735D20B}" type="sibTrans" cxnId="{04C04C66-994B-2F41-990F-B06BF79EB793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0E54A47C-E3B2-7D40-AEB9-E093ABC88D46}" type="pres">
      <dgm:prSet presAssocID="{6EF88357-01C3-9D48-9BD8-83739E7398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66C46E-DB50-9A4B-BDD3-16A1CE0258FF}" type="pres">
      <dgm:prSet presAssocID="{06A4066B-7B71-8041-A860-BBF12C84FAE6}" presName="hierRoot1" presStyleCnt="0"/>
      <dgm:spPr/>
    </dgm:pt>
    <dgm:pt modelId="{14C27636-E9C2-6841-A4BF-1800F1C25AB9}" type="pres">
      <dgm:prSet presAssocID="{06A4066B-7B71-8041-A860-BBF12C84FAE6}" presName="composite" presStyleCnt="0"/>
      <dgm:spPr/>
    </dgm:pt>
    <dgm:pt modelId="{8BA9D12B-1BCF-0543-A642-BEF8E559F7F1}" type="pres">
      <dgm:prSet presAssocID="{06A4066B-7B71-8041-A860-BBF12C84FAE6}" presName="background" presStyleLbl="node0" presStyleIdx="0" presStyleCnt="1"/>
      <dgm:spPr>
        <a:solidFill>
          <a:srgbClr val="006666"/>
        </a:solidFill>
      </dgm:spPr>
    </dgm:pt>
    <dgm:pt modelId="{855EAF3E-697B-AA44-B2B7-63D2D6C06ADC}" type="pres">
      <dgm:prSet presAssocID="{06A4066B-7B71-8041-A860-BBF12C84FAE6}" presName="text" presStyleLbl="fgAcc0" presStyleIdx="0" presStyleCnt="1">
        <dgm:presLayoutVars>
          <dgm:chPref val="3"/>
        </dgm:presLayoutVars>
      </dgm:prSet>
      <dgm:spPr/>
    </dgm:pt>
    <dgm:pt modelId="{F856DE9C-7C21-AC48-8EE2-0AE664AE186B}" type="pres">
      <dgm:prSet presAssocID="{06A4066B-7B71-8041-A860-BBF12C84FAE6}" presName="hierChild2" presStyleCnt="0"/>
      <dgm:spPr/>
    </dgm:pt>
    <dgm:pt modelId="{D162BF52-A6BC-D042-A43D-84C73408BDAF}" type="pres">
      <dgm:prSet presAssocID="{20A68577-2227-2542-9429-6D2E6CE60289}" presName="Name10" presStyleLbl="parChTrans1D2" presStyleIdx="0" presStyleCnt="2"/>
      <dgm:spPr/>
    </dgm:pt>
    <dgm:pt modelId="{D67BE969-5DE4-424F-8A01-53EEE8EF6A8D}" type="pres">
      <dgm:prSet presAssocID="{4BA7CDB0-53E8-4646-825C-5FC1B5282FEE}" presName="hierRoot2" presStyleCnt="0"/>
      <dgm:spPr/>
    </dgm:pt>
    <dgm:pt modelId="{9866C1FD-B9F8-DE49-998B-CACA0EB30749}" type="pres">
      <dgm:prSet presAssocID="{4BA7CDB0-53E8-4646-825C-5FC1B5282FEE}" presName="composite2" presStyleCnt="0"/>
      <dgm:spPr/>
    </dgm:pt>
    <dgm:pt modelId="{FF1D184F-AA2A-E54B-9EF9-5D9BBCECB50F}" type="pres">
      <dgm:prSet presAssocID="{4BA7CDB0-53E8-4646-825C-5FC1B5282FEE}" presName="background2" presStyleLbl="node2" presStyleIdx="0" presStyleCnt="2"/>
      <dgm:spPr>
        <a:solidFill>
          <a:srgbClr val="006666"/>
        </a:solidFill>
      </dgm:spPr>
    </dgm:pt>
    <dgm:pt modelId="{9E5DCAAD-C97F-EF41-8715-FA2C92948F69}" type="pres">
      <dgm:prSet presAssocID="{4BA7CDB0-53E8-4646-825C-5FC1B5282FEE}" presName="text2" presStyleLbl="fgAcc2" presStyleIdx="0" presStyleCnt="2">
        <dgm:presLayoutVars>
          <dgm:chPref val="3"/>
        </dgm:presLayoutVars>
      </dgm:prSet>
      <dgm:spPr/>
    </dgm:pt>
    <dgm:pt modelId="{E71C8D8D-91AA-FD43-9D2F-2E2AD3465CA7}" type="pres">
      <dgm:prSet presAssocID="{4BA7CDB0-53E8-4646-825C-5FC1B5282FEE}" presName="hierChild3" presStyleCnt="0"/>
      <dgm:spPr/>
    </dgm:pt>
    <dgm:pt modelId="{990D138C-26B4-304B-8D59-E6F799496A97}" type="pres">
      <dgm:prSet presAssocID="{4040E4E5-169D-AA4C-9220-2C87069F609F}" presName="Name10" presStyleLbl="parChTrans1D2" presStyleIdx="1" presStyleCnt="2"/>
      <dgm:spPr/>
    </dgm:pt>
    <dgm:pt modelId="{C88C57BC-ABF3-9848-B009-45D518D95652}" type="pres">
      <dgm:prSet presAssocID="{E8C0EB98-9B56-304D-B3AD-074DFB802D26}" presName="hierRoot2" presStyleCnt="0"/>
      <dgm:spPr/>
    </dgm:pt>
    <dgm:pt modelId="{902A710B-46FC-DD46-A7D8-C23FCC2D1291}" type="pres">
      <dgm:prSet presAssocID="{E8C0EB98-9B56-304D-B3AD-074DFB802D26}" presName="composite2" presStyleCnt="0"/>
      <dgm:spPr/>
    </dgm:pt>
    <dgm:pt modelId="{6F0CD844-962B-0A47-A2D6-5CD0A768AFCB}" type="pres">
      <dgm:prSet presAssocID="{E8C0EB98-9B56-304D-B3AD-074DFB802D26}" presName="background2" presStyleLbl="node2" presStyleIdx="1" presStyleCnt="2"/>
      <dgm:spPr>
        <a:solidFill>
          <a:srgbClr val="006666"/>
        </a:solidFill>
      </dgm:spPr>
    </dgm:pt>
    <dgm:pt modelId="{F366D0C3-E3FB-D947-ADE7-FFC2D2F60D69}" type="pres">
      <dgm:prSet presAssocID="{E8C0EB98-9B56-304D-B3AD-074DFB802D26}" presName="text2" presStyleLbl="fgAcc2" presStyleIdx="1" presStyleCnt="2">
        <dgm:presLayoutVars>
          <dgm:chPref val="3"/>
        </dgm:presLayoutVars>
      </dgm:prSet>
      <dgm:spPr/>
    </dgm:pt>
    <dgm:pt modelId="{708259A8-3E04-4545-86E2-9399A285E93D}" type="pres">
      <dgm:prSet presAssocID="{E8C0EB98-9B56-304D-B3AD-074DFB802D26}" presName="hierChild3" presStyleCnt="0"/>
      <dgm:spPr/>
    </dgm:pt>
  </dgm:ptLst>
  <dgm:cxnLst>
    <dgm:cxn modelId="{0670FF14-770C-AC47-92BA-C52F26C61219}" type="presOf" srcId="{6EF88357-01C3-9D48-9BD8-83739E739880}" destId="{0E54A47C-E3B2-7D40-AEB9-E093ABC88D46}" srcOrd="0" destOrd="0" presId="urn:microsoft.com/office/officeart/2005/8/layout/hierarchy1"/>
    <dgm:cxn modelId="{04C04C66-994B-2F41-990F-B06BF79EB793}" srcId="{06A4066B-7B71-8041-A860-BBF12C84FAE6}" destId="{E8C0EB98-9B56-304D-B3AD-074DFB802D26}" srcOrd="1" destOrd="0" parTransId="{4040E4E5-169D-AA4C-9220-2C87069F609F}" sibTransId="{3998F554-45FE-7048-9155-90186735D20B}"/>
    <dgm:cxn modelId="{09BD0D68-C079-0E4A-BDE1-4B53D106E035}" type="presOf" srcId="{E8C0EB98-9B56-304D-B3AD-074DFB802D26}" destId="{F366D0C3-E3FB-D947-ADE7-FFC2D2F60D69}" srcOrd="0" destOrd="0" presId="urn:microsoft.com/office/officeart/2005/8/layout/hierarchy1"/>
    <dgm:cxn modelId="{F04ADD8C-974B-DA4E-8FAF-9357B1F20834}" srcId="{06A4066B-7B71-8041-A860-BBF12C84FAE6}" destId="{4BA7CDB0-53E8-4646-825C-5FC1B5282FEE}" srcOrd="0" destOrd="0" parTransId="{20A68577-2227-2542-9429-6D2E6CE60289}" sibTransId="{69306886-8C34-A84C-8E66-CE8C33F74CD9}"/>
    <dgm:cxn modelId="{634FFFAC-3A68-F24A-A92B-1E24F1B56852}" srcId="{6EF88357-01C3-9D48-9BD8-83739E739880}" destId="{06A4066B-7B71-8041-A860-BBF12C84FAE6}" srcOrd="0" destOrd="0" parTransId="{85F6288A-3ED5-3644-8C93-D0EE91A7F316}" sibTransId="{485A98B7-D9D4-7245-9A00-22D72E63B574}"/>
    <dgm:cxn modelId="{55E243BA-6590-074A-B2AC-8F41319BB030}" type="presOf" srcId="{20A68577-2227-2542-9429-6D2E6CE60289}" destId="{D162BF52-A6BC-D042-A43D-84C73408BDAF}" srcOrd="0" destOrd="0" presId="urn:microsoft.com/office/officeart/2005/8/layout/hierarchy1"/>
    <dgm:cxn modelId="{CFC710C1-AF49-564C-A85E-6640D7249E94}" type="presOf" srcId="{06A4066B-7B71-8041-A860-BBF12C84FAE6}" destId="{855EAF3E-697B-AA44-B2B7-63D2D6C06ADC}" srcOrd="0" destOrd="0" presId="urn:microsoft.com/office/officeart/2005/8/layout/hierarchy1"/>
    <dgm:cxn modelId="{C277F4D7-35AE-184D-B207-6DC012E1C24D}" type="presOf" srcId="{4040E4E5-169D-AA4C-9220-2C87069F609F}" destId="{990D138C-26B4-304B-8D59-E6F799496A97}" srcOrd="0" destOrd="0" presId="urn:microsoft.com/office/officeart/2005/8/layout/hierarchy1"/>
    <dgm:cxn modelId="{151503DC-7CEA-C14E-9560-1F82DEB7D25B}" type="presOf" srcId="{4BA7CDB0-53E8-4646-825C-5FC1B5282FEE}" destId="{9E5DCAAD-C97F-EF41-8715-FA2C92948F69}" srcOrd="0" destOrd="0" presId="urn:microsoft.com/office/officeart/2005/8/layout/hierarchy1"/>
    <dgm:cxn modelId="{0BF65997-198E-2D4B-BA92-F0F2106E1EF6}" type="presParOf" srcId="{0E54A47C-E3B2-7D40-AEB9-E093ABC88D46}" destId="{2066C46E-DB50-9A4B-BDD3-16A1CE0258FF}" srcOrd="0" destOrd="0" presId="urn:microsoft.com/office/officeart/2005/8/layout/hierarchy1"/>
    <dgm:cxn modelId="{F5D196B4-C7A8-1149-8A93-1CFFB39AEC65}" type="presParOf" srcId="{2066C46E-DB50-9A4B-BDD3-16A1CE0258FF}" destId="{14C27636-E9C2-6841-A4BF-1800F1C25AB9}" srcOrd="0" destOrd="0" presId="urn:microsoft.com/office/officeart/2005/8/layout/hierarchy1"/>
    <dgm:cxn modelId="{F67A7D95-5080-6542-9324-97752944ACDB}" type="presParOf" srcId="{14C27636-E9C2-6841-A4BF-1800F1C25AB9}" destId="{8BA9D12B-1BCF-0543-A642-BEF8E559F7F1}" srcOrd="0" destOrd="0" presId="urn:microsoft.com/office/officeart/2005/8/layout/hierarchy1"/>
    <dgm:cxn modelId="{27B06935-0B8C-8548-8E5B-B6542E425056}" type="presParOf" srcId="{14C27636-E9C2-6841-A4BF-1800F1C25AB9}" destId="{855EAF3E-697B-AA44-B2B7-63D2D6C06ADC}" srcOrd="1" destOrd="0" presId="urn:microsoft.com/office/officeart/2005/8/layout/hierarchy1"/>
    <dgm:cxn modelId="{5C653AD1-9177-CE46-8B11-7FE11AC90D71}" type="presParOf" srcId="{2066C46E-DB50-9A4B-BDD3-16A1CE0258FF}" destId="{F856DE9C-7C21-AC48-8EE2-0AE664AE186B}" srcOrd="1" destOrd="0" presId="urn:microsoft.com/office/officeart/2005/8/layout/hierarchy1"/>
    <dgm:cxn modelId="{09C11A15-18F5-7D4C-AE5A-1561B5226B51}" type="presParOf" srcId="{F856DE9C-7C21-AC48-8EE2-0AE664AE186B}" destId="{D162BF52-A6BC-D042-A43D-84C73408BDAF}" srcOrd="0" destOrd="0" presId="urn:microsoft.com/office/officeart/2005/8/layout/hierarchy1"/>
    <dgm:cxn modelId="{1FB07960-327B-0143-A1B6-BB517F8CE250}" type="presParOf" srcId="{F856DE9C-7C21-AC48-8EE2-0AE664AE186B}" destId="{D67BE969-5DE4-424F-8A01-53EEE8EF6A8D}" srcOrd="1" destOrd="0" presId="urn:microsoft.com/office/officeart/2005/8/layout/hierarchy1"/>
    <dgm:cxn modelId="{7D3A4F59-E6E1-A141-A056-D3D18ECE2285}" type="presParOf" srcId="{D67BE969-5DE4-424F-8A01-53EEE8EF6A8D}" destId="{9866C1FD-B9F8-DE49-998B-CACA0EB30749}" srcOrd="0" destOrd="0" presId="urn:microsoft.com/office/officeart/2005/8/layout/hierarchy1"/>
    <dgm:cxn modelId="{AB2CB835-AB57-9D4B-B6C8-5DCEA81D9BA9}" type="presParOf" srcId="{9866C1FD-B9F8-DE49-998B-CACA0EB30749}" destId="{FF1D184F-AA2A-E54B-9EF9-5D9BBCECB50F}" srcOrd="0" destOrd="0" presId="urn:microsoft.com/office/officeart/2005/8/layout/hierarchy1"/>
    <dgm:cxn modelId="{DD8E515D-B423-D24C-A139-D43F4C2CEEF1}" type="presParOf" srcId="{9866C1FD-B9F8-DE49-998B-CACA0EB30749}" destId="{9E5DCAAD-C97F-EF41-8715-FA2C92948F69}" srcOrd="1" destOrd="0" presId="urn:microsoft.com/office/officeart/2005/8/layout/hierarchy1"/>
    <dgm:cxn modelId="{CF32A168-B2F9-ED46-90E1-662ED06DE07F}" type="presParOf" srcId="{D67BE969-5DE4-424F-8A01-53EEE8EF6A8D}" destId="{E71C8D8D-91AA-FD43-9D2F-2E2AD3465CA7}" srcOrd="1" destOrd="0" presId="urn:microsoft.com/office/officeart/2005/8/layout/hierarchy1"/>
    <dgm:cxn modelId="{DCB4BFFF-57E5-9C4B-8BC5-A86437E3DD69}" type="presParOf" srcId="{F856DE9C-7C21-AC48-8EE2-0AE664AE186B}" destId="{990D138C-26B4-304B-8D59-E6F799496A97}" srcOrd="2" destOrd="0" presId="urn:microsoft.com/office/officeart/2005/8/layout/hierarchy1"/>
    <dgm:cxn modelId="{01EE7F0E-DA45-1143-AD0F-D8C2179835EB}" type="presParOf" srcId="{F856DE9C-7C21-AC48-8EE2-0AE664AE186B}" destId="{C88C57BC-ABF3-9848-B009-45D518D95652}" srcOrd="3" destOrd="0" presId="urn:microsoft.com/office/officeart/2005/8/layout/hierarchy1"/>
    <dgm:cxn modelId="{9031448E-D10C-964F-9C7A-05AF932853EC}" type="presParOf" srcId="{C88C57BC-ABF3-9848-B009-45D518D95652}" destId="{902A710B-46FC-DD46-A7D8-C23FCC2D1291}" srcOrd="0" destOrd="0" presId="urn:microsoft.com/office/officeart/2005/8/layout/hierarchy1"/>
    <dgm:cxn modelId="{AAC3BC7D-25EC-2F42-8822-A06577CF951F}" type="presParOf" srcId="{902A710B-46FC-DD46-A7D8-C23FCC2D1291}" destId="{6F0CD844-962B-0A47-A2D6-5CD0A768AFCB}" srcOrd="0" destOrd="0" presId="urn:microsoft.com/office/officeart/2005/8/layout/hierarchy1"/>
    <dgm:cxn modelId="{736B29D6-060A-6648-A45B-9853817FDE39}" type="presParOf" srcId="{902A710B-46FC-DD46-A7D8-C23FCC2D1291}" destId="{F366D0C3-E3FB-D947-ADE7-FFC2D2F60D69}" srcOrd="1" destOrd="0" presId="urn:microsoft.com/office/officeart/2005/8/layout/hierarchy1"/>
    <dgm:cxn modelId="{98DFB16E-4CE3-D342-B68F-D06008EB7BD8}" type="presParOf" srcId="{C88C57BC-ABF3-9848-B009-45D518D95652}" destId="{708259A8-3E04-4545-86E2-9399A285E9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88357-01C3-9D48-9BD8-83739E739880}" type="doc">
      <dgm:prSet loTypeId="urn:microsoft.com/office/officeart/2005/8/layout/hierarchy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A4066B-7B71-8041-A860-BBF12C84FAE6}">
      <dgm:prSet phldrT="[Text]" custT="1"/>
      <dgm:spPr/>
      <dgm:t>
        <a:bodyPr/>
        <a:lstStyle/>
        <a:p>
          <a:r>
            <a:rPr lang="en-US" sz="1700" dirty="0" err="1">
              <a:latin typeface="+mj-lt"/>
            </a:rPr>
            <a:t>Insegnamenti</a:t>
          </a:r>
          <a:r>
            <a:rPr lang="en-US" sz="1700" dirty="0">
              <a:latin typeface="+mj-lt"/>
            </a:rPr>
            <a:t> </a:t>
          </a:r>
          <a:r>
            <a:rPr lang="en-US" sz="1700" dirty="0" err="1">
              <a:latin typeface="+mj-lt"/>
            </a:rPr>
            <a:t>fondamentali</a:t>
          </a:r>
          <a:r>
            <a:rPr lang="en-US" sz="1700" dirty="0">
              <a:latin typeface="+mj-lt"/>
            </a:rPr>
            <a:t> </a:t>
          </a:r>
          <a:r>
            <a:rPr lang="en-US" sz="1700" dirty="0" err="1">
              <a:latin typeface="+mj-lt"/>
            </a:rPr>
            <a:t>comuni</a:t>
          </a:r>
          <a:endParaRPr lang="en-US" sz="1700" dirty="0">
            <a:latin typeface="+mj-lt"/>
          </a:endParaRPr>
        </a:p>
      </dgm:t>
    </dgm:pt>
    <dgm:pt modelId="{85F6288A-3ED5-3644-8C93-D0EE91A7F316}" type="parTrans" cxnId="{634FFFAC-3A68-F24A-A92B-1E24F1B56852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485A98B7-D9D4-7245-9A00-22D72E63B574}" type="sibTrans" cxnId="{634FFFAC-3A68-F24A-A92B-1E24F1B56852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4BA7CDB0-53E8-4646-825C-5FC1B5282FEE}">
      <dgm:prSet phldrT="[Text]" custT="1"/>
      <dgm:spPr/>
      <dgm:t>
        <a:bodyPr/>
        <a:lstStyle/>
        <a:p>
          <a:r>
            <a:rPr lang="en-US" sz="1700" dirty="0">
              <a:latin typeface="+mj-lt"/>
            </a:rPr>
            <a:t>Management e </a:t>
          </a:r>
          <a:r>
            <a:rPr lang="en-US" sz="1700" dirty="0" err="1">
              <a:latin typeface="+mj-lt"/>
            </a:rPr>
            <a:t>innovazione</a:t>
          </a:r>
          <a:r>
            <a:rPr lang="en-US" sz="1700" dirty="0">
              <a:latin typeface="+mj-lt"/>
            </a:rPr>
            <a:t> (L-18)</a:t>
          </a:r>
        </a:p>
      </dgm:t>
    </dgm:pt>
    <dgm:pt modelId="{20A68577-2227-2542-9429-6D2E6CE60289}" type="parTrans" cxnId="{F04ADD8C-974B-DA4E-8FAF-9357B1F20834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69306886-8C34-A84C-8E66-CE8C33F74CD9}" type="sibTrans" cxnId="{F04ADD8C-974B-DA4E-8FAF-9357B1F20834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E8C0EB98-9B56-304D-B3AD-074DFB802D26}">
      <dgm:prSet phldrT="[Text]" custT="1"/>
      <dgm:spPr/>
      <dgm:t>
        <a:bodyPr/>
        <a:lstStyle/>
        <a:p>
          <a:r>
            <a:rPr lang="en-US" sz="1700" dirty="0">
              <a:latin typeface="+mj-lt"/>
            </a:rPr>
            <a:t>Economia e </a:t>
          </a:r>
          <a:r>
            <a:rPr lang="en-US" sz="1700" dirty="0" err="1">
              <a:latin typeface="+mj-lt"/>
            </a:rPr>
            <a:t>sostenibilità</a:t>
          </a:r>
          <a:r>
            <a:rPr lang="en-US" sz="1700" dirty="0">
              <a:latin typeface="+mj-lt"/>
            </a:rPr>
            <a:t> (L-33) </a:t>
          </a:r>
        </a:p>
      </dgm:t>
    </dgm:pt>
    <dgm:pt modelId="{4040E4E5-169D-AA4C-9220-2C87069F609F}" type="parTrans" cxnId="{04C04C66-994B-2F41-990F-B06BF79EB793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3998F554-45FE-7048-9155-90186735D20B}" type="sibTrans" cxnId="{04C04C66-994B-2F41-990F-B06BF79EB793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0E54A47C-E3B2-7D40-AEB9-E093ABC88D46}" type="pres">
      <dgm:prSet presAssocID="{6EF88357-01C3-9D48-9BD8-83739E7398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66C46E-DB50-9A4B-BDD3-16A1CE0258FF}" type="pres">
      <dgm:prSet presAssocID="{06A4066B-7B71-8041-A860-BBF12C84FAE6}" presName="hierRoot1" presStyleCnt="0"/>
      <dgm:spPr/>
    </dgm:pt>
    <dgm:pt modelId="{14C27636-E9C2-6841-A4BF-1800F1C25AB9}" type="pres">
      <dgm:prSet presAssocID="{06A4066B-7B71-8041-A860-BBF12C84FAE6}" presName="composite" presStyleCnt="0"/>
      <dgm:spPr/>
    </dgm:pt>
    <dgm:pt modelId="{8BA9D12B-1BCF-0543-A642-BEF8E559F7F1}" type="pres">
      <dgm:prSet presAssocID="{06A4066B-7B71-8041-A860-BBF12C84FAE6}" presName="background" presStyleLbl="node0" presStyleIdx="0" presStyleCnt="1"/>
      <dgm:spPr>
        <a:solidFill>
          <a:srgbClr val="006666"/>
        </a:solidFill>
      </dgm:spPr>
    </dgm:pt>
    <dgm:pt modelId="{855EAF3E-697B-AA44-B2B7-63D2D6C06ADC}" type="pres">
      <dgm:prSet presAssocID="{06A4066B-7B71-8041-A860-BBF12C84FAE6}" presName="text" presStyleLbl="fgAcc0" presStyleIdx="0" presStyleCnt="1">
        <dgm:presLayoutVars>
          <dgm:chPref val="3"/>
        </dgm:presLayoutVars>
      </dgm:prSet>
      <dgm:spPr/>
    </dgm:pt>
    <dgm:pt modelId="{F856DE9C-7C21-AC48-8EE2-0AE664AE186B}" type="pres">
      <dgm:prSet presAssocID="{06A4066B-7B71-8041-A860-BBF12C84FAE6}" presName="hierChild2" presStyleCnt="0"/>
      <dgm:spPr/>
    </dgm:pt>
    <dgm:pt modelId="{D162BF52-A6BC-D042-A43D-84C73408BDAF}" type="pres">
      <dgm:prSet presAssocID="{20A68577-2227-2542-9429-6D2E6CE60289}" presName="Name10" presStyleLbl="parChTrans1D2" presStyleIdx="0" presStyleCnt="2"/>
      <dgm:spPr/>
    </dgm:pt>
    <dgm:pt modelId="{D67BE969-5DE4-424F-8A01-53EEE8EF6A8D}" type="pres">
      <dgm:prSet presAssocID="{4BA7CDB0-53E8-4646-825C-5FC1B5282FEE}" presName="hierRoot2" presStyleCnt="0"/>
      <dgm:spPr/>
    </dgm:pt>
    <dgm:pt modelId="{9866C1FD-B9F8-DE49-998B-CACA0EB30749}" type="pres">
      <dgm:prSet presAssocID="{4BA7CDB0-53E8-4646-825C-5FC1B5282FEE}" presName="composite2" presStyleCnt="0"/>
      <dgm:spPr/>
    </dgm:pt>
    <dgm:pt modelId="{FF1D184F-AA2A-E54B-9EF9-5D9BBCECB50F}" type="pres">
      <dgm:prSet presAssocID="{4BA7CDB0-53E8-4646-825C-5FC1B5282FEE}" presName="background2" presStyleLbl="node2" presStyleIdx="0" presStyleCnt="2"/>
      <dgm:spPr>
        <a:solidFill>
          <a:srgbClr val="006666"/>
        </a:solidFill>
      </dgm:spPr>
    </dgm:pt>
    <dgm:pt modelId="{9E5DCAAD-C97F-EF41-8715-FA2C92948F69}" type="pres">
      <dgm:prSet presAssocID="{4BA7CDB0-53E8-4646-825C-5FC1B5282FEE}" presName="text2" presStyleLbl="fgAcc2" presStyleIdx="0" presStyleCnt="2">
        <dgm:presLayoutVars>
          <dgm:chPref val="3"/>
        </dgm:presLayoutVars>
      </dgm:prSet>
      <dgm:spPr/>
    </dgm:pt>
    <dgm:pt modelId="{E71C8D8D-91AA-FD43-9D2F-2E2AD3465CA7}" type="pres">
      <dgm:prSet presAssocID="{4BA7CDB0-53E8-4646-825C-5FC1B5282FEE}" presName="hierChild3" presStyleCnt="0"/>
      <dgm:spPr/>
    </dgm:pt>
    <dgm:pt modelId="{990D138C-26B4-304B-8D59-E6F799496A97}" type="pres">
      <dgm:prSet presAssocID="{4040E4E5-169D-AA4C-9220-2C87069F609F}" presName="Name10" presStyleLbl="parChTrans1D2" presStyleIdx="1" presStyleCnt="2"/>
      <dgm:spPr/>
    </dgm:pt>
    <dgm:pt modelId="{C88C57BC-ABF3-9848-B009-45D518D95652}" type="pres">
      <dgm:prSet presAssocID="{E8C0EB98-9B56-304D-B3AD-074DFB802D26}" presName="hierRoot2" presStyleCnt="0"/>
      <dgm:spPr/>
    </dgm:pt>
    <dgm:pt modelId="{902A710B-46FC-DD46-A7D8-C23FCC2D1291}" type="pres">
      <dgm:prSet presAssocID="{E8C0EB98-9B56-304D-B3AD-074DFB802D26}" presName="composite2" presStyleCnt="0"/>
      <dgm:spPr/>
    </dgm:pt>
    <dgm:pt modelId="{6F0CD844-962B-0A47-A2D6-5CD0A768AFCB}" type="pres">
      <dgm:prSet presAssocID="{E8C0EB98-9B56-304D-B3AD-074DFB802D26}" presName="background2" presStyleLbl="node2" presStyleIdx="1" presStyleCnt="2"/>
      <dgm:spPr>
        <a:solidFill>
          <a:srgbClr val="006666"/>
        </a:solidFill>
      </dgm:spPr>
    </dgm:pt>
    <dgm:pt modelId="{F366D0C3-E3FB-D947-ADE7-FFC2D2F60D69}" type="pres">
      <dgm:prSet presAssocID="{E8C0EB98-9B56-304D-B3AD-074DFB802D26}" presName="text2" presStyleLbl="fgAcc2" presStyleIdx="1" presStyleCnt="2">
        <dgm:presLayoutVars>
          <dgm:chPref val="3"/>
        </dgm:presLayoutVars>
      </dgm:prSet>
      <dgm:spPr/>
    </dgm:pt>
    <dgm:pt modelId="{708259A8-3E04-4545-86E2-9399A285E93D}" type="pres">
      <dgm:prSet presAssocID="{E8C0EB98-9B56-304D-B3AD-074DFB802D26}" presName="hierChild3" presStyleCnt="0"/>
      <dgm:spPr/>
    </dgm:pt>
  </dgm:ptLst>
  <dgm:cxnLst>
    <dgm:cxn modelId="{0670FF14-770C-AC47-92BA-C52F26C61219}" type="presOf" srcId="{6EF88357-01C3-9D48-9BD8-83739E739880}" destId="{0E54A47C-E3B2-7D40-AEB9-E093ABC88D46}" srcOrd="0" destOrd="0" presId="urn:microsoft.com/office/officeart/2005/8/layout/hierarchy1"/>
    <dgm:cxn modelId="{04C04C66-994B-2F41-990F-B06BF79EB793}" srcId="{06A4066B-7B71-8041-A860-BBF12C84FAE6}" destId="{E8C0EB98-9B56-304D-B3AD-074DFB802D26}" srcOrd="1" destOrd="0" parTransId="{4040E4E5-169D-AA4C-9220-2C87069F609F}" sibTransId="{3998F554-45FE-7048-9155-90186735D20B}"/>
    <dgm:cxn modelId="{09BD0D68-C079-0E4A-BDE1-4B53D106E035}" type="presOf" srcId="{E8C0EB98-9B56-304D-B3AD-074DFB802D26}" destId="{F366D0C3-E3FB-D947-ADE7-FFC2D2F60D69}" srcOrd="0" destOrd="0" presId="urn:microsoft.com/office/officeart/2005/8/layout/hierarchy1"/>
    <dgm:cxn modelId="{F04ADD8C-974B-DA4E-8FAF-9357B1F20834}" srcId="{06A4066B-7B71-8041-A860-BBF12C84FAE6}" destId="{4BA7CDB0-53E8-4646-825C-5FC1B5282FEE}" srcOrd="0" destOrd="0" parTransId="{20A68577-2227-2542-9429-6D2E6CE60289}" sibTransId="{69306886-8C34-A84C-8E66-CE8C33F74CD9}"/>
    <dgm:cxn modelId="{634FFFAC-3A68-F24A-A92B-1E24F1B56852}" srcId="{6EF88357-01C3-9D48-9BD8-83739E739880}" destId="{06A4066B-7B71-8041-A860-BBF12C84FAE6}" srcOrd="0" destOrd="0" parTransId="{85F6288A-3ED5-3644-8C93-D0EE91A7F316}" sibTransId="{485A98B7-D9D4-7245-9A00-22D72E63B574}"/>
    <dgm:cxn modelId="{55E243BA-6590-074A-B2AC-8F41319BB030}" type="presOf" srcId="{20A68577-2227-2542-9429-6D2E6CE60289}" destId="{D162BF52-A6BC-D042-A43D-84C73408BDAF}" srcOrd="0" destOrd="0" presId="urn:microsoft.com/office/officeart/2005/8/layout/hierarchy1"/>
    <dgm:cxn modelId="{CFC710C1-AF49-564C-A85E-6640D7249E94}" type="presOf" srcId="{06A4066B-7B71-8041-A860-BBF12C84FAE6}" destId="{855EAF3E-697B-AA44-B2B7-63D2D6C06ADC}" srcOrd="0" destOrd="0" presId="urn:microsoft.com/office/officeart/2005/8/layout/hierarchy1"/>
    <dgm:cxn modelId="{C277F4D7-35AE-184D-B207-6DC012E1C24D}" type="presOf" srcId="{4040E4E5-169D-AA4C-9220-2C87069F609F}" destId="{990D138C-26B4-304B-8D59-E6F799496A97}" srcOrd="0" destOrd="0" presId="urn:microsoft.com/office/officeart/2005/8/layout/hierarchy1"/>
    <dgm:cxn modelId="{151503DC-7CEA-C14E-9560-1F82DEB7D25B}" type="presOf" srcId="{4BA7CDB0-53E8-4646-825C-5FC1B5282FEE}" destId="{9E5DCAAD-C97F-EF41-8715-FA2C92948F69}" srcOrd="0" destOrd="0" presId="urn:microsoft.com/office/officeart/2005/8/layout/hierarchy1"/>
    <dgm:cxn modelId="{0BF65997-198E-2D4B-BA92-F0F2106E1EF6}" type="presParOf" srcId="{0E54A47C-E3B2-7D40-AEB9-E093ABC88D46}" destId="{2066C46E-DB50-9A4B-BDD3-16A1CE0258FF}" srcOrd="0" destOrd="0" presId="urn:microsoft.com/office/officeart/2005/8/layout/hierarchy1"/>
    <dgm:cxn modelId="{F5D196B4-C7A8-1149-8A93-1CFFB39AEC65}" type="presParOf" srcId="{2066C46E-DB50-9A4B-BDD3-16A1CE0258FF}" destId="{14C27636-E9C2-6841-A4BF-1800F1C25AB9}" srcOrd="0" destOrd="0" presId="urn:microsoft.com/office/officeart/2005/8/layout/hierarchy1"/>
    <dgm:cxn modelId="{F67A7D95-5080-6542-9324-97752944ACDB}" type="presParOf" srcId="{14C27636-E9C2-6841-A4BF-1800F1C25AB9}" destId="{8BA9D12B-1BCF-0543-A642-BEF8E559F7F1}" srcOrd="0" destOrd="0" presId="urn:microsoft.com/office/officeart/2005/8/layout/hierarchy1"/>
    <dgm:cxn modelId="{27B06935-0B8C-8548-8E5B-B6542E425056}" type="presParOf" srcId="{14C27636-E9C2-6841-A4BF-1800F1C25AB9}" destId="{855EAF3E-697B-AA44-B2B7-63D2D6C06ADC}" srcOrd="1" destOrd="0" presId="urn:microsoft.com/office/officeart/2005/8/layout/hierarchy1"/>
    <dgm:cxn modelId="{5C653AD1-9177-CE46-8B11-7FE11AC90D71}" type="presParOf" srcId="{2066C46E-DB50-9A4B-BDD3-16A1CE0258FF}" destId="{F856DE9C-7C21-AC48-8EE2-0AE664AE186B}" srcOrd="1" destOrd="0" presId="urn:microsoft.com/office/officeart/2005/8/layout/hierarchy1"/>
    <dgm:cxn modelId="{09C11A15-18F5-7D4C-AE5A-1561B5226B51}" type="presParOf" srcId="{F856DE9C-7C21-AC48-8EE2-0AE664AE186B}" destId="{D162BF52-A6BC-D042-A43D-84C73408BDAF}" srcOrd="0" destOrd="0" presId="urn:microsoft.com/office/officeart/2005/8/layout/hierarchy1"/>
    <dgm:cxn modelId="{1FB07960-327B-0143-A1B6-BB517F8CE250}" type="presParOf" srcId="{F856DE9C-7C21-AC48-8EE2-0AE664AE186B}" destId="{D67BE969-5DE4-424F-8A01-53EEE8EF6A8D}" srcOrd="1" destOrd="0" presId="urn:microsoft.com/office/officeart/2005/8/layout/hierarchy1"/>
    <dgm:cxn modelId="{7D3A4F59-E6E1-A141-A056-D3D18ECE2285}" type="presParOf" srcId="{D67BE969-5DE4-424F-8A01-53EEE8EF6A8D}" destId="{9866C1FD-B9F8-DE49-998B-CACA0EB30749}" srcOrd="0" destOrd="0" presId="urn:microsoft.com/office/officeart/2005/8/layout/hierarchy1"/>
    <dgm:cxn modelId="{AB2CB835-AB57-9D4B-B6C8-5DCEA81D9BA9}" type="presParOf" srcId="{9866C1FD-B9F8-DE49-998B-CACA0EB30749}" destId="{FF1D184F-AA2A-E54B-9EF9-5D9BBCECB50F}" srcOrd="0" destOrd="0" presId="urn:microsoft.com/office/officeart/2005/8/layout/hierarchy1"/>
    <dgm:cxn modelId="{DD8E515D-B423-D24C-A139-D43F4C2CEEF1}" type="presParOf" srcId="{9866C1FD-B9F8-DE49-998B-CACA0EB30749}" destId="{9E5DCAAD-C97F-EF41-8715-FA2C92948F69}" srcOrd="1" destOrd="0" presId="urn:microsoft.com/office/officeart/2005/8/layout/hierarchy1"/>
    <dgm:cxn modelId="{CF32A168-B2F9-ED46-90E1-662ED06DE07F}" type="presParOf" srcId="{D67BE969-5DE4-424F-8A01-53EEE8EF6A8D}" destId="{E71C8D8D-91AA-FD43-9D2F-2E2AD3465CA7}" srcOrd="1" destOrd="0" presId="urn:microsoft.com/office/officeart/2005/8/layout/hierarchy1"/>
    <dgm:cxn modelId="{DCB4BFFF-57E5-9C4B-8BC5-A86437E3DD69}" type="presParOf" srcId="{F856DE9C-7C21-AC48-8EE2-0AE664AE186B}" destId="{990D138C-26B4-304B-8D59-E6F799496A97}" srcOrd="2" destOrd="0" presId="urn:microsoft.com/office/officeart/2005/8/layout/hierarchy1"/>
    <dgm:cxn modelId="{01EE7F0E-DA45-1143-AD0F-D8C2179835EB}" type="presParOf" srcId="{F856DE9C-7C21-AC48-8EE2-0AE664AE186B}" destId="{C88C57BC-ABF3-9848-B009-45D518D95652}" srcOrd="3" destOrd="0" presId="urn:microsoft.com/office/officeart/2005/8/layout/hierarchy1"/>
    <dgm:cxn modelId="{9031448E-D10C-964F-9C7A-05AF932853EC}" type="presParOf" srcId="{C88C57BC-ABF3-9848-B009-45D518D95652}" destId="{902A710B-46FC-DD46-A7D8-C23FCC2D1291}" srcOrd="0" destOrd="0" presId="urn:microsoft.com/office/officeart/2005/8/layout/hierarchy1"/>
    <dgm:cxn modelId="{AAC3BC7D-25EC-2F42-8822-A06577CF951F}" type="presParOf" srcId="{902A710B-46FC-DD46-A7D8-C23FCC2D1291}" destId="{6F0CD844-962B-0A47-A2D6-5CD0A768AFCB}" srcOrd="0" destOrd="0" presId="urn:microsoft.com/office/officeart/2005/8/layout/hierarchy1"/>
    <dgm:cxn modelId="{736B29D6-060A-6648-A45B-9853817FDE39}" type="presParOf" srcId="{902A710B-46FC-DD46-A7D8-C23FCC2D1291}" destId="{F366D0C3-E3FB-D947-ADE7-FFC2D2F60D69}" srcOrd="1" destOrd="0" presId="urn:microsoft.com/office/officeart/2005/8/layout/hierarchy1"/>
    <dgm:cxn modelId="{98DFB16E-4CE3-D342-B68F-D06008EB7BD8}" type="presParOf" srcId="{C88C57BC-ABF3-9848-B009-45D518D95652}" destId="{708259A8-3E04-4545-86E2-9399A285E9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70E72C-853C-454C-9E0D-79CB7FACCAC2}" type="doc">
      <dgm:prSet loTypeId="urn:microsoft.com/office/officeart/2005/8/layout/rings+Icon" loCatId="relationship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it-IT"/>
        </a:p>
      </dgm:t>
    </dgm:pt>
    <dgm:pt modelId="{E5FE9B52-B75D-4D93-BAB9-48265AAF9F60}">
      <dgm:prSet custT="1"/>
      <dgm:spPr/>
      <dgm:t>
        <a:bodyPr/>
        <a:lstStyle/>
        <a:p>
          <a:pPr rtl="0"/>
          <a:r>
            <a:rPr lang="it-IT" sz="1700" b="1"/>
            <a:t>Conoscenze e</a:t>
          </a:r>
          <a:br>
            <a:rPr lang="it-IT" sz="1700" b="1"/>
          </a:br>
          <a:r>
            <a:rPr lang="it-IT" sz="1700" b="1"/>
            <a:t>competenze economiche</a:t>
          </a:r>
        </a:p>
        <a:p>
          <a:pPr rtl="0"/>
          <a:r>
            <a:rPr lang="it-IT" sz="1700" i="1">
              <a:latin typeface="Calibri"/>
              <a:cs typeface="Calibri"/>
            </a:rPr>
            <a:t>per comprendere</a:t>
          </a:r>
          <a:r>
            <a:rPr lang="it-IT" sz="1700" i="1" spc="-35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il comportamento</a:t>
          </a:r>
          <a:r>
            <a:rPr lang="it-IT" sz="1700" i="1" spc="-35">
              <a:latin typeface="Calibri"/>
              <a:cs typeface="Calibri"/>
            </a:rPr>
            <a:t> </a:t>
          </a:r>
          <a:r>
            <a:rPr lang="it-IT" sz="1700" i="1" spc="-5">
              <a:latin typeface="Calibri"/>
              <a:cs typeface="Calibri"/>
            </a:rPr>
            <a:t>d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-1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imprese,</a:t>
          </a:r>
          <a:r>
            <a:rPr lang="it-IT" sz="1700" i="1" spc="-2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consumatori,</a:t>
          </a:r>
          <a:r>
            <a:rPr lang="it-IT" sz="1700" i="1" spc="-1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mercati</a:t>
          </a:r>
          <a:r>
            <a:rPr lang="it-IT" sz="1700" i="1" spc="-15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e</a:t>
          </a:r>
          <a:r>
            <a:rPr lang="it-IT" sz="1700" i="1" spc="5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istituzioni</a:t>
          </a:r>
          <a:r>
            <a:rPr lang="it-IT" sz="1700" i="1" spc="-45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e</a:t>
          </a:r>
          <a:r>
            <a:rPr lang="it-IT" sz="1700" i="1" spc="5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le relazioni</a:t>
          </a:r>
          <a:r>
            <a:rPr lang="it-IT" sz="1700" i="1" spc="-4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tra </a:t>
          </a:r>
          <a:r>
            <a:rPr lang="it-IT" sz="1700" i="1" spc="-5">
              <a:latin typeface="Calibri"/>
              <a:cs typeface="Calibri"/>
            </a:rPr>
            <a:t>quest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5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soggetti</a:t>
          </a:r>
          <a:r>
            <a:rPr lang="it-IT" sz="1700" i="1" spc="-2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economici</a:t>
          </a:r>
          <a:endParaRPr lang="it-IT" sz="1700" i="1"/>
        </a:p>
      </dgm:t>
    </dgm:pt>
    <dgm:pt modelId="{8FC96599-456B-4F07-956C-23426F5E5618}" type="parTrans" cxnId="{3C1F5220-C378-48C5-B221-E500BDD67FDD}">
      <dgm:prSet/>
      <dgm:spPr/>
      <dgm:t>
        <a:bodyPr/>
        <a:lstStyle/>
        <a:p>
          <a:endParaRPr lang="it-IT" sz="1600"/>
        </a:p>
      </dgm:t>
    </dgm:pt>
    <dgm:pt modelId="{82905907-5408-49A0-B143-CA2FA4FFC90C}" type="sibTrans" cxnId="{3C1F5220-C378-48C5-B221-E500BDD67FDD}">
      <dgm:prSet/>
      <dgm:spPr/>
      <dgm:t>
        <a:bodyPr/>
        <a:lstStyle/>
        <a:p>
          <a:endParaRPr lang="it-IT" sz="1600"/>
        </a:p>
      </dgm:t>
    </dgm:pt>
    <dgm:pt modelId="{08788BEF-BC7D-4EA0-AB47-E96D01F9A514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it-IT" sz="1700" b="1"/>
            <a:t>Conoscenze e</a:t>
          </a:r>
          <a:br>
            <a:rPr lang="it-IT" sz="1700" b="1"/>
          </a:br>
          <a:r>
            <a:rPr lang="it-IT" sz="1700" b="1"/>
            <a:t>competenze quantitative</a:t>
          </a:r>
        </a:p>
        <a:p>
          <a:pPr rtl="0">
            <a:lnSpc>
              <a:spcPct val="100000"/>
            </a:lnSpc>
          </a:pPr>
          <a:r>
            <a:rPr lang="it-IT" sz="1700" i="1" spc="-5">
              <a:latin typeface="Calibri"/>
              <a:cs typeface="Calibri"/>
            </a:rPr>
            <a:t>s</a:t>
          </a:r>
          <a:r>
            <a:rPr lang="it-IT" sz="1700" i="1">
              <a:latin typeface="Calibri"/>
              <a:cs typeface="Calibri"/>
            </a:rPr>
            <a:t>e</a:t>
          </a:r>
          <a:r>
            <a:rPr lang="it-IT" sz="1700" i="1" spc="0">
              <a:latin typeface="Calibri"/>
              <a:cs typeface="Calibri"/>
            </a:rPr>
            <a:t>r</a:t>
          </a:r>
          <a:r>
            <a:rPr lang="it-IT" sz="1700" i="1" spc="-25">
              <a:latin typeface="Calibri"/>
              <a:cs typeface="Calibri"/>
            </a:rPr>
            <a:t>v</a:t>
          </a:r>
          <a:r>
            <a:rPr lang="it-IT" sz="1700" i="1" spc="-5">
              <a:latin typeface="Calibri"/>
              <a:cs typeface="Calibri"/>
            </a:rPr>
            <a:t>o</a:t>
          </a:r>
          <a:r>
            <a:rPr lang="it-IT" sz="1700" i="1" spc="5">
              <a:latin typeface="Calibri"/>
              <a:cs typeface="Calibri"/>
            </a:rPr>
            <a:t>n</a:t>
          </a:r>
          <a:r>
            <a:rPr lang="it-IT" sz="1700" i="1">
              <a:latin typeface="Calibri"/>
              <a:cs typeface="Calibri"/>
            </a:rPr>
            <a:t>o ad</a:t>
          </a:r>
          <a:r>
            <a:rPr lang="it-IT" sz="1700" i="1" spc="-5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a</a:t>
          </a:r>
          <a:r>
            <a:rPr lang="it-IT" sz="1700" i="1" spc="5">
              <a:latin typeface="Calibri"/>
              <a:cs typeface="Calibri"/>
            </a:rPr>
            <a:t>n</a:t>
          </a:r>
          <a:r>
            <a:rPr lang="it-IT" sz="1700" i="1">
              <a:latin typeface="Calibri"/>
              <a:cs typeface="Calibri"/>
            </a:rPr>
            <a:t>ali</a:t>
          </a:r>
          <a:r>
            <a:rPr lang="it-IT" sz="1700" i="1" spc="5">
              <a:latin typeface="Calibri"/>
              <a:cs typeface="Calibri"/>
            </a:rPr>
            <a:t>z</a:t>
          </a:r>
          <a:r>
            <a:rPr lang="it-IT" sz="1700" i="1" spc="-20">
              <a:latin typeface="Calibri"/>
              <a:cs typeface="Calibri"/>
            </a:rPr>
            <a:t>z</a:t>
          </a:r>
          <a:r>
            <a:rPr lang="it-IT" sz="1700" i="1" spc="-10">
              <a:latin typeface="Calibri"/>
              <a:cs typeface="Calibri"/>
            </a:rPr>
            <a:t>a</a:t>
          </a:r>
          <a:r>
            <a:rPr lang="it-IT" sz="1700" i="1" spc="-15">
              <a:latin typeface="Calibri"/>
              <a:cs typeface="Calibri"/>
            </a:rPr>
            <a:t>r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3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i </a:t>
          </a:r>
          <a:r>
            <a:rPr lang="it-IT" sz="1700" i="1" spc="-20">
              <a:latin typeface="Calibri"/>
              <a:cs typeface="Calibri"/>
            </a:rPr>
            <a:t>f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5">
              <a:latin typeface="Calibri"/>
              <a:cs typeface="Calibri"/>
            </a:rPr>
            <a:t>no</a:t>
          </a:r>
          <a:r>
            <a:rPr lang="it-IT" sz="1700" i="1">
              <a:latin typeface="Calibri"/>
              <a:cs typeface="Calibri"/>
            </a:rPr>
            <a:t>m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5">
              <a:latin typeface="Calibri"/>
              <a:cs typeface="Calibri"/>
            </a:rPr>
            <a:t>n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-35">
              <a:latin typeface="Calibri"/>
              <a:cs typeface="Calibri"/>
            </a:rPr>
            <a:t> 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20">
              <a:latin typeface="Calibri"/>
              <a:cs typeface="Calibri"/>
            </a:rPr>
            <a:t>c</a:t>
          </a:r>
          <a:r>
            <a:rPr lang="it-IT" sz="1700" i="1" spc="-5">
              <a:latin typeface="Calibri"/>
              <a:cs typeface="Calibri"/>
            </a:rPr>
            <a:t>o</a:t>
          </a:r>
          <a:r>
            <a:rPr lang="it-IT" sz="1700" i="1" spc="5">
              <a:latin typeface="Calibri"/>
              <a:cs typeface="Calibri"/>
            </a:rPr>
            <a:t>n</a:t>
          </a:r>
          <a:r>
            <a:rPr lang="it-IT" sz="1700" i="1" spc="-5">
              <a:latin typeface="Calibri"/>
              <a:cs typeface="Calibri"/>
            </a:rPr>
            <a:t>o</a:t>
          </a:r>
          <a:r>
            <a:rPr lang="it-IT" sz="1700" i="1">
              <a:latin typeface="Calibri"/>
              <a:cs typeface="Calibri"/>
            </a:rPr>
            <a:t>mi</a:t>
          </a:r>
          <a:r>
            <a:rPr lang="it-IT" sz="1700" i="1" spc="-5">
              <a:latin typeface="Calibri"/>
              <a:cs typeface="Calibri"/>
            </a:rPr>
            <a:t>c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15">
              <a:latin typeface="Calibri"/>
              <a:cs typeface="Calibri"/>
            </a:rPr>
            <a:t> 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>
              <a:latin typeface="Calibri"/>
              <a:cs typeface="Calibri"/>
            </a:rPr>
            <a:t> </a:t>
          </a:r>
          <a:r>
            <a:rPr lang="it-IT" sz="1700" i="1" spc="-20">
              <a:latin typeface="Calibri"/>
              <a:cs typeface="Calibri"/>
            </a:rPr>
            <a:t>formulare </a:t>
          </a:r>
          <a:r>
            <a:rPr lang="it-IT" sz="1700" i="1">
              <a:latin typeface="Calibri"/>
              <a:cs typeface="Calibri"/>
            </a:rPr>
            <a:t>p</a:t>
          </a:r>
          <a:r>
            <a:rPr lang="it-IT" sz="1700" i="1" spc="-20">
              <a:latin typeface="Calibri"/>
              <a:cs typeface="Calibri"/>
            </a:rPr>
            <a:t>r</a:t>
          </a:r>
          <a:r>
            <a:rPr lang="it-IT" sz="1700" i="1">
              <a:latin typeface="Calibri"/>
              <a:cs typeface="Calibri"/>
            </a:rPr>
            <a:t>evisio</a:t>
          </a:r>
          <a:r>
            <a:rPr lang="it-IT" sz="1700" i="1" spc="5">
              <a:latin typeface="Calibri"/>
              <a:cs typeface="Calibri"/>
            </a:rPr>
            <a:t>n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-35">
              <a:latin typeface="Calibri"/>
              <a:cs typeface="Calibri"/>
            </a:rPr>
            <a:t> </a:t>
          </a:r>
          <a:r>
            <a:rPr lang="it-IT" sz="1700" i="1" spc="-5">
              <a:latin typeface="Calibri"/>
              <a:cs typeface="Calibri"/>
            </a:rPr>
            <a:t>s</a:t>
          </a:r>
          <a:r>
            <a:rPr lang="it-IT" sz="1700" i="1">
              <a:latin typeface="Calibri"/>
              <a:cs typeface="Calibri"/>
            </a:rPr>
            <a:t>ulla</a:t>
          </a:r>
          <a:r>
            <a:rPr lang="it-IT" sz="1700" i="1" spc="-1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lo</a:t>
          </a:r>
          <a:r>
            <a:rPr lang="it-IT" sz="1700" i="1" spc="-20">
              <a:latin typeface="Calibri"/>
              <a:cs typeface="Calibri"/>
            </a:rPr>
            <a:t>r</a:t>
          </a:r>
          <a:r>
            <a:rPr lang="it-IT" sz="1700" i="1">
              <a:latin typeface="Calibri"/>
              <a:cs typeface="Calibri"/>
            </a:rPr>
            <a:t>o</a:t>
          </a:r>
          <a:r>
            <a:rPr lang="it-IT" sz="1700" i="1" spc="5">
              <a:latin typeface="Calibri"/>
              <a:cs typeface="Calibri"/>
            </a:rPr>
            <a:t> 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25">
              <a:latin typeface="Calibri"/>
              <a:cs typeface="Calibri"/>
            </a:rPr>
            <a:t>v</a:t>
          </a:r>
          <a:r>
            <a:rPr lang="it-IT" sz="1700" i="1" spc="-5">
              <a:latin typeface="Calibri"/>
              <a:cs typeface="Calibri"/>
            </a:rPr>
            <a:t>ol</a:t>
          </a:r>
          <a:r>
            <a:rPr lang="it-IT" sz="1700" i="1" spc="5">
              <a:latin typeface="Calibri"/>
              <a:cs typeface="Calibri"/>
            </a:rPr>
            <a:t>u</a:t>
          </a:r>
          <a:r>
            <a:rPr lang="it-IT" sz="1700" i="1">
              <a:latin typeface="Calibri"/>
              <a:cs typeface="Calibri"/>
            </a:rPr>
            <a:t>zio</a:t>
          </a:r>
          <a:r>
            <a:rPr lang="it-IT" sz="1700" i="1" spc="5">
              <a:latin typeface="Calibri"/>
              <a:cs typeface="Calibri"/>
            </a:rPr>
            <a:t>n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3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p</a:t>
          </a:r>
          <a:r>
            <a:rPr lang="it-IT" sz="1700" i="1" spc="-30">
              <a:latin typeface="Calibri"/>
              <a:cs typeface="Calibri"/>
            </a:rPr>
            <a:t>r</a:t>
          </a:r>
          <a:r>
            <a:rPr lang="it-IT" sz="1700" i="1" spc="-5">
              <a:latin typeface="Calibri"/>
              <a:cs typeface="Calibri"/>
            </a:rPr>
            <a:t>os</a:t>
          </a:r>
          <a:r>
            <a:rPr lang="it-IT" sz="1700" i="1" spc="5">
              <a:latin typeface="Calibri"/>
              <a:cs typeface="Calibri"/>
            </a:rPr>
            <a:t>p</a:t>
          </a:r>
          <a:r>
            <a:rPr lang="it-IT" sz="1700" i="1" spc="-15">
              <a:latin typeface="Calibri"/>
              <a:cs typeface="Calibri"/>
            </a:rPr>
            <a:t>et</a:t>
          </a:r>
          <a:r>
            <a:rPr lang="it-IT" sz="1700" i="1" spc="-5">
              <a:latin typeface="Calibri"/>
              <a:cs typeface="Calibri"/>
            </a:rPr>
            <a:t>t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-20">
              <a:latin typeface="Calibri"/>
              <a:cs typeface="Calibri"/>
            </a:rPr>
            <a:t>c</a:t>
          </a:r>
          <a:r>
            <a:rPr lang="it-IT" sz="1700" i="1">
              <a:latin typeface="Calibri"/>
              <a:cs typeface="Calibri"/>
            </a:rPr>
            <a:t>a</a:t>
          </a:r>
          <a:endParaRPr lang="it-IT" sz="1700" i="1"/>
        </a:p>
      </dgm:t>
    </dgm:pt>
    <dgm:pt modelId="{50FC6213-AF12-4CCC-A99C-C33B540AE57D}" type="parTrans" cxnId="{57E26593-FD9D-4A5C-A1D6-9A47131DC30B}">
      <dgm:prSet/>
      <dgm:spPr/>
      <dgm:t>
        <a:bodyPr/>
        <a:lstStyle/>
        <a:p>
          <a:endParaRPr lang="it-IT" sz="1600"/>
        </a:p>
      </dgm:t>
    </dgm:pt>
    <dgm:pt modelId="{18956D23-D27F-4FFE-8CE6-6553CCAD8AD8}" type="sibTrans" cxnId="{57E26593-FD9D-4A5C-A1D6-9A47131DC30B}">
      <dgm:prSet/>
      <dgm:spPr/>
      <dgm:t>
        <a:bodyPr/>
        <a:lstStyle/>
        <a:p>
          <a:endParaRPr lang="it-IT" sz="1600"/>
        </a:p>
      </dgm:t>
    </dgm:pt>
    <dgm:pt modelId="{8880CE60-B4DA-41F0-9C0F-A8DDA49C93CC}">
      <dgm:prSet custT="1"/>
      <dgm:spPr/>
      <dgm:t>
        <a:bodyPr/>
        <a:lstStyle/>
        <a:p>
          <a:pPr rtl="0"/>
          <a:r>
            <a:rPr lang="it-IT" sz="1700" b="1"/>
            <a:t>Conoscenze e</a:t>
          </a:r>
          <a:br>
            <a:rPr lang="it-IT" sz="1700" b="1"/>
          </a:br>
          <a:r>
            <a:rPr lang="it-IT" sz="1700" b="1"/>
            <a:t>competenze giuridiche</a:t>
          </a:r>
          <a:r>
            <a:rPr lang="it-IT" sz="1700"/>
            <a:t> </a:t>
          </a:r>
        </a:p>
        <a:p>
          <a:pPr rtl="0"/>
          <a:r>
            <a:rPr lang="it-IT" sz="1700" i="1">
              <a:latin typeface="Calibri"/>
              <a:cs typeface="Calibri"/>
            </a:rPr>
            <a:t>per comprendere il funzionamento degli istituti giuridici di riferimento e le regole che disciplinano le relazioni tra i soggetti economici</a:t>
          </a:r>
          <a:endParaRPr lang="it-IT" sz="1700" i="1"/>
        </a:p>
      </dgm:t>
    </dgm:pt>
    <dgm:pt modelId="{BD7B883B-FF75-4AAB-A5FB-C3AA29D4D497}" type="sibTrans" cxnId="{4C0AB88F-7DBC-4C78-B592-D4CA503EECCA}">
      <dgm:prSet/>
      <dgm:spPr/>
      <dgm:t>
        <a:bodyPr/>
        <a:lstStyle/>
        <a:p>
          <a:endParaRPr lang="it-IT" sz="1600"/>
        </a:p>
      </dgm:t>
    </dgm:pt>
    <dgm:pt modelId="{1B0EE18A-0515-42DA-B50D-8474D6152133}" type="parTrans" cxnId="{4C0AB88F-7DBC-4C78-B592-D4CA503EECCA}">
      <dgm:prSet/>
      <dgm:spPr/>
      <dgm:t>
        <a:bodyPr/>
        <a:lstStyle/>
        <a:p>
          <a:endParaRPr lang="it-IT" sz="1600"/>
        </a:p>
      </dgm:t>
    </dgm:pt>
    <dgm:pt modelId="{93BD4874-8CDE-4819-B013-EE411B94FFC1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it-IT" sz="1700" b="1"/>
            <a:t>Conoscenze e</a:t>
          </a:r>
          <a:br>
            <a:rPr lang="it-IT" sz="1700" b="1"/>
          </a:br>
          <a:r>
            <a:rPr lang="it-IT" sz="1700" b="1"/>
            <a:t>competenze aziendali</a:t>
          </a:r>
        </a:p>
        <a:p>
          <a:pPr rtl="0">
            <a:lnSpc>
              <a:spcPct val="100000"/>
            </a:lnSpc>
          </a:pPr>
          <a:r>
            <a:rPr lang="it-IT" sz="1700"/>
            <a:t> </a:t>
          </a:r>
          <a:r>
            <a:rPr lang="it-IT" sz="1700" i="1"/>
            <a:t>n</a:t>
          </a:r>
          <a:r>
            <a:rPr lang="it-IT" sz="1700" i="1" spc="-10">
              <a:latin typeface="Calibri"/>
              <a:cs typeface="Calibri"/>
            </a:rPr>
            <a:t>ecessarie</a:t>
          </a:r>
          <a:r>
            <a:rPr lang="it-IT" sz="1700" i="1" spc="1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ad</a:t>
          </a:r>
          <a:r>
            <a:rPr lang="it-IT" sz="1700" i="1" spc="-15">
              <a:latin typeface="Calibri"/>
              <a:cs typeface="Calibri"/>
            </a:rPr>
            <a:t> a</a:t>
          </a:r>
          <a:r>
            <a:rPr lang="it-IT" sz="1700" i="1" spc="-10">
              <a:latin typeface="Calibri"/>
              <a:cs typeface="Calibri"/>
            </a:rPr>
            <a:t>f</a:t>
          </a:r>
          <a:r>
            <a:rPr lang="it-IT" sz="1700" i="1">
              <a:latin typeface="Calibri"/>
              <a:cs typeface="Calibri"/>
            </a:rPr>
            <a:t>f</a:t>
          </a:r>
          <a:r>
            <a:rPr lang="it-IT" sz="1700" i="1" spc="-30">
              <a:latin typeface="Calibri"/>
              <a:cs typeface="Calibri"/>
            </a:rPr>
            <a:t>r</a:t>
          </a:r>
          <a:r>
            <a:rPr lang="it-IT" sz="1700" i="1" spc="-5">
              <a:latin typeface="Calibri"/>
              <a:cs typeface="Calibri"/>
            </a:rPr>
            <a:t>on</a:t>
          </a:r>
          <a:r>
            <a:rPr lang="it-IT" sz="1700" i="1" spc="-10">
              <a:latin typeface="Calibri"/>
              <a:cs typeface="Calibri"/>
            </a:rPr>
            <a:t>ta</a:t>
          </a:r>
          <a:r>
            <a:rPr lang="it-IT" sz="1700" i="1" spc="-30">
              <a:latin typeface="Calibri"/>
              <a:cs typeface="Calibri"/>
            </a:rPr>
            <a:t>r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30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le</a:t>
          </a:r>
          <a:r>
            <a:rPr lang="it-IT" sz="1700" i="1" spc="5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p</a:t>
          </a:r>
          <a:r>
            <a:rPr lang="it-IT" sz="1700" i="1" spc="-30">
              <a:latin typeface="Calibri"/>
              <a:cs typeface="Calibri"/>
            </a:rPr>
            <a:t>r</a:t>
          </a:r>
          <a:r>
            <a:rPr lang="it-IT" sz="1700" i="1" spc="-5">
              <a:latin typeface="Calibri"/>
              <a:cs typeface="Calibri"/>
            </a:rPr>
            <a:t>o</a:t>
          </a:r>
          <a:r>
            <a:rPr lang="it-IT" sz="1700" i="1" spc="5">
              <a:latin typeface="Calibri"/>
              <a:cs typeface="Calibri"/>
            </a:rPr>
            <a:t>b</a:t>
          </a:r>
          <a:r>
            <a:rPr lang="it-IT" sz="1700" i="1" spc="-10">
              <a:latin typeface="Calibri"/>
              <a:cs typeface="Calibri"/>
            </a:rPr>
            <a:t>lem</a:t>
          </a:r>
          <a:r>
            <a:rPr lang="it-IT" sz="1700" i="1" spc="-15">
              <a:latin typeface="Calibri"/>
              <a:cs typeface="Calibri"/>
            </a:rPr>
            <a:t>a</a:t>
          </a:r>
          <a:r>
            <a:rPr lang="it-IT" sz="1700" i="1" spc="-5">
              <a:latin typeface="Calibri"/>
              <a:cs typeface="Calibri"/>
            </a:rPr>
            <a:t>t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-5">
              <a:latin typeface="Calibri"/>
              <a:cs typeface="Calibri"/>
            </a:rPr>
            <a:t>c</a:t>
          </a:r>
          <a:r>
            <a:rPr lang="it-IT" sz="1700" i="1">
              <a:latin typeface="Calibri"/>
              <a:cs typeface="Calibri"/>
            </a:rPr>
            <a:t>h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30">
              <a:latin typeface="Calibri"/>
              <a:cs typeface="Calibri"/>
            </a:rPr>
            <a:t> </a:t>
          </a:r>
          <a:r>
            <a:rPr lang="it-IT" sz="1700" i="1" spc="-25">
              <a:latin typeface="Calibri"/>
              <a:cs typeface="Calibri"/>
            </a:rPr>
            <a:t>g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20">
              <a:latin typeface="Calibri"/>
              <a:cs typeface="Calibri"/>
            </a:rPr>
            <a:t>s</a:t>
          </a:r>
          <a:r>
            <a:rPr lang="it-IT" sz="1700" i="1" spc="-5">
              <a:latin typeface="Calibri"/>
              <a:cs typeface="Calibri"/>
            </a:rPr>
            <a:t>t</a:t>
          </a:r>
          <a:r>
            <a:rPr lang="it-IT" sz="1700" i="1">
              <a:latin typeface="Calibri"/>
              <a:cs typeface="Calibri"/>
            </a:rPr>
            <a:t>io</a:t>
          </a:r>
          <a:r>
            <a:rPr lang="it-IT" sz="1700" i="1" spc="5">
              <a:latin typeface="Calibri"/>
              <a:cs typeface="Calibri"/>
            </a:rPr>
            <a:t>n</a:t>
          </a:r>
          <a:r>
            <a:rPr lang="it-IT" sz="1700" i="1">
              <a:latin typeface="Calibri"/>
              <a:cs typeface="Calibri"/>
            </a:rPr>
            <a:t>ali,</a:t>
          </a:r>
          <a:r>
            <a:rPr lang="it-IT" sz="1700" i="1" spc="-5">
              <a:latin typeface="Calibri"/>
              <a:cs typeface="Calibri"/>
            </a:rPr>
            <a:t> </a:t>
          </a:r>
          <a:r>
            <a:rPr lang="it-IT" sz="1700" i="1" spc="-15">
              <a:latin typeface="Calibri"/>
              <a:cs typeface="Calibri"/>
            </a:rPr>
            <a:t>or</a:t>
          </a:r>
          <a:r>
            <a:rPr lang="it-IT" sz="1700" i="1" spc="-35">
              <a:latin typeface="Calibri"/>
              <a:cs typeface="Calibri"/>
            </a:rPr>
            <a:t>g</a:t>
          </a:r>
          <a:r>
            <a:rPr lang="it-IT" sz="1700" i="1">
              <a:latin typeface="Calibri"/>
              <a:cs typeface="Calibri"/>
            </a:rPr>
            <a:t>a</a:t>
          </a:r>
          <a:r>
            <a:rPr lang="it-IT" sz="1700" i="1" spc="5">
              <a:latin typeface="Calibri"/>
              <a:cs typeface="Calibri"/>
            </a:rPr>
            <a:t>n</a:t>
          </a:r>
          <a:r>
            <a:rPr lang="it-IT" sz="1700" i="1">
              <a:latin typeface="Calibri"/>
              <a:cs typeface="Calibri"/>
            </a:rPr>
            <a:t>iz</a:t>
          </a:r>
          <a:r>
            <a:rPr lang="it-IT" sz="1700" i="1" spc="-20">
              <a:latin typeface="Calibri"/>
              <a:cs typeface="Calibri"/>
            </a:rPr>
            <a:t>z</a:t>
          </a:r>
          <a:r>
            <a:rPr lang="it-IT" sz="1700" i="1" spc="-15">
              <a:latin typeface="Calibri"/>
              <a:cs typeface="Calibri"/>
            </a:rPr>
            <a:t>a</a:t>
          </a:r>
          <a:r>
            <a:rPr lang="it-IT" sz="1700" i="1" spc="-5">
              <a:latin typeface="Calibri"/>
              <a:cs typeface="Calibri"/>
            </a:rPr>
            <a:t>t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-15">
              <a:latin typeface="Calibri"/>
              <a:cs typeface="Calibri"/>
            </a:rPr>
            <a:t>v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-45">
              <a:latin typeface="Calibri"/>
              <a:cs typeface="Calibri"/>
            </a:rPr>
            <a:t> </a:t>
          </a:r>
          <a:r>
            <a:rPr lang="it-IT" sz="1700" i="1" spc="-10">
              <a:latin typeface="Calibri"/>
              <a:cs typeface="Calibri"/>
            </a:rPr>
            <a:t>e</a:t>
          </a:r>
          <a:r>
            <a:rPr lang="it-IT" sz="1700" i="1" spc="5">
              <a:latin typeface="Calibri"/>
              <a:cs typeface="Calibri"/>
            </a:rPr>
            <a:t> </a:t>
          </a:r>
          <a:r>
            <a:rPr lang="it-IT" sz="1700" i="1">
              <a:latin typeface="Calibri"/>
              <a:cs typeface="Calibri"/>
            </a:rPr>
            <a:t>ammi</a:t>
          </a:r>
          <a:r>
            <a:rPr lang="it-IT" sz="1700" i="1" spc="5">
              <a:latin typeface="Calibri"/>
              <a:cs typeface="Calibri"/>
            </a:rPr>
            <a:t>n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-15">
              <a:latin typeface="Calibri"/>
              <a:cs typeface="Calibri"/>
            </a:rPr>
            <a:t>s</a:t>
          </a:r>
          <a:r>
            <a:rPr lang="it-IT" sz="1700" i="1" spc="-5">
              <a:latin typeface="Calibri"/>
              <a:cs typeface="Calibri"/>
            </a:rPr>
            <a:t>t</a:t>
          </a:r>
          <a:r>
            <a:rPr lang="it-IT" sz="1700" i="1" spc="-30">
              <a:latin typeface="Calibri"/>
              <a:cs typeface="Calibri"/>
            </a:rPr>
            <a:t>r</a:t>
          </a:r>
          <a:r>
            <a:rPr lang="it-IT" sz="1700" i="1" spc="-15">
              <a:latin typeface="Calibri"/>
              <a:cs typeface="Calibri"/>
            </a:rPr>
            <a:t>a</a:t>
          </a:r>
          <a:r>
            <a:rPr lang="it-IT" sz="1700" i="1" spc="-5">
              <a:latin typeface="Calibri"/>
              <a:cs typeface="Calibri"/>
            </a:rPr>
            <a:t>t</a:t>
          </a:r>
          <a:r>
            <a:rPr lang="it-IT" sz="1700" i="1">
              <a:latin typeface="Calibri"/>
              <a:cs typeface="Calibri"/>
            </a:rPr>
            <a:t>i</a:t>
          </a:r>
          <a:r>
            <a:rPr lang="it-IT" sz="1700" i="1" spc="-15">
              <a:latin typeface="Calibri"/>
              <a:cs typeface="Calibri"/>
            </a:rPr>
            <a:t>v</a:t>
          </a:r>
          <a:r>
            <a:rPr lang="it-IT" sz="1700" i="1" spc="30">
              <a:latin typeface="Calibri"/>
              <a:cs typeface="Calibri"/>
            </a:rPr>
            <a:t>o</a:t>
          </a:r>
          <a:r>
            <a:rPr lang="it-IT" sz="1700" i="1">
              <a:latin typeface="Calibri"/>
              <a:cs typeface="Calibri"/>
            </a:rPr>
            <a:t>-</a:t>
          </a:r>
          <a:r>
            <a:rPr lang="it-IT" sz="1700" i="1" spc="-20">
              <a:latin typeface="Calibri"/>
              <a:cs typeface="Calibri"/>
            </a:rPr>
            <a:t>c</a:t>
          </a:r>
          <a:r>
            <a:rPr lang="it-IT" sz="1700" i="1">
              <a:latin typeface="Calibri"/>
              <a:cs typeface="Calibri"/>
            </a:rPr>
            <a:t>on</a:t>
          </a:r>
          <a:r>
            <a:rPr lang="it-IT" sz="1700" i="1" spc="-10">
              <a:latin typeface="Calibri"/>
              <a:cs typeface="Calibri"/>
            </a:rPr>
            <a:t>t</a:t>
          </a:r>
          <a:r>
            <a:rPr lang="it-IT" sz="1700" i="1">
              <a:latin typeface="Calibri"/>
              <a:cs typeface="Calibri"/>
            </a:rPr>
            <a:t>a</a:t>
          </a:r>
          <a:r>
            <a:rPr lang="it-IT" sz="1700" i="1" spc="5">
              <a:latin typeface="Calibri"/>
              <a:cs typeface="Calibri"/>
            </a:rPr>
            <a:t>b</a:t>
          </a:r>
          <a:r>
            <a:rPr lang="it-IT" sz="1700" i="1">
              <a:latin typeface="Calibri"/>
              <a:cs typeface="Calibri"/>
            </a:rPr>
            <a:t>ili dell’imp</a:t>
          </a:r>
          <a:r>
            <a:rPr lang="it-IT" sz="1700" i="1" spc="-25">
              <a:latin typeface="Calibri"/>
              <a:cs typeface="Calibri"/>
            </a:rPr>
            <a:t>r</a:t>
          </a:r>
          <a:r>
            <a:rPr lang="it-IT" sz="1700" i="1">
              <a:latin typeface="Calibri"/>
              <a:cs typeface="Calibri"/>
            </a:rPr>
            <a:t>esa</a:t>
          </a:r>
          <a:endParaRPr lang="it-IT" sz="1700" i="1"/>
        </a:p>
      </dgm:t>
    </dgm:pt>
    <dgm:pt modelId="{18698B82-531E-4286-B4F9-6804B71B8C3F}" type="parTrans" cxnId="{57FB90AC-AE8F-483D-86FD-A64F1CCE0B75}">
      <dgm:prSet/>
      <dgm:spPr/>
      <dgm:t>
        <a:bodyPr/>
        <a:lstStyle/>
        <a:p>
          <a:endParaRPr lang="it-IT"/>
        </a:p>
      </dgm:t>
    </dgm:pt>
    <dgm:pt modelId="{70810DE8-5268-4725-BE34-F2A774873E97}" type="sibTrans" cxnId="{57FB90AC-AE8F-483D-86FD-A64F1CCE0B75}">
      <dgm:prSet/>
      <dgm:spPr/>
      <dgm:t>
        <a:bodyPr/>
        <a:lstStyle/>
        <a:p>
          <a:endParaRPr lang="it-IT"/>
        </a:p>
      </dgm:t>
    </dgm:pt>
    <dgm:pt modelId="{8A674D99-A0F8-49E9-9016-539EC60214B4}" type="pres">
      <dgm:prSet presAssocID="{A170E72C-853C-454C-9E0D-79CB7FACCAC2}" presName="Name0" presStyleCnt="0">
        <dgm:presLayoutVars>
          <dgm:chMax val="7"/>
          <dgm:dir/>
          <dgm:resizeHandles val="exact"/>
        </dgm:presLayoutVars>
      </dgm:prSet>
      <dgm:spPr/>
    </dgm:pt>
    <dgm:pt modelId="{90573D01-11D3-46DA-8E24-D84487CEFDDA}" type="pres">
      <dgm:prSet presAssocID="{A170E72C-853C-454C-9E0D-79CB7FACCAC2}" presName="ellipse1" presStyleLbl="vennNode1" presStyleIdx="0" presStyleCnt="4" custScaleX="120559" custScaleY="82177" custLinFactNeighborX="72835" custLinFactNeighborY="-5998">
        <dgm:presLayoutVars>
          <dgm:bulletEnabled val="1"/>
        </dgm:presLayoutVars>
      </dgm:prSet>
      <dgm:spPr/>
    </dgm:pt>
    <dgm:pt modelId="{9E35DC78-B82D-4047-B5EA-9D9A3FEB5487}" type="pres">
      <dgm:prSet presAssocID="{A170E72C-853C-454C-9E0D-79CB7FACCAC2}" presName="ellipse2" presStyleLbl="vennNode1" presStyleIdx="1" presStyleCnt="4" custScaleX="127887" custScaleY="90846" custLinFactNeighborX="25957" custLinFactNeighborY="4577">
        <dgm:presLayoutVars>
          <dgm:bulletEnabled val="1"/>
        </dgm:presLayoutVars>
      </dgm:prSet>
      <dgm:spPr/>
    </dgm:pt>
    <dgm:pt modelId="{5516B903-70A5-4ACD-B6CC-E16B497202B6}" type="pres">
      <dgm:prSet presAssocID="{A170E72C-853C-454C-9E0D-79CB7FACCAC2}" presName="ellipse3" presStyleLbl="vennNode1" presStyleIdx="2" presStyleCnt="4" custScaleX="124332" custScaleY="88324" custLinFactX="-13367" custLinFactNeighborX="-100000" custLinFactNeighborY="31951">
        <dgm:presLayoutVars>
          <dgm:bulletEnabled val="1"/>
        </dgm:presLayoutVars>
      </dgm:prSet>
      <dgm:spPr/>
    </dgm:pt>
    <dgm:pt modelId="{AFBB29FF-9255-44DD-9771-9D7265DCCD9A}" type="pres">
      <dgm:prSet presAssocID="{A170E72C-853C-454C-9E0D-79CB7FACCAC2}" presName="ellipse4" presStyleLbl="vennNode1" presStyleIdx="3" presStyleCnt="4" custScaleX="124285" custScaleY="80180" custLinFactNeighborX="11016" custLinFactNeighborY="-42428">
        <dgm:presLayoutVars>
          <dgm:bulletEnabled val="1"/>
        </dgm:presLayoutVars>
      </dgm:prSet>
      <dgm:spPr/>
    </dgm:pt>
  </dgm:ptLst>
  <dgm:cxnLst>
    <dgm:cxn modelId="{3C1F5220-C378-48C5-B221-E500BDD67FDD}" srcId="{A170E72C-853C-454C-9E0D-79CB7FACCAC2}" destId="{E5FE9B52-B75D-4D93-BAB9-48265AAF9F60}" srcOrd="1" destOrd="0" parTransId="{8FC96599-456B-4F07-956C-23426F5E5618}" sibTransId="{82905907-5408-49A0-B143-CA2FA4FFC90C}"/>
    <dgm:cxn modelId="{3B6B5350-6819-4585-9CB6-6973842143B0}" type="presOf" srcId="{93BD4874-8CDE-4819-B013-EE411B94FFC1}" destId="{AFBB29FF-9255-44DD-9771-9D7265DCCD9A}" srcOrd="0" destOrd="0" presId="urn:microsoft.com/office/officeart/2005/8/layout/rings+Icon"/>
    <dgm:cxn modelId="{604A4B5A-9A56-3649-9277-11A031111D9D}" type="presOf" srcId="{A170E72C-853C-454C-9E0D-79CB7FACCAC2}" destId="{8A674D99-A0F8-49E9-9016-539EC60214B4}" srcOrd="0" destOrd="0" presId="urn:microsoft.com/office/officeart/2005/8/layout/rings+Icon"/>
    <dgm:cxn modelId="{99F0B35B-5BA7-4570-9279-CE8A04CF5821}" type="presOf" srcId="{08788BEF-BC7D-4EA0-AB47-E96D01F9A514}" destId="{5516B903-70A5-4ACD-B6CC-E16B497202B6}" srcOrd="0" destOrd="0" presId="urn:microsoft.com/office/officeart/2005/8/layout/rings+Icon"/>
    <dgm:cxn modelId="{4C0AB88F-7DBC-4C78-B592-D4CA503EECCA}" srcId="{A170E72C-853C-454C-9E0D-79CB7FACCAC2}" destId="{8880CE60-B4DA-41F0-9C0F-A8DDA49C93CC}" srcOrd="0" destOrd="0" parTransId="{1B0EE18A-0515-42DA-B50D-8474D6152133}" sibTransId="{BD7B883B-FF75-4AAB-A5FB-C3AA29D4D497}"/>
    <dgm:cxn modelId="{57E26593-FD9D-4A5C-A1D6-9A47131DC30B}" srcId="{A170E72C-853C-454C-9E0D-79CB7FACCAC2}" destId="{08788BEF-BC7D-4EA0-AB47-E96D01F9A514}" srcOrd="2" destOrd="0" parTransId="{50FC6213-AF12-4CCC-A99C-C33B540AE57D}" sibTransId="{18956D23-D27F-4FFE-8CE6-6553CCAD8AD8}"/>
    <dgm:cxn modelId="{15DCF194-3710-4E42-B393-A39F5C9CE597}" type="presOf" srcId="{E5FE9B52-B75D-4D93-BAB9-48265AAF9F60}" destId="{9E35DC78-B82D-4047-B5EA-9D9A3FEB5487}" srcOrd="0" destOrd="0" presId="urn:microsoft.com/office/officeart/2005/8/layout/rings+Icon"/>
    <dgm:cxn modelId="{57FB90AC-AE8F-483D-86FD-A64F1CCE0B75}" srcId="{A170E72C-853C-454C-9E0D-79CB7FACCAC2}" destId="{93BD4874-8CDE-4819-B013-EE411B94FFC1}" srcOrd="3" destOrd="0" parTransId="{18698B82-531E-4286-B4F9-6804B71B8C3F}" sibTransId="{70810DE8-5268-4725-BE34-F2A774873E97}"/>
    <dgm:cxn modelId="{19AE2EAE-F35E-8F4D-9BFB-C41B5B2F4087}" type="presOf" srcId="{8880CE60-B4DA-41F0-9C0F-A8DDA49C93CC}" destId="{90573D01-11D3-46DA-8E24-D84487CEFDDA}" srcOrd="0" destOrd="0" presId="urn:microsoft.com/office/officeart/2005/8/layout/rings+Icon"/>
    <dgm:cxn modelId="{8005BED2-6204-9E4A-910E-E12E25CF5C05}" type="presParOf" srcId="{8A674D99-A0F8-49E9-9016-539EC60214B4}" destId="{90573D01-11D3-46DA-8E24-D84487CEFDDA}" srcOrd="0" destOrd="0" presId="urn:microsoft.com/office/officeart/2005/8/layout/rings+Icon"/>
    <dgm:cxn modelId="{5A8BBAEE-D77B-B949-A811-99059D414975}" type="presParOf" srcId="{8A674D99-A0F8-49E9-9016-539EC60214B4}" destId="{9E35DC78-B82D-4047-B5EA-9D9A3FEB5487}" srcOrd="1" destOrd="0" presId="urn:microsoft.com/office/officeart/2005/8/layout/rings+Icon"/>
    <dgm:cxn modelId="{C10CE4C6-2459-654D-A19C-707C57E292B0}" type="presParOf" srcId="{8A674D99-A0F8-49E9-9016-539EC60214B4}" destId="{5516B903-70A5-4ACD-B6CC-E16B497202B6}" srcOrd="2" destOrd="0" presId="urn:microsoft.com/office/officeart/2005/8/layout/rings+Icon"/>
    <dgm:cxn modelId="{A256C14E-FEE5-43C5-806C-2D8DC9E1BBA1}" type="presParOf" srcId="{8A674D99-A0F8-49E9-9016-539EC60214B4}" destId="{AFBB29FF-9255-44DD-9771-9D7265DCCD9A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D138C-26B4-304B-8D59-E6F799496A97}">
      <dsp:nvSpPr>
        <dsp:cNvPr id="0" name=""/>
        <dsp:cNvSpPr/>
      </dsp:nvSpPr>
      <dsp:spPr>
        <a:xfrm>
          <a:off x="2991091" y="1214976"/>
          <a:ext cx="1167823" cy="555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746"/>
              </a:lnTo>
              <a:lnTo>
                <a:pt x="1167823" y="378746"/>
              </a:lnTo>
              <a:lnTo>
                <a:pt x="1167823" y="5557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2BF52-A6BC-D042-A43D-84C73408BDAF}">
      <dsp:nvSpPr>
        <dsp:cNvPr id="0" name=""/>
        <dsp:cNvSpPr/>
      </dsp:nvSpPr>
      <dsp:spPr>
        <a:xfrm>
          <a:off x="1823268" y="1214976"/>
          <a:ext cx="1167823" cy="555777"/>
        </a:xfrm>
        <a:custGeom>
          <a:avLst/>
          <a:gdLst/>
          <a:ahLst/>
          <a:cxnLst/>
          <a:rect l="0" t="0" r="0" b="0"/>
          <a:pathLst>
            <a:path>
              <a:moveTo>
                <a:pt x="1167823" y="0"/>
              </a:moveTo>
              <a:lnTo>
                <a:pt x="1167823" y="378746"/>
              </a:lnTo>
              <a:lnTo>
                <a:pt x="0" y="378746"/>
              </a:lnTo>
              <a:lnTo>
                <a:pt x="0" y="5557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9D12B-1BCF-0543-A642-BEF8E559F7F1}">
      <dsp:nvSpPr>
        <dsp:cNvPr id="0" name=""/>
        <dsp:cNvSpPr/>
      </dsp:nvSpPr>
      <dsp:spPr>
        <a:xfrm>
          <a:off x="2035599" y="1501"/>
          <a:ext cx="1910983" cy="1213474"/>
        </a:xfrm>
        <a:prstGeom prst="roundRect">
          <a:avLst>
            <a:gd name="adj" fmla="val 10000"/>
          </a:avLst>
        </a:prstGeom>
        <a:solidFill>
          <a:srgbClr val="00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5EAF3E-697B-AA44-B2B7-63D2D6C06ADC}">
      <dsp:nvSpPr>
        <dsp:cNvPr id="0" name=""/>
        <dsp:cNvSpPr/>
      </dsp:nvSpPr>
      <dsp:spPr>
        <a:xfrm>
          <a:off x="2247931" y="203216"/>
          <a:ext cx="1910983" cy="1213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+mj-lt"/>
            </a:rPr>
            <a:t>Insegnamenti</a:t>
          </a:r>
          <a:r>
            <a:rPr lang="en-US" sz="1900" kern="1200" dirty="0">
              <a:latin typeface="+mj-lt"/>
            </a:rPr>
            <a:t> </a:t>
          </a:r>
          <a:r>
            <a:rPr lang="en-US" sz="1900" kern="1200" dirty="0" err="1">
              <a:latin typeface="+mj-lt"/>
            </a:rPr>
            <a:t>fondamentali</a:t>
          </a:r>
          <a:r>
            <a:rPr lang="en-US" sz="1900" kern="1200" dirty="0">
              <a:latin typeface="+mj-lt"/>
            </a:rPr>
            <a:t> </a:t>
          </a:r>
          <a:r>
            <a:rPr lang="en-US" sz="1900" kern="1200" dirty="0" err="1">
              <a:latin typeface="+mj-lt"/>
            </a:rPr>
            <a:t>comuni</a:t>
          </a:r>
          <a:endParaRPr lang="en-US" sz="1900" kern="1200" dirty="0">
            <a:latin typeface="+mj-lt"/>
          </a:endParaRPr>
        </a:p>
      </dsp:txBody>
      <dsp:txXfrm>
        <a:off x="2283472" y="238757"/>
        <a:ext cx="1839901" cy="1142392"/>
      </dsp:txXfrm>
    </dsp:sp>
    <dsp:sp modelId="{FF1D184F-AA2A-E54B-9EF9-5D9BBCECB50F}">
      <dsp:nvSpPr>
        <dsp:cNvPr id="0" name=""/>
        <dsp:cNvSpPr/>
      </dsp:nvSpPr>
      <dsp:spPr>
        <a:xfrm>
          <a:off x="867776" y="1770753"/>
          <a:ext cx="1910983" cy="1213474"/>
        </a:xfrm>
        <a:prstGeom prst="roundRect">
          <a:avLst>
            <a:gd name="adj" fmla="val 10000"/>
          </a:avLst>
        </a:prstGeom>
        <a:solidFill>
          <a:srgbClr val="00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5DCAAD-C97F-EF41-8715-FA2C92948F69}">
      <dsp:nvSpPr>
        <dsp:cNvPr id="0" name=""/>
        <dsp:cNvSpPr/>
      </dsp:nvSpPr>
      <dsp:spPr>
        <a:xfrm>
          <a:off x="1080107" y="1972468"/>
          <a:ext cx="1910983" cy="1213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Management e </a:t>
          </a:r>
          <a:r>
            <a:rPr lang="en-US" sz="1900" kern="1200" dirty="0" err="1">
              <a:latin typeface="+mj-lt"/>
            </a:rPr>
            <a:t>innovazione</a:t>
          </a:r>
          <a:br>
            <a:rPr lang="en-US" sz="1900" kern="1200" dirty="0">
              <a:latin typeface="+mj-lt"/>
            </a:rPr>
          </a:br>
          <a:r>
            <a:rPr lang="en-US" sz="1900" kern="1200" dirty="0">
              <a:latin typeface="+mj-lt"/>
            </a:rPr>
            <a:t>(L-18)</a:t>
          </a:r>
        </a:p>
      </dsp:txBody>
      <dsp:txXfrm>
        <a:off x="1115648" y="2008009"/>
        <a:ext cx="1839901" cy="1142392"/>
      </dsp:txXfrm>
    </dsp:sp>
    <dsp:sp modelId="{6F0CD844-962B-0A47-A2D6-5CD0A768AFCB}">
      <dsp:nvSpPr>
        <dsp:cNvPr id="0" name=""/>
        <dsp:cNvSpPr/>
      </dsp:nvSpPr>
      <dsp:spPr>
        <a:xfrm>
          <a:off x="3203422" y="1770753"/>
          <a:ext cx="1910983" cy="1213474"/>
        </a:xfrm>
        <a:prstGeom prst="roundRect">
          <a:avLst>
            <a:gd name="adj" fmla="val 10000"/>
          </a:avLst>
        </a:prstGeom>
        <a:solidFill>
          <a:srgbClr val="00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66D0C3-E3FB-D947-ADE7-FFC2D2F60D69}">
      <dsp:nvSpPr>
        <dsp:cNvPr id="0" name=""/>
        <dsp:cNvSpPr/>
      </dsp:nvSpPr>
      <dsp:spPr>
        <a:xfrm>
          <a:off x="3415754" y="1972468"/>
          <a:ext cx="1910983" cy="1213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j-lt"/>
            </a:rPr>
            <a:t>Economia e Sostenibilità</a:t>
          </a:r>
          <a:br>
            <a:rPr lang="en-US" sz="1900" kern="1200" dirty="0">
              <a:latin typeface="+mj-lt"/>
            </a:rPr>
          </a:br>
          <a:r>
            <a:rPr lang="en-US" sz="1900" kern="1200" dirty="0">
              <a:latin typeface="+mj-lt"/>
            </a:rPr>
            <a:t>(L-33) </a:t>
          </a:r>
        </a:p>
      </dsp:txBody>
      <dsp:txXfrm>
        <a:off x="3451295" y="2008009"/>
        <a:ext cx="1839901" cy="1142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D138C-26B4-304B-8D59-E6F799496A97}">
      <dsp:nvSpPr>
        <dsp:cNvPr id="0" name=""/>
        <dsp:cNvSpPr/>
      </dsp:nvSpPr>
      <dsp:spPr>
        <a:xfrm>
          <a:off x="2250961" y="911029"/>
          <a:ext cx="876259" cy="417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186"/>
              </a:lnTo>
              <a:lnTo>
                <a:pt x="876259" y="284186"/>
              </a:lnTo>
              <a:lnTo>
                <a:pt x="876259" y="4170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2BF52-A6BC-D042-A43D-84C73408BDAF}">
      <dsp:nvSpPr>
        <dsp:cNvPr id="0" name=""/>
        <dsp:cNvSpPr/>
      </dsp:nvSpPr>
      <dsp:spPr>
        <a:xfrm>
          <a:off x="1374702" y="911029"/>
          <a:ext cx="876259" cy="417019"/>
        </a:xfrm>
        <a:custGeom>
          <a:avLst/>
          <a:gdLst/>
          <a:ahLst/>
          <a:cxnLst/>
          <a:rect l="0" t="0" r="0" b="0"/>
          <a:pathLst>
            <a:path>
              <a:moveTo>
                <a:pt x="876259" y="0"/>
              </a:moveTo>
              <a:lnTo>
                <a:pt x="876259" y="284186"/>
              </a:lnTo>
              <a:lnTo>
                <a:pt x="0" y="284186"/>
              </a:lnTo>
              <a:lnTo>
                <a:pt x="0" y="4170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9D12B-1BCF-0543-A642-BEF8E559F7F1}">
      <dsp:nvSpPr>
        <dsp:cNvPr id="0" name=""/>
        <dsp:cNvSpPr/>
      </dsp:nvSpPr>
      <dsp:spPr>
        <a:xfrm>
          <a:off x="1534022" y="516"/>
          <a:ext cx="1433878" cy="910512"/>
        </a:xfrm>
        <a:prstGeom prst="roundRect">
          <a:avLst>
            <a:gd name="adj" fmla="val 10000"/>
          </a:avLst>
        </a:prstGeom>
        <a:solidFill>
          <a:srgbClr val="00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5EAF3E-697B-AA44-B2B7-63D2D6C06ADC}">
      <dsp:nvSpPr>
        <dsp:cNvPr id="0" name=""/>
        <dsp:cNvSpPr/>
      </dsp:nvSpPr>
      <dsp:spPr>
        <a:xfrm>
          <a:off x="1693342" y="151870"/>
          <a:ext cx="1433878" cy="910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+mj-lt"/>
            </a:rPr>
            <a:t>Insegnamenti</a:t>
          </a:r>
          <a:r>
            <a:rPr lang="en-US" sz="1700" kern="1200" dirty="0">
              <a:latin typeface="+mj-lt"/>
            </a:rPr>
            <a:t> </a:t>
          </a:r>
          <a:r>
            <a:rPr lang="en-US" sz="1700" kern="1200" dirty="0" err="1">
              <a:latin typeface="+mj-lt"/>
            </a:rPr>
            <a:t>fondamentali</a:t>
          </a:r>
          <a:r>
            <a:rPr lang="en-US" sz="1700" kern="1200" dirty="0">
              <a:latin typeface="+mj-lt"/>
            </a:rPr>
            <a:t> </a:t>
          </a:r>
          <a:r>
            <a:rPr lang="en-US" sz="1700" kern="1200" dirty="0" err="1">
              <a:latin typeface="+mj-lt"/>
            </a:rPr>
            <a:t>comuni</a:t>
          </a:r>
          <a:endParaRPr lang="en-US" sz="1700" kern="1200" dirty="0">
            <a:latin typeface="+mj-lt"/>
          </a:endParaRPr>
        </a:p>
      </dsp:txBody>
      <dsp:txXfrm>
        <a:off x="1720010" y="178538"/>
        <a:ext cx="1380542" cy="857176"/>
      </dsp:txXfrm>
    </dsp:sp>
    <dsp:sp modelId="{FF1D184F-AA2A-E54B-9EF9-5D9BBCECB50F}">
      <dsp:nvSpPr>
        <dsp:cNvPr id="0" name=""/>
        <dsp:cNvSpPr/>
      </dsp:nvSpPr>
      <dsp:spPr>
        <a:xfrm>
          <a:off x="657763" y="1328048"/>
          <a:ext cx="1433878" cy="910512"/>
        </a:xfrm>
        <a:prstGeom prst="roundRect">
          <a:avLst>
            <a:gd name="adj" fmla="val 10000"/>
          </a:avLst>
        </a:prstGeom>
        <a:solidFill>
          <a:srgbClr val="00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5DCAAD-C97F-EF41-8715-FA2C92948F69}">
      <dsp:nvSpPr>
        <dsp:cNvPr id="0" name=""/>
        <dsp:cNvSpPr/>
      </dsp:nvSpPr>
      <dsp:spPr>
        <a:xfrm>
          <a:off x="817083" y="1479402"/>
          <a:ext cx="1433878" cy="910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+mj-lt"/>
            </a:rPr>
            <a:t>Management e </a:t>
          </a:r>
          <a:r>
            <a:rPr lang="en-US" sz="1700" kern="1200" err="1">
              <a:latin typeface="+mj-lt"/>
            </a:rPr>
            <a:t>innovazione</a:t>
          </a:r>
          <a:r>
            <a:rPr lang="en-US" sz="1700" kern="1200">
              <a:latin typeface="+mj-lt"/>
            </a:rPr>
            <a:t> (L-18)</a:t>
          </a:r>
        </a:p>
      </dsp:txBody>
      <dsp:txXfrm>
        <a:off x="843751" y="1506070"/>
        <a:ext cx="1380542" cy="857176"/>
      </dsp:txXfrm>
    </dsp:sp>
    <dsp:sp modelId="{6F0CD844-962B-0A47-A2D6-5CD0A768AFCB}">
      <dsp:nvSpPr>
        <dsp:cNvPr id="0" name=""/>
        <dsp:cNvSpPr/>
      </dsp:nvSpPr>
      <dsp:spPr>
        <a:xfrm>
          <a:off x="2410281" y="1328048"/>
          <a:ext cx="1433878" cy="910512"/>
        </a:xfrm>
        <a:prstGeom prst="roundRect">
          <a:avLst>
            <a:gd name="adj" fmla="val 10000"/>
          </a:avLst>
        </a:prstGeom>
        <a:solidFill>
          <a:srgbClr val="00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66D0C3-E3FB-D947-ADE7-FFC2D2F60D69}">
      <dsp:nvSpPr>
        <dsp:cNvPr id="0" name=""/>
        <dsp:cNvSpPr/>
      </dsp:nvSpPr>
      <dsp:spPr>
        <a:xfrm>
          <a:off x="2569601" y="1479402"/>
          <a:ext cx="1433878" cy="910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Economia e </a:t>
          </a:r>
          <a:r>
            <a:rPr lang="en-US" sz="1700" kern="1200" dirty="0" err="1">
              <a:latin typeface="+mj-lt"/>
            </a:rPr>
            <a:t>sostenibilità</a:t>
          </a:r>
          <a:r>
            <a:rPr lang="en-US" sz="1700" kern="1200" dirty="0">
              <a:latin typeface="+mj-lt"/>
            </a:rPr>
            <a:t> (L-33) </a:t>
          </a:r>
        </a:p>
      </dsp:txBody>
      <dsp:txXfrm>
        <a:off x="2596269" y="1506070"/>
        <a:ext cx="1380542" cy="857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D138C-26B4-304B-8D59-E6F799496A97}">
      <dsp:nvSpPr>
        <dsp:cNvPr id="0" name=""/>
        <dsp:cNvSpPr/>
      </dsp:nvSpPr>
      <dsp:spPr>
        <a:xfrm>
          <a:off x="2250961" y="911029"/>
          <a:ext cx="876259" cy="417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186"/>
              </a:lnTo>
              <a:lnTo>
                <a:pt x="876259" y="284186"/>
              </a:lnTo>
              <a:lnTo>
                <a:pt x="876259" y="4170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2BF52-A6BC-D042-A43D-84C73408BDAF}">
      <dsp:nvSpPr>
        <dsp:cNvPr id="0" name=""/>
        <dsp:cNvSpPr/>
      </dsp:nvSpPr>
      <dsp:spPr>
        <a:xfrm>
          <a:off x="1374702" y="911029"/>
          <a:ext cx="876259" cy="417019"/>
        </a:xfrm>
        <a:custGeom>
          <a:avLst/>
          <a:gdLst/>
          <a:ahLst/>
          <a:cxnLst/>
          <a:rect l="0" t="0" r="0" b="0"/>
          <a:pathLst>
            <a:path>
              <a:moveTo>
                <a:pt x="876259" y="0"/>
              </a:moveTo>
              <a:lnTo>
                <a:pt x="876259" y="284186"/>
              </a:lnTo>
              <a:lnTo>
                <a:pt x="0" y="284186"/>
              </a:lnTo>
              <a:lnTo>
                <a:pt x="0" y="4170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9D12B-1BCF-0543-A642-BEF8E559F7F1}">
      <dsp:nvSpPr>
        <dsp:cNvPr id="0" name=""/>
        <dsp:cNvSpPr/>
      </dsp:nvSpPr>
      <dsp:spPr>
        <a:xfrm>
          <a:off x="1534022" y="516"/>
          <a:ext cx="1433878" cy="910512"/>
        </a:xfrm>
        <a:prstGeom prst="roundRect">
          <a:avLst>
            <a:gd name="adj" fmla="val 10000"/>
          </a:avLst>
        </a:prstGeom>
        <a:solidFill>
          <a:srgbClr val="00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5EAF3E-697B-AA44-B2B7-63D2D6C06ADC}">
      <dsp:nvSpPr>
        <dsp:cNvPr id="0" name=""/>
        <dsp:cNvSpPr/>
      </dsp:nvSpPr>
      <dsp:spPr>
        <a:xfrm>
          <a:off x="1693342" y="151870"/>
          <a:ext cx="1433878" cy="910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+mj-lt"/>
            </a:rPr>
            <a:t>Insegnamenti</a:t>
          </a:r>
          <a:r>
            <a:rPr lang="en-US" sz="1700" kern="1200" dirty="0">
              <a:latin typeface="+mj-lt"/>
            </a:rPr>
            <a:t> </a:t>
          </a:r>
          <a:r>
            <a:rPr lang="en-US" sz="1700" kern="1200" dirty="0" err="1">
              <a:latin typeface="+mj-lt"/>
            </a:rPr>
            <a:t>fondamentali</a:t>
          </a:r>
          <a:r>
            <a:rPr lang="en-US" sz="1700" kern="1200" dirty="0">
              <a:latin typeface="+mj-lt"/>
            </a:rPr>
            <a:t> </a:t>
          </a:r>
          <a:r>
            <a:rPr lang="en-US" sz="1700" kern="1200" dirty="0" err="1">
              <a:latin typeface="+mj-lt"/>
            </a:rPr>
            <a:t>comuni</a:t>
          </a:r>
          <a:endParaRPr lang="en-US" sz="1700" kern="1200" dirty="0">
            <a:latin typeface="+mj-lt"/>
          </a:endParaRPr>
        </a:p>
      </dsp:txBody>
      <dsp:txXfrm>
        <a:off x="1720010" y="178538"/>
        <a:ext cx="1380542" cy="857176"/>
      </dsp:txXfrm>
    </dsp:sp>
    <dsp:sp modelId="{FF1D184F-AA2A-E54B-9EF9-5D9BBCECB50F}">
      <dsp:nvSpPr>
        <dsp:cNvPr id="0" name=""/>
        <dsp:cNvSpPr/>
      </dsp:nvSpPr>
      <dsp:spPr>
        <a:xfrm>
          <a:off x="657763" y="1328048"/>
          <a:ext cx="1433878" cy="910512"/>
        </a:xfrm>
        <a:prstGeom prst="roundRect">
          <a:avLst>
            <a:gd name="adj" fmla="val 10000"/>
          </a:avLst>
        </a:prstGeom>
        <a:solidFill>
          <a:srgbClr val="00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5DCAAD-C97F-EF41-8715-FA2C92948F69}">
      <dsp:nvSpPr>
        <dsp:cNvPr id="0" name=""/>
        <dsp:cNvSpPr/>
      </dsp:nvSpPr>
      <dsp:spPr>
        <a:xfrm>
          <a:off x="817083" y="1479402"/>
          <a:ext cx="1433878" cy="910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Management e </a:t>
          </a:r>
          <a:r>
            <a:rPr lang="en-US" sz="1700" kern="1200" dirty="0" err="1">
              <a:latin typeface="+mj-lt"/>
            </a:rPr>
            <a:t>innovazione</a:t>
          </a:r>
          <a:r>
            <a:rPr lang="en-US" sz="1700" kern="1200" dirty="0">
              <a:latin typeface="+mj-lt"/>
            </a:rPr>
            <a:t> (L-18)</a:t>
          </a:r>
        </a:p>
      </dsp:txBody>
      <dsp:txXfrm>
        <a:off x="843751" y="1506070"/>
        <a:ext cx="1380542" cy="857176"/>
      </dsp:txXfrm>
    </dsp:sp>
    <dsp:sp modelId="{6F0CD844-962B-0A47-A2D6-5CD0A768AFCB}">
      <dsp:nvSpPr>
        <dsp:cNvPr id="0" name=""/>
        <dsp:cNvSpPr/>
      </dsp:nvSpPr>
      <dsp:spPr>
        <a:xfrm>
          <a:off x="2410281" y="1328048"/>
          <a:ext cx="1433878" cy="910512"/>
        </a:xfrm>
        <a:prstGeom prst="roundRect">
          <a:avLst>
            <a:gd name="adj" fmla="val 10000"/>
          </a:avLst>
        </a:prstGeom>
        <a:solidFill>
          <a:srgbClr val="00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66D0C3-E3FB-D947-ADE7-FFC2D2F60D69}">
      <dsp:nvSpPr>
        <dsp:cNvPr id="0" name=""/>
        <dsp:cNvSpPr/>
      </dsp:nvSpPr>
      <dsp:spPr>
        <a:xfrm>
          <a:off x="2569601" y="1479402"/>
          <a:ext cx="1433878" cy="910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Economia e </a:t>
          </a:r>
          <a:r>
            <a:rPr lang="en-US" sz="1700" kern="1200" dirty="0" err="1">
              <a:latin typeface="+mj-lt"/>
            </a:rPr>
            <a:t>sostenibilità</a:t>
          </a:r>
          <a:r>
            <a:rPr lang="en-US" sz="1700" kern="1200" dirty="0">
              <a:latin typeface="+mj-lt"/>
            </a:rPr>
            <a:t> (L-33) </a:t>
          </a:r>
        </a:p>
      </dsp:txBody>
      <dsp:txXfrm>
        <a:off x="2596269" y="1506070"/>
        <a:ext cx="1380542" cy="8571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73D01-11D3-46DA-8E24-D84487CEFDDA}">
      <dsp:nvSpPr>
        <dsp:cNvPr id="0" name=""/>
        <dsp:cNvSpPr/>
      </dsp:nvSpPr>
      <dsp:spPr>
        <a:xfrm>
          <a:off x="2706704" y="72525"/>
          <a:ext cx="3829379" cy="2610550"/>
        </a:xfrm>
        <a:prstGeom prst="ellipse">
          <a:avLst/>
        </a:prstGeom>
        <a:solidFill>
          <a:schemeClr val="accent4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/>
            <a:t>Conoscenze e</a:t>
          </a:r>
          <a:br>
            <a:rPr lang="it-IT" sz="1700" b="1" kern="1200"/>
          </a:br>
          <a:r>
            <a:rPr lang="it-IT" sz="1700" b="1" kern="1200"/>
            <a:t>competenze giuridiche</a:t>
          </a:r>
          <a:r>
            <a:rPr lang="it-IT" sz="1700" kern="1200"/>
            <a:t> </a:t>
          </a: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i="1" kern="1200">
              <a:latin typeface="Calibri"/>
              <a:cs typeface="Calibri"/>
            </a:rPr>
            <a:t>per comprendere il funzionamento degli istituti giuridici di riferimento e le regole che disciplinano le relazioni tra i soggetti economici</a:t>
          </a:r>
          <a:endParaRPr lang="it-IT" sz="1700" i="1" kern="1200"/>
        </a:p>
      </dsp:txBody>
      <dsp:txXfrm>
        <a:off x="3267504" y="454831"/>
        <a:ext cx="2707779" cy="1845938"/>
      </dsp:txXfrm>
    </dsp:sp>
    <dsp:sp modelId="{9E35DC78-B82D-4047-B5EA-9D9A3FEB5487}">
      <dsp:nvSpPr>
        <dsp:cNvPr id="0" name=""/>
        <dsp:cNvSpPr/>
      </dsp:nvSpPr>
      <dsp:spPr>
        <a:xfrm>
          <a:off x="2735534" y="2389479"/>
          <a:ext cx="4062142" cy="2885942"/>
        </a:xfrm>
        <a:prstGeom prst="ellipse">
          <a:avLst/>
        </a:prstGeom>
        <a:solidFill>
          <a:schemeClr val="accent4">
            <a:shade val="80000"/>
            <a:alpha val="50000"/>
            <a:hueOff val="26"/>
            <a:satOff val="-355"/>
            <a:lumOff val="1487"/>
            <a:alphaOff val="1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/>
            <a:t>Conoscenze e</a:t>
          </a:r>
          <a:br>
            <a:rPr lang="it-IT" sz="1700" b="1" kern="1200"/>
          </a:br>
          <a:r>
            <a:rPr lang="it-IT" sz="1700" b="1" kern="1200"/>
            <a:t>competenze economiche</a:t>
          </a: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i="1" kern="1200">
              <a:latin typeface="Calibri"/>
              <a:cs typeface="Calibri"/>
            </a:rPr>
            <a:t>per comprendere</a:t>
          </a:r>
          <a:r>
            <a:rPr lang="it-IT" sz="1700" i="1" kern="1200" spc="-35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il comportamento</a:t>
          </a:r>
          <a:r>
            <a:rPr lang="it-IT" sz="1700" i="1" kern="1200" spc="-35">
              <a:latin typeface="Calibri"/>
              <a:cs typeface="Calibri"/>
            </a:rPr>
            <a:t> </a:t>
          </a:r>
          <a:r>
            <a:rPr lang="it-IT" sz="1700" i="1" kern="1200" spc="-5">
              <a:latin typeface="Calibri"/>
              <a:cs typeface="Calibri"/>
            </a:rPr>
            <a:t>d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-1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imprese,</a:t>
          </a:r>
          <a:r>
            <a:rPr lang="it-IT" sz="1700" i="1" kern="1200" spc="-2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consumatori,</a:t>
          </a:r>
          <a:r>
            <a:rPr lang="it-IT" sz="1700" i="1" kern="1200" spc="-1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mercati</a:t>
          </a:r>
          <a:r>
            <a:rPr lang="it-IT" sz="1700" i="1" kern="1200" spc="-15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e</a:t>
          </a:r>
          <a:r>
            <a:rPr lang="it-IT" sz="1700" i="1" kern="1200" spc="5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istituzioni</a:t>
          </a:r>
          <a:r>
            <a:rPr lang="it-IT" sz="1700" i="1" kern="1200" spc="-45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e</a:t>
          </a:r>
          <a:r>
            <a:rPr lang="it-IT" sz="1700" i="1" kern="1200" spc="5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le relazioni</a:t>
          </a:r>
          <a:r>
            <a:rPr lang="it-IT" sz="1700" i="1" kern="1200" spc="-4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tra </a:t>
          </a:r>
          <a:r>
            <a:rPr lang="it-IT" sz="1700" i="1" kern="1200" spc="-5">
              <a:latin typeface="Calibri"/>
              <a:cs typeface="Calibri"/>
            </a:rPr>
            <a:t>quest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5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soggetti</a:t>
          </a:r>
          <a:r>
            <a:rPr lang="it-IT" sz="1700" i="1" kern="1200" spc="-2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economici</a:t>
          </a:r>
          <a:endParaRPr lang="it-IT" sz="1700" i="1" kern="1200"/>
        </a:p>
      </dsp:txBody>
      <dsp:txXfrm>
        <a:off x="3330421" y="2812115"/>
        <a:ext cx="2872368" cy="2040670"/>
      </dsp:txXfrm>
    </dsp:sp>
    <dsp:sp modelId="{5516B903-70A5-4ACD-B6CC-E16B497202B6}">
      <dsp:nvSpPr>
        <dsp:cNvPr id="0" name=""/>
        <dsp:cNvSpPr/>
      </dsp:nvSpPr>
      <dsp:spPr>
        <a:xfrm>
          <a:off x="0" y="1180429"/>
          <a:ext cx="3949223" cy="2805825"/>
        </a:xfrm>
        <a:prstGeom prst="ellipse">
          <a:avLst/>
        </a:prstGeom>
        <a:solidFill>
          <a:schemeClr val="accent4">
            <a:shade val="80000"/>
            <a:alpha val="50000"/>
            <a:hueOff val="52"/>
            <a:satOff val="-709"/>
            <a:lumOff val="2973"/>
            <a:alphaOff val="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/>
            <a:t>Conoscenze e</a:t>
          </a:r>
          <a:br>
            <a:rPr lang="it-IT" sz="1700" b="1" kern="1200"/>
          </a:br>
          <a:r>
            <a:rPr lang="it-IT" sz="1700" b="1" kern="1200"/>
            <a:t>competenze quantitative</a:t>
          </a:r>
        </a:p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i="1" kern="1200" spc="-5">
              <a:latin typeface="Calibri"/>
              <a:cs typeface="Calibri"/>
            </a:rPr>
            <a:t>s</a:t>
          </a:r>
          <a:r>
            <a:rPr lang="it-IT" sz="1700" i="1" kern="1200">
              <a:latin typeface="Calibri"/>
              <a:cs typeface="Calibri"/>
            </a:rPr>
            <a:t>e</a:t>
          </a:r>
          <a:r>
            <a:rPr lang="it-IT" sz="1700" i="1" kern="1200" spc="0">
              <a:latin typeface="Calibri"/>
              <a:cs typeface="Calibri"/>
            </a:rPr>
            <a:t>r</a:t>
          </a:r>
          <a:r>
            <a:rPr lang="it-IT" sz="1700" i="1" kern="1200" spc="-25">
              <a:latin typeface="Calibri"/>
              <a:cs typeface="Calibri"/>
            </a:rPr>
            <a:t>v</a:t>
          </a:r>
          <a:r>
            <a:rPr lang="it-IT" sz="1700" i="1" kern="1200" spc="-5">
              <a:latin typeface="Calibri"/>
              <a:cs typeface="Calibri"/>
            </a:rPr>
            <a:t>o</a:t>
          </a:r>
          <a:r>
            <a:rPr lang="it-IT" sz="1700" i="1" kern="1200" spc="5">
              <a:latin typeface="Calibri"/>
              <a:cs typeface="Calibri"/>
            </a:rPr>
            <a:t>n</a:t>
          </a:r>
          <a:r>
            <a:rPr lang="it-IT" sz="1700" i="1" kern="1200">
              <a:latin typeface="Calibri"/>
              <a:cs typeface="Calibri"/>
            </a:rPr>
            <a:t>o ad</a:t>
          </a:r>
          <a:r>
            <a:rPr lang="it-IT" sz="1700" i="1" kern="1200" spc="-5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a</a:t>
          </a:r>
          <a:r>
            <a:rPr lang="it-IT" sz="1700" i="1" kern="1200" spc="5">
              <a:latin typeface="Calibri"/>
              <a:cs typeface="Calibri"/>
            </a:rPr>
            <a:t>n</a:t>
          </a:r>
          <a:r>
            <a:rPr lang="it-IT" sz="1700" i="1" kern="1200">
              <a:latin typeface="Calibri"/>
              <a:cs typeface="Calibri"/>
            </a:rPr>
            <a:t>ali</a:t>
          </a:r>
          <a:r>
            <a:rPr lang="it-IT" sz="1700" i="1" kern="1200" spc="5">
              <a:latin typeface="Calibri"/>
              <a:cs typeface="Calibri"/>
            </a:rPr>
            <a:t>z</a:t>
          </a:r>
          <a:r>
            <a:rPr lang="it-IT" sz="1700" i="1" kern="1200" spc="-20">
              <a:latin typeface="Calibri"/>
              <a:cs typeface="Calibri"/>
            </a:rPr>
            <a:t>z</a:t>
          </a:r>
          <a:r>
            <a:rPr lang="it-IT" sz="1700" i="1" kern="1200" spc="-10">
              <a:latin typeface="Calibri"/>
              <a:cs typeface="Calibri"/>
            </a:rPr>
            <a:t>a</a:t>
          </a:r>
          <a:r>
            <a:rPr lang="it-IT" sz="1700" i="1" kern="1200" spc="-15">
              <a:latin typeface="Calibri"/>
              <a:cs typeface="Calibri"/>
            </a:rPr>
            <a:t>r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3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i </a:t>
          </a:r>
          <a:r>
            <a:rPr lang="it-IT" sz="1700" i="1" kern="1200" spc="-20">
              <a:latin typeface="Calibri"/>
              <a:cs typeface="Calibri"/>
            </a:rPr>
            <a:t>f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5">
              <a:latin typeface="Calibri"/>
              <a:cs typeface="Calibri"/>
            </a:rPr>
            <a:t>no</a:t>
          </a:r>
          <a:r>
            <a:rPr lang="it-IT" sz="1700" i="1" kern="1200">
              <a:latin typeface="Calibri"/>
              <a:cs typeface="Calibri"/>
            </a:rPr>
            <a:t>m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5">
              <a:latin typeface="Calibri"/>
              <a:cs typeface="Calibri"/>
            </a:rPr>
            <a:t>n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-35">
              <a:latin typeface="Calibri"/>
              <a:cs typeface="Calibri"/>
            </a:rPr>
            <a:t> 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20">
              <a:latin typeface="Calibri"/>
              <a:cs typeface="Calibri"/>
            </a:rPr>
            <a:t>c</a:t>
          </a:r>
          <a:r>
            <a:rPr lang="it-IT" sz="1700" i="1" kern="1200" spc="-5">
              <a:latin typeface="Calibri"/>
              <a:cs typeface="Calibri"/>
            </a:rPr>
            <a:t>o</a:t>
          </a:r>
          <a:r>
            <a:rPr lang="it-IT" sz="1700" i="1" kern="1200" spc="5">
              <a:latin typeface="Calibri"/>
              <a:cs typeface="Calibri"/>
            </a:rPr>
            <a:t>n</a:t>
          </a:r>
          <a:r>
            <a:rPr lang="it-IT" sz="1700" i="1" kern="1200" spc="-5">
              <a:latin typeface="Calibri"/>
              <a:cs typeface="Calibri"/>
            </a:rPr>
            <a:t>o</a:t>
          </a:r>
          <a:r>
            <a:rPr lang="it-IT" sz="1700" i="1" kern="1200">
              <a:latin typeface="Calibri"/>
              <a:cs typeface="Calibri"/>
            </a:rPr>
            <a:t>mi</a:t>
          </a:r>
          <a:r>
            <a:rPr lang="it-IT" sz="1700" i="1" kern="1200" spc="-5">
              <a:latin typeface="Calibri"/>
              <a:cs typeface="Calibri"/>
            </a:rPr>
            <a:t>c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15">
              <a:latin typeface="Calibri"/>
              <a:cs typeface="Calibri"/>
            </a:rPr>
            <a:t> 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>
              <a:latin typeface="Calibri"/>
              <a:cs typeface="Calibri"/>
            </a:rPr>
            <a:t> </a:t>
          </a:r>
          <a:r>
            <a:rPr lang="it-IT" sz="1700" i="1" kern="1200" spc="-20">
              <a:latin typeface="Calibri"/>
              <a:cs typeface="Calibri"/>
            </a:rPr>
            <a:t>formulare </a:t>
          </a:r>
          <a:r>
            <a:rPr lang="it-IT" sz="1700" i="1" kern="1200">
              <a:latin typeface="Calibri"/>
              <a:cs typeface="Calibri"/>
            </a:rPr>
            <a:t>p</a:t>
          </a:r>
          <a:r>
            <a:rPr lang="it-IT" sz="1700" i="1" kern="1200" spc="-20">
              <a:latin typeface="Calibri"/>
              <a:cs typeface="Calibri"/>
            </a:rPr>
            <a:t>r</a:t>
          </a:r>
          <a:r>
            <a:rPr lang="it-IT" sz="1700" i="1" kern="1200">
              <a:latin typeface="Calibri"/>
              <a:cs typeface="Calibri"/>
            </a:rPr>
            <a:t>evisio</a:t>
          </a:r>
          <a:r>
            <a:rPr lang="it-IT" sz="1700" i="1" kern="1200" spc="5">
              <a:latin typeface="Calibri"/>
              <a:cs typeface="Calibri"/>
            </a:rPr>
            <a:t>n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-35">
              <a:latin typeface="Calibri"/>
              <a:cs typeface="Calibri"/>
            </a:rPr>
            <a:t> </a:t>
          </a:r>
          <a:r>
            <a:rPr lang="it-IT" sz="1700" i="1" kern="1200" spc="-5">
              <a:latin typeface="Calibri"/>
              <a:cs typeface="Calibri"/>
            </a:rPr>
            <a:t>s</a:t>
          </a:r>
          <a:r>
            <a:rPr lang="it-IT" sz="1700" i="1" kern="1200">
              <a:latin typeface="Calibri"/>
              <a:cs typeface="Calibri"/>
            </a:rPr>
            <a:t>ulla</a:t>
          </a:r>
          <a:r>
            <a:rPr lang="it-IT" sz="1700" i="1" kern="1200" spc="-1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lo</a:t>
          </a:r>
          <a:r>
            <a:rPr lang="it-IT" sz="1700" i="1" kern="1200" spc="-20">
              <a:latin typeface="Calibri"/>
              <a:cs typeface="Calibri"/>
            </a:rPr>
            <a:t>r</a:t>
          </a:r>
          <a:r>
            <a:rPr lang="it-IT" sz="1700" i="1" kern="1200">
              <a:latin typeface="Calibri"/>
              <a:cs typeface="Calibri"/>
            </a:rPr>
            <a:t>o</a:t>
          </a:r>
          <a:r>
            <a:rPr lang="it-IT" sz="1700" i="1" kern="1200" spc="5">
              <a:latin typeface="Calibri"/>
              <a:cs typeface="Calibri"/>
            </a:rPr>
            <a:t> 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25">
              <a:latin typeface="Calibri"/>
              <a:cs typeface="Calibri"/>
            </a:rPr>
            <a:t>v</a:t>
          </a:r>
          <a:r>
            <a:rPr lang="it-IT" sz="1700" i="1" kern="1200" spc="-5">
              <a:latin typeface="Calibri"/>
              <a:cs typeface="Calibri"/>
            </a:rPr>
            <a:t>ol</a:t>
          </a:r>
          <a:r>
            <a:rPr lang="it-IT" sz="1700" i="1" kern="1200" spc="5">
              <a:latin typeface="Calibri"/>
              <a:cs typeface="Calibri"/>
            </a:rPr>
            <a:t>u</a:t>
          </a:r>
          <a:r>
            <a:rPr lang="it-IT" sz="1700" i="1" kern="1200">
              <a:latin typeface="Calibri"/>
              <a:cs typeface="Calibri"/>
            </a:rPr>
            <a:t>zio</a:t>
          </a:r>
          <a:r>
            <a:rPr lang="it-IT" sz="1700" i="1" kern="1200" spc="5">
              <a:latin typeface="Calibri"/>
              <a:cs typeface="Calibri"/>
            </a:rPr>
            <a:t>n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3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p</a:t>
          </a:r>
          <a:r>
            <a:rPr lang="it-IT" sz="1700" i="1" kern="1200" spc="-30">
              <a:latin typeface="Calibri"/>
              <a:cs typeface="Calibri"/>
            </a:rPr>
            <a:t>r</a:t>
          </a:r>
          <a:r>
            <a:rPr lang="it-IT" sz="1700" i="1" kern="1200" spc="-5">
              <a:latin typeface="Calibri"/>
              <a:cs typeface="Calibri"/>
            </a:rPr>
            <a:t>os</a:t>
          </a:r>
          <a:r>
            <a:rPr lang="it-IT" sz="1700" i="1" kern="1200" spc="5">
              <a:latin typeface="Calibri"/>
              <a:cs typeface="Calibri"/>
            </a:rPr>
            <a:t>p</a:t>
          </a:r>
          <a:r>
            <a:rPr lang="it-IT" sz="1700" i="1" kern="1200" spc="-15">
              <a:latin typeface="Calibri"/>
              <a:cs typeface="Calibri"/>
            </a:rPr>
            <a:t>et</a:t>
          </a:r>
          <a:r>
            <a:rPr lang="it-IT" sz="1700" i="1" kern="1200" spc="-5">
              <a:latin typeface="Calibri"/>
              <a:cs typeface="Calibri"/>
            </a:rPr>
            <a:t>t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-20">
              <a:latin typeface="Calibri"/>
              <a:cs typeface="Calibri"/>
            </a:rPr>
            <a:t>c</a:t>
          </a:r>
          <a:r>
            <a:rPr lang="it-IT" sz="1700" i="1" kern="1200">
              <a:latin typeface="Calibri"/>
              <a:cs typeface="Calibri"/>
            </a:rPr>
            <a:t>a</a:t>
          </a:r>
          <a:endParaRPr lang="it-IT" sz="1700" i="1" kern="1200"/>
        </a:p>
      </dsp:txBody>
      <dsp:txXfrm>
        <a:off x="578350" y="1591333"/>
        <a:ext cx="2792523" cy="1984017"/>
      </dsp:txXfrm>
    </dsp:sp>
    <dsp:sp modelId="{AFBB29FF-9255-44DD-9771-9D7265DCCD9A}">
      <dsp:nvSpPr>
        <dsp:cNvPr id="0" name=""/>
        <dsp:cNvSpPr/>
      </dsp:nvSpPr>
      <dsp:spPr>
        <a:xfrm>
          <a:off x="5585798" y="1065668"/>
          <a:ext cx="3947730" cy="2547111"/>
        </a:xfrm>
        <a:prstGeom prst="ellipse">
          <a:avLst/>
        </a:prstGeom>
        <a:solidFill>
          <a:schemeClr val="accent4">
            <a:shade val="80000"/>
            <a:alpha val="50000"/>
            <a:hueOff val="78"/>
            <a:satOff val="-1064"/>
            <a:lumOff val="4460"/>
            <a:alphaOff val="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/>
            <a:t>Conoscenze e</a:t>
          </a:r>
          <a:br>
            <a:rPr lang="it-IT" sz="1700" b="1" kern="1200"/>
          </a:br>
          <a:r>
            <a:rPr lang="it-IT" sz="1700" b="1" kern="1200"/>
            <a:t>competenze aziendali</a:t>
          </a:r>
        </a:p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 </a:t>
          </a:r>
          <a:r>
            <a:rPr lang="it-IT" sz="1700" i="1" kern="1200"/>
            <a:t>n</a:t>
          </a:r>
          <a:r>
            <a:rPr lang="it-IT" sz="1700" i="1" kern="1200" spc="-10">
              <a:latin typeface="Calibri"/>
              <a:cs typeface="Calibri"/>
            </a:rPr>
            <a:t>ecessarie</a:t>
          </a:r>
          <a:r>
            <a:rPr lang="it-IT" sz="1700" i="1" kern="1200" spc="1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ad</a:t>
          </a:r>
          <a:r>
            <a:rPr lang="it-IT" sz="1700" i="1" kern="1200" spc="-15">
              <a:latin typeface="Calibri"/>
              <a:cs typeface="Calibri"/>
            </a:rPr>
            <a:t> a</a:t>
          </a:r>
          <a:r>
            <a:rPr lang="it-IT" sz="1700" i="1" kern="1200" spc="-10">
              <a:latin typeface="Calibri"/>
              <a:cs typeface="Calibri"/>
            </a:rPr>
            <a:t>f</a:t>
          </a:r>
          <a:r>
            <a:rPr lang="it-IT" sz="1700" i="1" kern="1200">
              <a:latin typeface="Calibri"/>
              <a:cs typeface="Calibri"/>
            </a:rPr>
            <a:t>f</a:t>
          </a:r>
          <a:r>
            <a:rPr lang="it-IT" sz="1700" i="1" kern="1200" spc="-30">
              <a:latin typeface="Calibri"/>
              <a:cs typeface="Calibri"/>
            </a:rPr>
            <a:t>r</a:t>
          </a:r>
          <a:r>
            <a:rPr lang="it-IT" sz="1700" i="1" kern="1200" spc="-5">
              <a:latin typeface="Calibri"/>
              <a:cs typeface="Calibri"/>
            </a:rPr>
            <a:t>on</a:t>
          </a:r>
          <a:r>
            <a:rPr lang="it-IT" sz="1700" i="1" kern="1200" spc="-10">
              <a:latin typeface="Calibri"/>
              <a:cs typeface="Calibri"/>
            </a:rPr>
            <a:t>ta</a:t>
          </a:r>
          <a:r>
            <a:rPr lang="it-IT" sz="1700" i="1" kern="1200" spc="-30">
              <a:latin typeface="Calibri"/>
              <a:cs typeface="Calibri"/>
            </a:rPr>
            <a:t>r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30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le</a:t>
          </a:r>
          <a:r>
            <a:rPr lang="it-IT" sz="1700" i="1" kern="1200" spc="5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p</a:t>
          </a:r>
          <a:r>
            <a:rPr lang="it-IT" sz="1700" i="1" kern="1200" spc="-30">
              <a:latin typeface="Calibri"/>
              <a:cs typeface="Calibri"/>
            </a:rPr>
            <a:t>r</a:t>
          </a:r>
          <a:r>
            <a:rPr lang="it-IT" sz="1700" i="1" kern="1200" spc="-5">
              <a:latin typeface="Calibri"/>
              <a:cs typeface="Calibri"/>
            </a:rPr>
            <a:t>o</a:t>
          </a:r>
          <a:r>
            <a:rPr lang="it-IT" sz="1700" i="1" kern="1200" spc="5">
              <a:latin typeface="Calibri"/>
              <a:cs typeface="Calibri"/>
            </a:rPr>
            <a:t>b</a:t>
          </a:r>
          <a:r>
            <a:rPr lang="it-IT" sz="1700" i="1" kern="1200" spc="-10">
              <a:latin typeface="Calibri"/>
              <a:cs typeface="Calibri"/>
            </a:rPr>
            <a:t>lem</a:t>
          </a:r>
          <a:r>
            <a:rPr lang="it-IT" sz="1700" i="1" kern="1200" spc="-15">
              <a:latin typeface="Calibri"/>
              <a:cs typeface="Calibri"/>
            </a:rPr>
            <a:t>a</a:t>
          </a:r>
          <a:r>
            <a:rPr lang="it-IT" sz="1700" i="1" kern="1200" spc="-5">
              <a:latin typeface="Calibri"/>
              <a:cs typeface="Calibri"/>
            </a:rPr>
            <a:t>t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-5">
              <a:latin typeface="Calibri"/>
              <a:cs typeface="Calibri"/>
            </a:rPr>
            <a:t>c</a:t>
          </a:r>
          <a:r>
            <a:rPr lang="it-IT" sz="1700" i="1" kern="1200">
              <a:latin typeface="Calibri"/>
              <a:cs typeface="Calibri"/>
            </a:rPr>
            <a:t>h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30">
              <a:latin typeface="Calibri"/>
              <a:cs typeface="Calibri"/>
            </a:rPr>
            <a:t> </a:t>
          </a:r>
          <a:r>
            <a:rPr lang="it-IT" sz="1700" i="1" kern="1200" spc="-25">
              <a:latin typeface="Calibri"/>
              <a:cs typeface="Calibri"/>
            </a:rPr>
            <a:t>g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20">
              <a:latin typeface="Calibri"/>
              <a:cs typeface="Calibri"/>
            </a:rPr>
            <a:t>s</a:t>
          </a:r>
          <a:r>
            <a:rPr lang="it-IT" sz="1700" i="1" kern="1200" spc="-5">
              <a:latin typeface="Calibri"/>
              <a:cs typeface="Calibri"/>
            </a:rPr>
            <a:t>t</a:t>
          </a:r>
          <a:r>
            <a:rPr lang="it-IT" sz="1700" i="1" kern="1200">
              <a:latin typeface="Calibri"/>
              <a:cs typeface="Calibri"/>
            </a:rPr>
            <a:t>io</a:t>
          </a:r>
          <a:r>
            <a:rPr lang="it-IT" sz="1700" i="1" kern="1200" spc="5">
              <a:latin typeface="Calibri"/>
              <a:cs typeface="Calibri"/>
            </a:rPr>
            <a:t>n</a:t>
          </a:r>
          <a:r>
            <a:rPr lang="it-IT" sz="1700" i="1" kern="1200">
              <a:latin typeface="Calibri"/>
              <a:cs typeface="Calibri"/>
            </a:rPr>
            <a:t>ali,</a:t>
          </a:r>
          <a:r>
            <a:rPr lang="it-IT" sz="1700" i="1" kern="1200" spc="-5">
              <a:latin typeface="Calibri"/>
              <a:cs typeface="Calibri"/>
            </a:rPr>
            <a:t> </a:t>
          </a:r>
          <a:r>
            <a:rPr lang="it-IT" sz="1700" i="1" kern="1200" spc="-15">
              <a:latin typeface="Calibri"/>
              <a:cs typeface="Calibri"/>
            </a:rPr>
            <a:t>or</a:t>
          </a:r>
          <a:r>
            <a:rPr lang="it-IT" sz="1700" i="1" kern="1200" spc="-35">
              <a:latin typeface="Calibri"/>
              <a:cs typeface="Calibri"/>
            </a:rPr>
            <a:t>g</a:t>
          </a:r>
          <a:r>
            <a:rPr lang="it-IT" sz="1700" i="1" kern="1200">
              <a:latin typeface="Calibri"/>
              <a:cs typeface="Calibri"/>
            </a:rPr>
            <a:t>a</a:t>
          </a:r>
          <a:r>
            <a:rPr lang="it-IT" sz="1700" i="1" kern="1200" spc="5">
              <a:latin typeface="Calibri"/>
              <a:cs typeface="Calibri"/>
            </a:rPr>
            <a:t>n</a:t>
          </a:r>
          <a:r>
            <a:rPr lang="it-IT" sz="1700" i="1" kern="1200">
              <a:latin typeface="Calibri"/>
              <a:cs typeface="Calibri"/>
            </a:rPr>
            <a:t>iz</a:t>
          </a:r>
          <a:r>
            <a:rPr lang="it-IT" sz="1700" i="1" kern="1200" spc="-20">
              <a:latin typeface="Calibri"/>
              <a:cs typeface="Calibri"/>
            </a:rPr>
            <a:t>z</a:t>
          </a:r>
          <a:r>
            <a:rPr lang="it-IT" sz="1700" i="1" kern="1200" spc="-15">
              <a:latin typeface="Calibri"/>
              <a:cs typeface="Calibri"/>
            </a:rPr>
            <a:t>a</a:t>
          </a:r>
          <a:r>
            <a:rPr lang="it-IT" sz="1700" i="1" kern="1200" spc="-5">
              <a:latin typeface="Calibri"/>
              <a:cs typeface="Calibri"/>
            </a:rPr>
            <a:t>t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-15">
              <a:latin typeface="Calibri"/>
              <a:cs typeface="Calibri"/>
            </a:rPr>
            <a:t>v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-45">
              <a:latin typeface="Calibri"/>
              <a:cs typeface="Calibri"/>
            </a:rPr>
            <a:t> </a:t>
          </a:r>
          <a:r>
            <a:rPr lang="it-IT" sz="1700" i="1" kern="1200" spc="-10">
              <a:latin typeface="Calibri"/>
              <a:cs typeface="Calibri"/>
            </a:rPr>
            <a:t>e</a:t>
          </a:r>
          <a:r>
            <a:rPr lang="it-IT" sz="1700" i="1" kern="1200" spc="5">
              <a:latin typeface="Calibri"/>
              <a:cs typeface="Calibri"/>
            </a:rPr>
            <a:t> </a:t>
          </a:r>
          <a:r>
            <a:rPr lang="it-IT" sz="1700" i="1" kern="1200">
              <a:latin typeface="Calibri"/>
              <a:cs typeface="Calibri"/>
            </a:rPr>
            <a:t>ammi</a:t>
          </a:r>
          <a:r>
            <a:rPr lang="it-IT" sz="1700" i="1" kern="1200" spc="5">
              <a:latin typeface="Calibri"/>
              <a:cs typeface="Calibri"/>
            </a:rPr>
            <a:t>n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-15">
              <a:latin typeface="Calibri"/>
              <a:cs typeface="Calibri"/>
            </a:rPr>
            <a:t>s</a:t>
          </a:r>
          <a:r>
            <a:rPr lang="it-IT" sz="1700" i="1" kern="1200" spc="-5">
              <a:latin typeface="Calibri"/>
              <a:cs typeface="Calibri"/>
            </a:rPr>
            <a:t>t</a:t>
          </a:r>
          <a:r>
            <a:rPr lang="it-IT" sz="1700" i="1" kern="1200" spc="-30">
              <a:latin typeface="Calibri"/>
              <a:cs typeface="Calibri"/>
            </a:rPr>
            <a:t>r</a:t>
          </a:r>
          <a:r>
            <a:rPr lang="it-IT" sz="1700" i="1" kern="1200" spc="-15">
              <a:latin typeface="Calibri"/>
              <a:cs typeface="Calibri"/>
            </a:rPr>
            <a:t>a</a:t>
          </a:r>
          <a:r>
            <a:rPr lang="it-IT" sz="1700" i="1" kern="1200" spc="-5">
              <a:latin typeface="Calibri"/>
              <a:cs typeface="Calibri"/>
            </a:rPr>
            <a:t>t</a:t>
          </a:r>
          <a:r>
            <a:rPr lang="it-IT" sz="1700" i="1" kern="1200">
              <a:latin typeface="Calibri"/>
              <a:cs typeface="Calibri"/>
            </a:rPr>
            <a:t>i</a:t>
          </a:r>
          <a:r>
            <a:rPr lang="it-IT" sz="1700" i="1" kern="1200" spc="-15">
              <a:latin typeface="Calibri"/>
              <a:cs typeface="Calibri"/>
            </a:rPr>
            <a:t>v</a:t>
          </a:r>
          <a:r>
            <a:rPr lang="it-IT" sz="1700" i="1" kern="1200" spc="30">
              <a:latin typeface="Calibri"/>
              <a:cs typeface="Calibri"/>
            </a:rPr>
            <a:t>o</a:t>
          </a:r>
          <a:r>
            <a:rPr lang="it-IT" sz="1700" i="1" kern="1200">
              <a:latin typeface="Calibri"/>
              <a:cs typeface="Calibri"/>
            </a:rPr>
            <a:t>-</a:t>
          </a:r>
          <a:r>
            <a:rPr lang="it-IT" sz="1700" i="1" kern="1200" spc="-20">
              <a:latin typeface="Calibri"/>
              <a:cs typeface="Calibri"/>
            </a:rPr>
            <a:t>c</a:t>
          </a:r>
          <a:r>
            <a:rPr lang="it-IT" sz="1700" i="1" kern="1200">
              <a:latin typeface="Calibri"/>
              <a:cs typeface="Calibri"/>
            </a:rPr>
            <a:t>on</a:t>
          </a:r>
          <a:r>
            <a:rPr lang="it-IT" sz="1700" i="1" kern="1200" spc="-10">
              <a:latin typeface="Calibri"/>
              <a:cs typeface="Calibri"/>
            </a:rPr>
            <a:t>t</a:t>
          </a:r>
          <a:r>
            <a:rPr lang="it-IT" sz="1700" i="1" kern="1200">
              <a:latin typeface="Calibri"/>
              <a:cs typeface="Calibri"/>
            </a:rPr>
            <a:t>a</a:t>
          </a:r>
          <a:r>
            <a:rPr lang="it-IT" sz="1700" i="1" kern="1200" spc="5">
              <a:latin typeface="Calibri"/>
              <a:cs typeface="Calibri"/>
            </a:rPr>
            <a:t>b</a:t>
          </a:r>
          <a:r>
            <a:rPr lang="it-IT" sz="1700" i="1" kern="1200">
              <a:latin typeface="Calibri"/>
              <a:cs typeface="Calibri"/>
            </a:rPr>
            <a:t>ili dell’imp</a:t>
          </a:r>
          <a:r>
            <a:rPr lang="it-IT" sz="1700" i="1" kern="1200" spc="-25">
              <a:latin typeface="Calibri"/>
              <a:cs typeface="Calibri"/>
            </a:rPr>
            <a:t>r</a:t>
          </a:r>
          <a:r>
            <a:rPr lang="it-IT" sz="1700" i="1" kern="1200">
              <a:latin typeface="Calibri"/>
              <a:cs typeface="Calibri"/>
            </a:rPr>
            <a:t>esa</a:t>
          </a:r>
          <a:endParaRPr lang="it-IT" sz="1700" i="1" kern="1200"/>
        </a:p>
      </dsp:txBody>
      <dsp:txXfrm>
        <a:off x="6163930" y="1438684"/>
        <a:ext cx="2791466" cy="1801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Anelli interconnessi"/>
  <dgm:desc val="Mostra idee o concetti sovrapposti o interconnessi. Le prime sette righe di testo di livello 1 corrispondono a un cerchio. Il testo non utilizzato non viene visualizzato, ma rimane disponibile se si cambia layout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2C01F-9E72-48C5-B70A-B23F906A9E83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52749-5380-4495-BA51-78CCDCC1E1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0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Perché studiare economia oggi: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formazione culturale ampia, diversificata e non solo settoriale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acquisizione degli strumenti per la comprensione e la critica della realtà economica e sociale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prendere decisioni economiche in modo consapevole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formazione diretta ad un rapido inserimento nel mondo del lavoro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il mondo parla il linguaggio dell’economia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F1C5A-560B-C544-9A01-E760FAC1432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178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F1C5A-560B-C544-9A01-E760FAC14328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96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Perché studiare economia oggi: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formazione culturale ampia, diversificata e non solo settoriale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acquisizione degli strumenti per la comprensione e la critica della realtà economica e sociale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prendere decisioni economiche in modo consapevole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formazione diretta ad un rapido inserimento nel mondo del lavoro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il mondo parla il linguaggio dell’economia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F1C5A-560B-C544-9A01-E760FAC1432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67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52749-5380-4495-BA51-78CCDCC1E17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929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F1C5A-560B-C544-9A01-E760FAC1432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13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52749-5380-4495-BA51-78CCDCC1E17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621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F1C5A-560B-C544-9A01-E760FAC1432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698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F1C5A-560B-C544-9A01-E760FAC1432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786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Il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programma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di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mobilità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 </a:t>
            </a:r>
            <a:r>
              <a:rPr lang="en-US" b="1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Erasmus+ Studio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 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permette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allo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studente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universitario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di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trascorrere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un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periodo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continuativo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di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studi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all’estero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(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presso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un’università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di uno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dei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Paesi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europei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partecipanti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al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programma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 con cui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l’Università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degli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Studi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dell’Insubria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ha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stipulato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un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accordo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bilaterale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), di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usufruire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delle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strutture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della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sede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ospitante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e di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ottenere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-al suo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rientro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- il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pieno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riconoscimento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delle attività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svolte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e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superate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,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conformemente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al Learning Agreement. </a:t>
            </a:r>
          </a:p>
          <a:p>
            <a:pPr algn="l"/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È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possibile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effettuare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la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mobilità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per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ogni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ciclo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di studio (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periodo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minimo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: 2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mesi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,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periodo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massimo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: 12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mesi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), per la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frequenza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di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corsi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/attività e il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sostenimento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di 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esami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. La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selezione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degli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studenti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partecipanti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avviene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tramite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bando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pubblico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annuale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.</a:t>
            </a:r>
          </a:p>
          <a:p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anose="020F0502020204030204" pitchFamily="34" charset="0"/>
              </a:rPr>
              <a:t>Il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anose="020F0502020204030204" pitchFamily="34" charset="0"/>
              </a:rPr>
              <a:t>programma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anose="020F0502020204030204" pitchFamily="34" charset="0"/>
              </a:rPr>
              <a:t> di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anose="020F0502020204030204" pitchFamily="34" charset="0"/>
              </a:rPr>
              <a:t>mobilità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en-US" b="1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Erasmus+ Traineeship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 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permette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allo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studente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universitario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di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svolgere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un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tirocinio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formativo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presso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un’impresa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o un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ente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in uno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dei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Paesi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europei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partecipanti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al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programma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. 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È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possibile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effettuare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la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mobilità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per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ogni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ciclo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di studio (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periodo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minimo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: 2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mesi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,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periodo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massimo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: 12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mesi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). La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selezione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degli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studenti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partecipanti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avviene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tramite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bando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pubblico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Titillium Web" pitchFamily="2" charset="77"/>
              </a:rPr>
              <a:t>annuale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Titillium Web" pitchFamily="2" charset="77"/>
              </a:rPr>
              <a:t>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F1C5A-560B-C544-9A01-E760FAC1432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02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F1C5A-560B-C544-9A01-E760FAC1432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38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3737A-E3CB-53B3-6C81-FFC33FFE9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A328C8-E667-4D64-EDB6-32CA68E02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A33916-E656-3EA6-12BF-164BBF57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C9D6C1-CAB1-6097-C2CB-B77F7E38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EAEC60-4C3F-CA22-AABE-23A50572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36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711FA5-B239-4F1D-A7C5-DF7F2ACA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25DEFC-6979-B282-D90E-58DBBD9A7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146333-C30A-FB0B-33CE-4890C58B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833AC-51CB-C5EF-B700-CD9FF379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60FB26-FB16-EEDA-4DF2-3E44F59D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8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7B809FB-7B27-6830-DEBA-A9E56CE25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6A9C6C-3082-8F24-6F0A-95AF6A29E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B897E8-69A0-99A8-8ECC-7C3F47839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B2D9BC-4AF0-579D-CA8B-012D1524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46BD95-F975-7035-AEFC-E4189959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09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7E3E7-6BAD-A6B9-0A80-3CFC5E24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0AE5E9-E643-E238-AAAD-15BF63F9F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116DA2-3376-41F7-5204-00EA272F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1BED7B-6AFC-695E-E936-299652C7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DE8CA1-83D4-A51F-2CE6-782C1E0F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63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A88B2-7807-C409-08A4-6178387F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ADBBEC-17B6-9438-0B21-129215A24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54D51A-C38D-0ECA-D505-F74E1F2D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0B5AAD-03E8-E274-FDAE-A4105960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466D1B-53BF-3BD5-3BFB-086698D8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82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BDC1A5-7102-5A0F-3E45-094842A8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65F32D-5714-B340-11F4-079E58029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00F8088-2F48-7F0B-8767-D824F6C3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70DE49-3169-82BD-201F-0CC653F6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D6F349-5463-12BA-BED5-116354EC1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A6D2D6-BB84-E0E7-6FD8-AC0C98D1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85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F1AA1-D676-2E03-B740-E727B46D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EA4E01-603B-15B0-873E-0925AF32B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CA2815-78A2-7802-2E44-ED3EE89C8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C59FD6-0B25-6854-89AE-CBCFF90ED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781307-A6E6-BD04-AF09-C92906075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4EFC82-05B4-8D6D-907D-5CB28E999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F6EB83-D8DC-1B15-2064-D5A43D9E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DB152EF-3C73-9F97-BEBB-04A87E84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08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9CC96-BEF1-756B-663D-F49D68C5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CDD3711-4EB8-FF9E-A837-9D214E6E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0FF47F0-56A3-1A5D-5B31-610815FF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A92579-B2B9-7DD7-86B7-168D615B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97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8D9119A-149D-6648-9C38-B1A1D931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4792A3-625A-DF10-9292-9828E879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D142CC-D28B-6B72-5CF4-6AD49730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27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7F22D0-AE33-5FAA-7E51-B3ED95DD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1B16D8-DA3B-C156-8BC9-2F21B0C0E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78936C-5C89-1FFB-A59C-61B898BA1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60C5FE-803D-DAAD-130D-115326BC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CF0FDA-0E72-CBE3-D071-7F71555C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E9C500-148C-7365-F48B-99199C06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98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615D67-0312-6C12-30D2-35C75A46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4C9413B-5DFB-EA54-C15C-ADFEBC296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EFCB41-F64E-ADA5-BD89-20B0A7312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D2A3F3-3DC6-37C5-F5C1-A48EB516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986216-9B54-A053-72D9-ADDBDF6B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83A063-324F-BAD4-3E59-892AFF13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5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A42D16-F72F-3F8D-D04B-DBA58DD1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C56AFD-0B8D-68BC-10A6-3C800869D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97F1E2-16BB-2713-BEC3-D0B6CDCB9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523116-830D-8042-8013-EFD820BFDBA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9BB810-E481-0A71-D6DE-CB70E0511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5F18C3-8D32-3B73-8FB1-AC00818F0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8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nsubria.it/formazione/consigli-e-risorse-utili/orientamento/orientamento-ingresso/preparati-alluniversita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nsubria.it/internazionale/mobilita-allestero/programma-erasmus" TargetMode="External"/><Relationship Id="rId3" Type="http://schemas.openxmlformats.org/officeDocument/2006/relationships/image" Target="../media/image6.emf"/><Relationship Id="rId7" Type="http://schemas.openxmlformats.org/officeDocument/2006/relationships/hyperlink" Target="http://www.erasmusplus.i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6.emf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://www.eco.uninsubria.it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orientamento.eco@uninsubria.it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402D193-1BB3-EA42-9637-997D00C7A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4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A2516A3D-64B2-441D-F5A5-38F4AD309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8114E-4D8A-D64E-898F-3B18B34DF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struttura del Corso di laurea CLEMIS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E13CE-D16D-6B44-A254-F575F8541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1401"/>
            <a:ext cx="10515600" cy="4351338"/>
          </a:xfrm>
        </p:spPr>
        <p:txBody>
          <a:bodyPr/>
          <a:lstStyle/>
          <a:p>
            <a:r>
              <a:rPr lang="it-IT" dirty="0"/>
              <a:t>Laurea triennale interclasse</a:t>
            </a:r>
          </a:p>
          <a:p>
            <a:pPr lvl="1"/>
            <a:r>
              <a:rPr lang="it-IT" dirty="0"/>
              <a:t>Scienze economiche (L-33)</a:t>
            </a:r>
          </a:p>
          <a:p>
            <a:pPr lvl="1"/>
            <a:r>
              <a:rPr lang="it-IT" dirty="0"/>
              <a:t>Scienze dell’economia e</a:t>
            </a:r>
            <a:br>
              <a:rPr lang="it-IT" dirty="0"/>
            </a:br>
            <a:r>
              <a:rPr lang="it-IT" dirty="0"/>
              <a:t>della gestione aziendale (L-18)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182485-7FFF-B443-8F03-272DC29FE40A}"/>
              </a:ext>
            </a:extLst>
          </p:cNvPr>
          <p:cNvGraphicFramePr/>
          <p:nvPr/>
        </p:nvGraphicFramePr>
        <p:xfrm>
          <a:off x="3610564" y="3429000"/>
          <a:ext cx="6194514" cy="3187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8CF1622-ECB1-3E40-9EC6-E0ADC271336E}"/>
              </a:ext>
            </a:extLst>
          </p:cNvPr>
          <p:cNvSpPr/>
          <p:nvPr/>
        </p:nvSpPr>
        <p:spPr>
          <a:xfrm>
            <a:off x="1992698" y="3604005"/>
            <a:ext cx="1872038" cy="1120418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dirty="0">
                <a:solidFill>
                  <a:srgbClr val="007161"/>
                </a:solidFill>
                <a:latin typeface="Trebuchet MS" panose="020B0703020202090204" pitchFamily="34" charset="0"/>
              </a:rPr>
              <a:t>I, II e parte del III anno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6F5D74-0A1B-0C41-9FC9-26389FDDEE4A}"/>
              </a:ext>
            </a:extLst>
          </p:cNvPr>
          <p:cNvSpPr/>
          <p:nvPr/>
        </p:nvSpPr>
        <p:spPr>
          <a:xfrm>
            <a:off x="2224382" y="5254035"/>
            <a:ext cx="1408670" cy="84026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dirty="0">
                <a:solidFill>
                  <a:srgbClr val="007161"/>
                </a:solidFill>
                <a:latin typeface="Trebuchet MS" panose="020B0703020202090204" pitchFamily="34" charset="0"/>
              </a:rPr>
              <a:t>III anno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C3EA5-5821-CC46-BD1F-663140E2AA61}"/>
              </a:ext>
            </a:extLst>
          </p:cNvPr>
          <p:cNvSpPr txBox="1"/>
          <p:nvPr/>
        </p:nvSpPr>
        <p:spPr>
          <a:xfrm>
            <a:off x="7203989" y="1741401"/>
            <a:ext cx="3457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Trebuchet MS" charset="0"/>
              </a:rPr>
              <a:t>Percorso a</a:t>
            </a:r>
            <a:br>
              <a:rPr lang="it-IT" sz="2800" dirty="0">
                <a:latin typeface="Trebuchet MS" charset="0"/>
              </a:rPr>
            </a:br>
            <a:r>
              <a:rPr lang="it-IT" sz="2800" dirty="0">
                <a:latin typeface="Trebuchet MS" charset="0"/>
              </a:rPr>
              <a:t>«Y rovesciata»,</a:t>
            </a:r>
            <a:br>
              <a:rPr lang="it-IT" sz="2800" dirty="0">
                <a:latin typeface="Trebuchet MS" charset="0"/>
              </a:rPr>
            </a:br>
            <a:r>
              <a:rPr lang="it-IT" sz="2800" dirty="0">
                <a:latin typeface="Trebuchet MS" charset="0"/>
              </a:rPr>
              <a:t>con due curricula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FA4DF5-7E41-E641-99EE-973E5925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458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61541F4D-9FAE-7ED5-F034-293F9F0DD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5948C-E265-3A47-8866-C97D9552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Piano di studi – CLEMIS (180 CFU)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FD6507-9B6F-0647-B6AE-F35D5455AA4B}"/>
              </a:ext>
            </a:extLst>
          </p:cNvPr>
          <p:cNvGraphicFramePr>
            <a:graphicFrameLocks noGrp="1"/>
          </p:cNvGraphicFramePr>
          <p:nvPr/>
        </p:nvGraphicFramePr>
        <p:xfrm>
          <a:off x="937045" y="1687218"/>
          <a:ext cx="4567622" cy="2880000"/>
        </p:xfrm>
        <a:graphic>
          <a:graphicData uri="http://schemas.openxmlformats.org/drawingml/2006/table">
            <a:tbl>
              <a:tblPr firstRow="1" bandRow="1"/>
              <a:tblGrid>
                <a:gridCol w="3888000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79622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PRIMO ANNO</a:t>
                      </a:r>
                      <a:endParaRPr lang="it-IT" sz="1700" b="1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/>
                        <a:t>Diritto pubblico</a:t>
                      </a:r>
                      <a:endParaRPr lang="it-IT" sz="170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/>
                        <a:t>6</a:t>
                      </a:r>
                      <a:endParaRPr lang="it-IT" sz="170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5655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/>
                        <a:t>Diritto privato</a:t>
                      </a:r>
                      <a:endParaRPr lang="it-IT" sz="170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/>
                        <a:t>8</a:t>
                      </a:r>
                      <a:endParaRPr lang="it-IT" sz="170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7341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/>
                        <a:t>Matematica I</a:t>
                      </a:r>
                      <a:endParaRPr lang="it-IT" sz="170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/>
                        <a:t>10</a:t>
                      </a:r>
                      <a:endParaRPr lang="it-IT" sz="170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0743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/>
                        <a:t>Microeconomia</a:t>
                      </a:r>
                      <a:endParaRPr lang="it-IT" sz="170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/>
                        <a:t>9</a:t>
                      </a:r>
                      <a:endParaRPr lang="it-IT" sz="170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Storia economica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Lingua Inglese (livello B2)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4E61E3-321A-1E43-BC71-6EDF25BEFDFB}"/>
              </a:ext>
            </a:extLst>
          </p:cNvPr>
          <p:cNvGraphicFramePr>
            <a:graphicFrameLocks noGrp="1"/>
          </p:cNvGraphicFramePr>
          <p:nvPr/>
        </p:nvGraphicFramePr>
        <p:xfrm>
          <a:off x="6674965" y="1687218"/>
          <a:ext cx="4567622" cy="3177360"/>
        </p:xfrm>
        <a:graphic>
          <a:graphicData uri="http://schemas.openxmlformats.org/drawingml/2006/table">
            <a:tbl>
              <a:tblPr firstRow="1" bandRow="1"/>
              <a:tblGrid>
                <a:gridCol w="3888000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79622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SECONDO ANNO</a:t>
                      </a:r>
                      <a:endParaRPr lang="it-IT" sz="1700" b="1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>
                          <a:solidFill>
                            <a:schemeClr val="tx1"/>
                          </a:solidFill>
                        </a:rPr>
                        <a:t>Diritto commerciale</a:t>
                      </a:r>
                      <a:endParaRPr lang="it-IT" sz="170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5655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Economia politica e industriale</a:t>
                      </a:r>
                    </a:p>
                    <a:p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1 Economia industriale</a:t>
                      </a:r>
                    </a:p>
                    <a:p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2 Macroeconomia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7341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Metodi quantitativi</a:t>
                      </a:r>
                    </a:p>
                    <a:p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1 Statistica</a:t>
                      </a:r>
                    </a:p>
                    <a:p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2 Matematica II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0743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>
                          <a:solidFill>
                            <a:schemeClr val="tx1"/>
                          </a:solidFill>
                        </a:rPr>
                        <a:t>Economia degli intermediari finanziari</a:t>
                      </a:r>
                      <a:endParaRPr lang="it-IT" sz="170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Contabilità e bilancio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DA0A591-7A71-E54B-A109-0EE8C62A13AE}"/>
              </a:ext>
            </a:extLst>
          </p:cNvPr>
          <p:cNvSpPr txBox="1"/>
          <p:nvPr/>
        </p:nvSpPr>
        <p:spPr>
          <a:xfrm>
            <a:off x="3842089" y="5046325"/>
            <a:ext cx="4567621" cy="156966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I e II anno: 114 CFU di attività comuni/«fondamentali», di base e a supporto di una preparazione interdisciplinare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2E3DBC-82F9-C94A-B4F5-7946E8566702}"/>
              </a:ext>
            </a:extLst>
          </p:cNvPr>
          <p:cNvSpPr/>
          <p:nvPr/>
        </p:nvSpPr>
        <p:spPr>
          <a:xfrm>
            <a:off x="937045" y="5046325"/>
            <a:ext cx="2436350" cy="613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>
                <a:solidFill>
                  <a:schemeClr val="tx1"/>
                </a:solidFill>
              </a:rPr>
              <a:t>1 CFU = 7,5 ore di didattica frontale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53AF714-DE9F-C743-9B4B-FBA78069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0676F3-2314-5C4C-AEFC-4E1F085715A0}"/>
              </a:ext>
            </a:extLst>
          </p:cNvPr>
          <p:cNvSpPr/>
          <p:nvPr/>
        </p:nvSpPr>
        <p:spPr>
          <a:xfrm>
            <a:off x="3489158" y="3946359"/>
            <a:ext cx="1275347" cy="918220"/>
          </a:xfrm>
          <a:prstGeom prst="ellipse">
            <a:avLst/>
          </a:prstGeom>
          <a:solidFill>
            <a:srgbClr val="0071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/>
              <a:t>55 CFU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2C2E42-2814-0B48-AB65-5DC25B6A8AAF}"/>
              </a:ext>
            </a:extLst>
          </p:cNvPr>
          <p:cNvSpPr/>
          <p:nvPr/>
        </p:nvSpPr>
        <p:spPr>
          <a:xfrm>
            <a:off x="9238237" y="4587215"/>
            <a:ext cx="1275347" cy="918220"/>
          </a:xfrm>
          <a:prstGeom prst="ellipse">
            <a:avLst/>
          </a:prstGeom>
          <a:solidFill>
            <a:srgbClr val="0071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/>
              <a:t>59 CFU</a:t>
            </a:r>
          </a:p>
        </p:txBody>
      </p:sp>
    </p:spTree>
    <p:extLst>
      <p:ext uri="{BB962C8B-B14F-4D97-AF65-F5344CB8AC3E}">
        <p14:creationId xmlns:p14="http://schemas.microsoft.com/office/powerpoint/2010/main" val="288247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5E225E-91E4-1956-3A9D-9AE81E612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073"/>
            <a:ext cx="12192000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FD6507-9B6F-0647-B6AE-F35D5455A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077132"/>
              </p:ext>
            </p:extLst>
          </p:nvPr>
        </p:nvGraphicFramePr>
        <p:xfrm>
          <a:off x="456662" y="758439"/>
          <a:ext cx="5560541" cy="6147118"/>
        </p:xfrm>
        <a:graphic>
          <a:graphicData uri="http://schemas.openxmlformats.org/drawingml/2006/table">
            <a:tbl>
              <a:tblPr firstRow="1" bandRow="1"/>
              <a:tblGrid>
                <a:gridCol w="4835975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724566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575267"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TERZO ANNO – MANAGEMENT</a:t>
                      </a:r>
                      <a:br>
                        <a:rPr lang="it-IT" sz="1700" b="1">
                          <a:solidFill>
                            <a:schemeClr val="bg1"/>
                          </a:solidFill>
                        </a:rPr>
                      </a:br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E INNOVAZIONE (L-18)</a:t>
                      </a:r>
                      <a:endParaRPr lang="it-IT" sz="1700" b="1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16397">
                <a:tc>
                  <a:txBody>
                    <a:bodyPr/>
                    <a:lstStyle/>
                    <a:p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Scienza delle finanze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565562"/>
                  </a:ext>
                </a:extLst>
              </a:tr>
              <a:tr h="316397">
                <a:tc>
                  <a:txBody>
                    <a:bodyPr/>
                    <a:lstStyle/>
                    <a:p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Organizzazione aziendale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734111"/>
                  </a:ext>
                </a:extLst>
              </a:tr>
              <a:tr h="316397">
                <a:tc>
                  <a:txBody>
                    <a:bodyPr/>
                    <a:lstStyle/>
                    <a:p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Diritto tributario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07432"/>
                  </a:ext>
                </a:extLst>
              </a:tr>
              <a:tr h="316397">
                <a:tc>
                  <a:txBody>
                    <a:bodyPr/>
                    <a:lstStyle/>
                    <a:p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Finanza aziendale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16397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Management dell’innovazione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8087"/>
                  </a:ext>
                </a:extLst>
              </a:tr>
              <a:tr h="316397">
                <a:tc>
                  <a:txBody>
                    <a:bodyPr/>
                    <a:lstStyle/>
                    <a:p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Programmazione e controllo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882726"/>
                  </a:ext>
                </a:extLst>
              </a:tr>
              <a:tr h="7766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a scelta tra: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Diritto dell’Unione Europea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Diritto e Politica nel web e social media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169703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a scelta tra: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Marketing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Sistemi informativi e competenze soft per impresa digitale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Finanza sostenibile e </a:t>
                      </a:r>
                      <a:r>
                        <a:rPr lang="it-IT" sz="1600" b="1" kern="1200" dirty="0" err="1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rendicont</a:t>
                      </a: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. non finanziaria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Controllo di gestione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3163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Insegnamenti a scelta libera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530748"/>
                  </a:ext>
                </a:extLst>
              </a:tr>
              <a:tr h="3163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Stage/attività alternative/abilità informatiche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57828"/>
                  </a:ext>
                </a:extLst>
              </a:tr>
              <a:tr h="3163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Prova finale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10CC582-40E0-0C40-B472-146C83BC5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756145"/>
              </p:ext>
            </p:extLst>
          </p:nvPr>
        </p:nvGraphicFramePr>
        <p:xfrm>
          <a:off x="6649985" y="758440"/>
          <a:ext cx="5257810" cy="6097905"/>
        </p:xfrm>
        <a:graphic>
          <a:graphicData uri="http://schemas.openxmlformats.org/drawingml/2006/table">
            <a:tbl>
              <a:tblPr firstRow="1" bandRow="1"/>
              <a:tblGrid>
                <a:gridCol w="4572691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85119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583442"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TERZO ANNO – ECONOMIA</a:t>
                      </a:r>
                      <a:br>
                        <a:rPr lang="it-IT" sz="1700" b="1">
                          <a:solidFill>
                            <a:schemeClr val="bg1"/>
                          </a:solidFill>
                        </a:rPr>
                      </a:br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E SOSTENIBILITA’ (L-33)</a:t>
                      </a:r>
                      <a:endParaRPr lang="it-IT" sz="1700" b="1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20893">
                <a:tc>
                  <a:txBody>
                    <a:bodyPr/>
                    <a:lstStyle/>
                    <a:p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Scienza delle finanze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565562"/>
                  </a:ext>
                </a:extLst>
              </a:tr>
              <a:tr h="320893">
                <a:tc>
                  <a:txBody>
                    <a:bodyPr/>
                    <a:lstStyle/>
                    <a:p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Organizzazione aziendale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734111"/>
                  </a:ext>
                </a:extLst>
              </a:tr>
              <a:tr h="320893">
                <a:tc>
                  <a:txBody>
                    <a:bodyPr/>
                    <a:lstStyle/>
                    <a:p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Diritto tributario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07432"/>
                  </a:ext>
                </a:extLst>
              </a:tr>
              <a:tr h="320893">
                <a:tc>
                  <a:txBody>
                    <a:bodyPr/>
                    <a:lstStyle/>
                    <a:p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Politiche economiche per la sostenibilità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20893">
                <a:tc>
                  <a:txBody>
                    <a:bodyPr/>
                    <a:lstStyle/>
                    <a:p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Bioeconomia e innovazione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8087"/>
                  </a:ext>
                </a:extLst>
              </a:tr>
              <a:tr h="320893">
                <a:tc>
                  <a:txBody>
                    <a:bodyPr/>
                    <a:lstStyle/>
                    <a:p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Econometria e Big Data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882726"/>
                  </a:ext>
                </a:extLst>
              </a:tr>
              <a:tr h="102102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a scelta tra: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Fondamenti di Data Analytics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Metodi e modelli per le decisioni economiche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140398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a scelta tra: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Valutazione delle politiche dello sviluppo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Economia ambientale e sviluppo sostenibile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Economia delle diseguaglianze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Economia della globalizzazione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32089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Insegnamenti a scelta libera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530748"/>
                  </a:ext>
                </a:extLst>
              </a:tr>
              <a:tr h="32089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Stage/attività alternative/abilità informatiche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57828"/>
                  </a:ext>
                </a:extLst>
              </a:tr>
              <a:tr h="32089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Prova finale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C05A2CF-89D7-1543-8E4D-0F0EF7027961}"/>
              </a:ext>
            </a:extLst>
          </p:cNvPr>
          <p:cNvSpPr/>
          <p:nvPr/>
        </p:nvSpPr>
        <p:spPr>
          <a:xfrm>
            <a:off x="284205" y="2360142"/>
            <a:ext cx="5560541" cy="344491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E8D0B9-B245-DD4C-B607-A58DE27F4E10}"/>
              </a:ext>
            </a:extLst>
          </p:cNvPr>
          <p:cNvSpPr/>
          <p:nvPr/>
        </p:nvSpPr>
        <p:spPr>
          <a:xfrm>
            <a:off x="6477526" y="2360141"/>
            <a:ext cx="5430269" cy="344491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218A89-3B96-1E4F-9794-C06DBBA3F1AD}"/>
              </a:ext>
            </a:extLst>
          </p:cNvPr>
          <p:cNvSpPr/>
          <p:nvPr/>
        </p:nvSpPr>
        <p:spPr>
          <a:xfrm>
            <a:off x="5535494" y="203073"/>
            <a:ext cx="1275347" cy="918220"/>
          </a:xfrm>
          <a:prstGeom prst="ellipse">
            <a:avLst/>
          </a:prstGeom>
          <a:solidFill>
            <a:srgbClr val="0071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/>
              <a:t>66 CFU</a:t>
            </a:r>
          </a:p>
        </p:txBody>
      </p:sp>
    </p:spTree>
    <p:extLst>
      <p:ext uri="{BB962C8B-B14F-4D97-AF65-F5344CB8AC3E}">
        <p14:creationId xmlns:p14="http://schemas.microsoft.com/office/powerpoint/2010/main" val="101994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>
            <a:extLst>
              <a:ext uri="{FF2B5EF4-FFF2-40B4-BE49-F238E27FC236}">
                <a16:creationId xmlns:a16="http://schemas.microsoft.com/office/drawing/2014/main" id="{3694E923-9B36-7458-257B-0C9A33FF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631C8-CABF-5004-F289-8F9D24C7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946315"/>
          </a:xfrm>
        </p:spPr>
        <p:txBody>
          <a:bodyPr/>
          <a:lstStyle/>
          <a:p>
            <a:r>
              <a:rPr lang="it-IT" dirty="0"/>
              <a:t>CLEMIS Digitale Integrato (CLEMIS-DI)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4157D-0F92-5E0D-9D88-97C1D5591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868252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7161"/>
                </a:solidFill>
              </a:rPr>
              <a:t>Nuovo Cds</a:t>
            </a:r>
            <a:r>
              <a:rPr lang="it-IT" dirty="0"/>
              <a:t> (attivato nell’a.a. 2023/24)</a:t>
            </a:r>
          </a:p>
          <a:p>
            <a:endParaRPr lang="it-IT" dirty="0"/>
          </a:p>
          <a:p>
            <a:r>
              <a:rPr lang="it-IT" dirty="0"/>
              <a:t>Due caratteristiche specifiche:</a:t>
            </a:r>
          </a:p>
          <a:p>
            <a:pPr lvl="1"/>
            <a:endParaRPr lang="it-IT" sz="2800" dirty="0"/>
          </a:p>
          <a:p>
            <a:pPr lvl="1"/>
            <a:r>
              <a:rPr lang="it-IT" sz="2800" dirty="0"/>
              <a:t>Erogazione di Corsi in MODALITA’ MISTA</a:t>
            </a:r>
          </a:p>
          <a:p>
            <a:pPr lvl="1"/>
            <a:endParaRPr lang="it-IT" sz="2800" dirty="0"/>
          </a:p>
          <a:p>
            <a:pPr lvl="1"/>
            <a:r>
              <a:rPr lang="it-IT" sz="2800" dirty="0"/>
              <a:t>Opzione «TEMPO PARZIALE»</a:t>
            </a:r>
          </a:p>
        </p:txBody>
      </p:sp>
      <p:pic>
        <p:nvPicPr>
          <p:cNvPr id="4" name="Picture 2" descr="new - Meridiana Snc">
            <a:extLst>
              <a:ext uri="{FF2B5EF4-FFF2-40B4-BE49-F238E27FC236}">
                <a16:creationId xmlns:a16="http://schemas.microsoft.com/office/drawing/2014/main" id="{2EECEC78-B6BC-0B8F-3563-ADD48D27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762" y="1600040"/>
            <a:ext cx="868209" cy="8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in a suit and tie holding his hands together&#10;&#10;Description automatically generated with low confidence">
            <a:extLst>
              <a:ext uri="{FF2B5EF4-FFF2-40B4-BE49-F238E27FC236}">
                <a16:creationId xmlns:a16="http://schemas.microsoft.com/office/drawing/2014/main" id="{DA77E0B3-FA3C-5161-D9AE-D2161C567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6" r="12393" b="-2"/>
          <a:stretch/>
        </p:blipFill>
        <p:spPr>
          <a:xfrm>
            <a:off x="6269098" y="4259751"/>
            <a:ext cx="1943999" cy="1944000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92576-5A37-5FF1-AC12-00C27AF5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58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>
            <a:extLst>
              <a:ext uri="{FF2B5EF4-FFF2-40B4-BE49-F238E27FC236}">
                <a16:creationId xmlns:a16="http://schemas.microsoft.com/office/drawing/2014/main" id="{B9C92A59-E962-C135-3E61-BC5AAC91C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88587-9EDE-077F-D9D0-17F53EDF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80" y="531385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Erogazione degli insegnamenti in </a:t>
            </a:r>
            <a:br>
              <a:rPr lang="it-IT" dirty="0"/>
            </a:br>
            <a:r>
              <a:rPr lang="it-IT" dirty="0"/>
              <a:t>MODALITA’ MISTA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23120-E702-9566-5DE9-8CBAB963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767680"/>
          </a:xfrm>
        </p:spPr>
        <p:txBody>
          <a:bodyPr>
            <a:normAutofit/>
          </a:bodyPr>
          <a:lstStyle/>
          <a:p>
            <a:r>
              <a:rPr lang="it-IT" dirty="0"/>
              <a:t>Per tutti gli insegnamenti del Corso di Laurea:</a:t>
            </a:r>
          </a:p>
          <a:p>
            <a:pPr lvl="1"/>
            <a:r>
              <a:rPr lang="it-IT" dirty="0"/>
              <a:t>1/3 delle lezioni si svolgerà in presenza</a:t>
            </a:r>
          </a:p>
          <a:p>
            <a:pPr lvl="1"/>
            <a:r>
              <a:rPr lang="it-IT" dirty="0"/>
              <a:t>2/3 delle lezioni si svolgeranno in modalità telematica</a:t>
            </a:r>
          </a:p>
          <a:p>
            <a:endParaRPr lang="it-IT" dirty="0"/>
          </a:p>
          <a:p>
            <a:r>
              <a:rPr lang="it-IT" dirty="0"/>
              <a:t>La didattica in modalità telematica sarà erogata:</a:t>
            </a:r>
          </a:p>
          <a:p>
            <a:pPr lvl="1"/>
            <a:r>
              <a:rPr lang="it-IT" dirty="0"/>
              <a:t>per una quota di ore non inferiore al 60%, tramite lezioni sincrone in diretta video (streaming)</a:t>
            </a:r>
          </a:p>
          <a:p>
            <a:pPr lvl="1"/>
            <a:r>
              <a:rPr lang="it-IT" dirty="0"/>
              <a:t>per una quota non superiore al 40%, tramite materiali disponibili sulla piattaforma e-learning fruibili in modalità asincrona quali, ad esempio: lezioni registrate, </a:t>
            </a:r>
            <a:r>
              <a:rPr lang="it-IT" dirty="0" err="1"/>
              <a:t>videopillole</a:t>
            </a:r>
            <a:r>
              <a:rPr lang="it-IT" dirty="0"/>
              <a:t>, case studies/materiali di approfondimento, </a:t>
            </a:r>
            <a:r>
              <a:rPr lang="it-IT" i="1" dirty="0" err="1"/>
              <a:t>assignments</a:t>
            </a:r>
            <a:r>
              <a:rPr lang="it-IT" dirty="0"/>
              <a:t>, lavori di gruppo, test di autovalutazione, glossari, forum, ecc.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742F4-C4ED-60F2-CE69-35E7F001C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149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>
            <a:extLst>
              <a:ext uri="{FF2B5EF4-FFF2-40B4-BE49-F238E27FC236}">
                <a16:creationId xmlns:a16="http://schemas.microsoft.com/office/drawing/2014/main" id="{6B18F639-74D4-F592-31A0-9113584E9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B9C13-5327-24C5-20B8-CE87E5AAE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Lezioni ed esercitazioni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1AA94-3582-38D0-61F2-2A15E610B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Le lezioni (in presenza e in diretta video) si terranno</a:t>
            </a:r>
          </a:p>
          <a:p>
            <a:pPr lvl="1"/>
            <a:r>
              <a:rPr lang="it-IT" sz="2800" dirty="0"/>
              <a:t>la sera (dalle 17.30 alle 21.30) e il sabato mattina</a:t>
            </a:r>
          </a:p>
          <a:p>
            <a:pPr lvl="1"/>
            <a:r>
              <a:rPr lang="it-IT" sz="2800" dirty="0"/>
              <a:t>per conciliare esigenze familiari/lavorative specifiche</a:t>
            </a:r>
          </a:p>
          <a:p>
            <a:endParaRPr lang="it-IT" dirty="0"/>
          </a:p>
          <a:p>
            <a:r>
              <a:rPr lang="it-IT" dirty="0"/>
              <a:t>Le esercitazioni di supporto</a:t>
            </a:r>
            <a:br>
              <a:rPr lang="it-IT" dirty="0"/>
            </a:br>
            <a:r>
              <a:rPr lang="it-IT" dirty="0"/>
              <a:t>agli insegnamenti si svolgeranno</a:t>
            </a:r>
            <a:br>
              <a:rPr lang="it-IT" dirty="0"/>
            </a:br>
            <a:r>
              <a:rPr lang="it-IT" dirty="0"/>
              <a:t>interamente in diretta video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26" name="Picture 2" descr="What Is The Difference Between Distance Education and Online Learning? –  VTA Academy">
            <a:extLst>
              <a:ext uri="{FF2B5EF4-FFF2-40B4-BE49-F238E27FC236}">
                <a16:creationId xmlns:a16="http://schemas.microsoft.com/office/drawing/2014/main" id="{C7BB8FCE-39BF-10E0-2585-597681693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82" y="3489160"/>
            <a:ext cx="3744000" cy="17632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A67B9-FC45-0FAC-7FEE-BC33A775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757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>
            <a:extLst>
              <a:ext uri="{FF2B5EF4-FFF2-40B4-BE49-F238E27FC236}">
                <a16:creationId xmlns:a16="http://schemas.microsoft.com/office/drawing/2014/main" id="{466AA1DE-06F0-90B5-0B4E-F98A954F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CB03A-DAAE-6501-258C-62A641A1D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L’articolazione del piano di studio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731D-3C90-BD57-B654-673FC811D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A) studenti impegnati a tempo </a:t>
            </a:r>
            <a:r>
              <a:rPr lang="it-IT" b="1" dirty="0"/>
              <a:t>PIENO</a:t>
            </a:r>
            <a:br>
              <a:rPr lang="it-IT" dirty="0"/>
            </a:br>
            <a:endParaRPr lang="it-IT" dirty="0"/>
          </a:p>
          <a:p>
            <a:r>
              <a:rPr lang="it-IT" dirty="0"/>
              <a:t>(3 anni – </a:t>
            </a:r>
            <a:r>
              <a:rPr lang="it-IT" u="sng" dirty="0"/>
              <a:t>biennio</a:t>
            </a:r>
            <a:r>
              <a:rPr lang="it-IT" dirty="0"/>
              <a:t> comune)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B) studenti impegnati a tempo </a:t>
            </a:r>
            <a:r>
              <a:rPr lang="it-IT" b="1" dirty="0"/>
              <a:t>PARZIALE</a:t>
            </a:r>
          </a:p>
          <a:p>
            <a:endParaRPr lang="it-IT" dirty="0"/>
          </a:p>
          <a:p>
            <a:r>
              <a:rPr lang="it-IT" dirty="0"/>
              <a:t>(4 anni – </a:t>
            </a:r>
            <a:r>
              <a:rPr lang="it-IT" u="sng" dirty="0"/>
              <a:t>triennio</a:t>
            </a:r>
            <a:r>
              <a:rPr lang="it-IT" dirty="0"/>
              <a:t> comune)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2050" name="Picture 2" descr="Contratto part time: di cosa si tratta e come funziona">
            <a:extLst>
              <a:ext uri="{FF2B5EF4-FFF2-40B4-BE49-F238E27FC236}">
                <a16:creationId xmlns:a16="http://schemas.microsoft.com/office/drawing/2014/main" id="{AB491AA5-1E27-C6EF-88A8-A6FE4F03C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26533" r="10304"/>
          <a:stretch/>
        </p:blipFill>
        <p:spPr bwMode="auto">
          <a:xfrm>
            <a:off x="6701589" y="2370221"/>
            <a:ext cx="3489159" cy="173564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4633E-9CFB-0C64-5CEA-443155C7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809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213996DD-1F13-4F8E-26A4-9B12AB87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8114E-4D8A-D64E-898F-3B18B34DF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struttura del Corso di laurea CLEMIS-DI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182485-7FFF-B443-8F03-272DC29FE40A}"/>
              </a:ext>
            </a:extLst>
          </p:cNvPr>
          <p:cNvGraphicFramePr/>
          <p:nvPr/>
        </p:nvGraphicFramePr>
        <p:xfrm>
          <a:off x="1878233" y="3139469"/>
          <a:ext cx="4661243" cy="2390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8CF1622-ECB1-3E40-9EC6-E0ADC271336E}"/>
              </a:ext>
            </a:extLst>
          </p:cNvPr>
          <p:cNvSpPr/>
          <p:nvPr/>
        </p:nvSpPr>
        <p:spPr>
          <a:xfrm>
            <a:off x="344962" y="3300107"/>
            <a:ext cx="1408670" cy="84026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rgbClr val="007161"/>
                </a:solidFill>
                <a:latin typeface="Trebuchet MS" panose="020B0703020202090204" pitchFamily="34" charset="0"/>
              </a:rPr>
              <a:t>I, II e parte del III anno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6F5D74-0A1B-0C41-9FC9-26389FDDEE4A}"/>
              </a:ext>
            </a:extLst>
          </p:cNvPr>
          <p:cNvSpPr/>
          <p:nvPr/>
        </p:nvSpPr>
        <p:spPr>
          <a:xfrm>
            <a:off x="344962" y="4385097"/>
            <a:ext cx="1408670" cy="84026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rgbClr val="007161"/>
                </a:solidFill>
                <a:latin typeface="Trebuchet MS" panose="020B0703020202090204" pitchFamily="34" charset="0"/>
              </a:rPr>
              <a:t>III anno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53374D-5FA5-7640-9639-9317FCD4F656}"/>
              </a:ext>
            </a:extLst>
          </p:cNvPr>
          <p:cNvSpPr/>
          <p:nvPr/>
        </p:nvSpPr>
        <p:spPr>
          <a:xfrm>
            <a:off x="471274" y="2167663"/>
            <a:ext cx="5277364" cy="828000"/>
          </a:xfrm>
          <a:prstGeom prst="rect">
            <a:avLst/>
          </a:prstGeom>
          <a:noFill/>
          <a:ln w="38100">
            <a:solidFill>
              <a:srgbClr val="007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007161"/>
                </a:solidFill>
                <a:latin typeface="Trebuchet MS" panose="020B0703020202090204" pitchFamily="34" charset="0"/>
              </a:rPr>
              <a:t>A) Studente impegnato nel</a:t>
            </a:r>
            <a:br>
              <a:rPr lang="it-IT" sz="2200" b="1" dirty="0">
                <a:solidFill>
                  <a:srgbClr val="007161"/>
                </a:solidFill>
                <a:latin typeface="Trebuchet MS" panose="020B0703020202090204" pitchFamily="34" charset="0"/>
              </a:rPr>
            </a:br>
            <a:r>
              <a:rPr lang="it-IT" sz="2200" b="1" dirty="0">
                <a:solidFill>
                  <a:srgbClr val="007161"/>
                </a:solidFill>
                <a:latin typeface="Trebuchet MS" panose="020B0703020202090204" pitchFamily="34" charset="0"/>
              </a:rPr>
              <a:t>percorso a «tempo pieno» (3 anni)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658BD2D-2197-5C45-9953-4D34D04C6CA9}"/>
              </a:ext>
            </a:extLst>
          </p:cNvPr>
          <p:cNvGraphicFramePr/>
          <p:nvPr/>
        </p:nvGraphicFramePr>
        <p:xfrm>
          <a:off x="7891852" y="3151828"/>
          <a:ext cx="4661243" cy="2390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2A68ED9-10C8-EC4C-A27B-E4472B5FC261}"/>
              </a:ext>
            </a:extLst>
          </p:cNvPr>
          <p:cNvSpPr/>
          <p:nvPr/>
        </p:nvSpPr>
        <p:spPr>
          <a:xfrm>
            <a:off x="6358581" y="3312466"/>
            <a:ext cx="1408670" cy="84026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rgbClr val="007161"/>
                </a:solidFill>
                <a:latin typeface="Trebuchet MS" panose="020B0703020202090204" pitchFamily="34" charset="0"/>
              </a:rPr>
              <a:t>I, II e</a:t>
            </a:r>
            <a:br>
              <a:rPr lang="it-IT">
                <a:solidFill>
                  <a:srgbClr val="007161"/>
                </a:solidFill>
                <a:latin typeface="Trebuchet MS" panose="020B0703020202090204" pitchFamily="34" charset="0"/>
              </a:rPr>
            </a:br>
            <a:r>
              <a:rPr lang="it-IT">
                <a:solidFill>
                  <a:srgbClr val="007161"/>
                </a:solidFill>
                <a:latin typeface="Trebuchet MS" panose="020B0703020202090204" pitchFamily="34" charset="0"/>
              </a:rPr>
              <a:t>III anno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7AB1B9-8443-9244-A3DD-1278777EF5EE}"/>
              </a:ext>
            </a:extLst>
          </p:cNvPr>
          <p:cNvSpPr/>
          <p:nvPr/>
        </p:nvSpPr>
        <p:spPr>
          <a:xfrm>
            <a:off x="6358581" y="4397456"/>
            <a:ext cx="1408670" cy="84026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rgbClr val="007161"/>
                </a:solidFill>
                <a:latin typeface="Trebuchet MS" panose="020B0703020202090204" pitchFamily="34" charset="0"/>
              </a:rPr>
              <a:t>IV anno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18CFCE-928A-1140-852B-86D09A6B95C1}"/>
              </a:ext>
            </a:extLst>
          </p:cNvPr>
          <p:cNvSpPr/>
          <p:nvPr/>
        </p:nvSpPr>
        <p:spPr>
          <a:xfrm>
            <a:off x="6484893" y="2167663"/>
            <a:ext cx="5277364" cy="828000"/>
          </a:xfrm>
          <a:prstGeom prst="rect">
            <a:avLst/>
          </a:prstGeom>
          <a:noFill/>
          <a:ln w="38100">
            <a:solidFill>
              <a:srgbClr val="007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007161"/>
                </a:solidFill>
                <a:latin typeface="Trebuchet MS" panose="020B0703020202090204" pitchFamily="34" charset="0"/>
              </a:rPr>
              <a:t>B) Studente che sceglie regime di impegno a «tempo parziale» (4 anni)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51A1F-9295-405B-7090-543343F0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049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DD5B35E5-D267-4AB5-D639-D4D91B732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5948C-E265-3A47-8866-C97D9552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A) TEMPO PIENO (3 anni) – biennio comune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FD6507-9B6F-0647-B6AE-F35D5455AA4B}"/>
              </a:ext>
            </a:extLst>
          </p:cNvPr>
          <p:cNvGraphicFramePr>
            <a:graphicFrameLocks noGrp="1"/>
          </p:cNvGraphicFramePr>
          <p:nvPr/>
        </p:nvGraphicFramePr>
        <p:xfrm>
          <a:off x="1028627" y="2163780"/>
          <a:ext cx="4567622" cy="3242622"/>
        </p:xfrm>
        <a:graphic>
          <a:graphicData uri="http://schemas.openxmlformats.org/drawingml/2006/table">
            <a:tbl>
              <a:tblPr firstRow="1" bandRow="1"/>
              <a:tblGrid>
                <a:gridCol w="3888000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79622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95657"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PRIMO ANNO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95657">
                <a:tc>
                  <a:txBody>
                    <a:bodyPr/>
                    <a:lstStyle/>
                    <a:p>
                      <a:r>
                        <a:rPr lang="it-IT" sz="1700" dirty="0"/>
                        <a:t>Diritto pubblico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6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565562"/>
                  </a:ext>
                </a:extLst>
              </a:tr>
              <a:tr h="395657">
                <a:tc>
                  <a:txBody>
                    <a:bodyPr/>
                    <a:lstStyle/>
                    <a:p>
                      <a:r>
                        <a:rPr lang="it-IT" sz="1700" dirty="0"/>
                        <a:t>Management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12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07432"/>
                  </a:ext>
                </a:extLst>
              </a:tr>
              <a:tr h="395657">
                <a:tc>
                  <a:txBody>
                    <a:bodyPr/>
                    <a:lstStyle/>
                    <a:p>
                      <a:r>
                        <a:rPr lang="it-IT" sz="1700" dirty="0"/>
                        <a:t>Storia economica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6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956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Matematica 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3956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Diritto privato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3956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Lingua Inglese (livello B2)</a:t>
                      </a:r>
                    </a:p>
                    <a:p>
                      <a:pPr marL="0" algn="l" defTabSz="914400" rtl="0" eaLnBrk="1" latinLnBrk="0" hangingPunct="1"/>
                      <a:endParaRPr lang="it-IT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Microeconomia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defTabSz="914400" rtl="0" eaLnBrk="1" latinLnBrk="0" hangingPunct="1"/>
                      <a:endParaRPr lang="it-IT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4E61E3-321A-1E43-BC71-6EDF25BEFDFB}"/>
              </a:ext>
            </a:extLst>
          </p:cNvPr>
          <p:cNvGraphicFramePr>
            <a:graphicFrameLocks noGrp="1"/>
          </p:cNvGraphicFramePr>
          <p:nvPr/>
        </p:nvGraphicFramePr>
        <p:xfrm>
          <a:off x="6624876" y="2163780"/>
          <a:ext cx="4538496" cy="3337813"/>
        </p:xfrm>
        <a:graphic>
          <a:graphicData uri="http://schemas.openxmlformats.org/drawingml/2006/table">
            <a:tbl>
              <a:tblPr firstRow="1" bandRow="1"/>
              <a:tblGrid>
                <a:gridCol w="3810240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728256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20565"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SECONDO ANNO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29234">
                <a:tc>
                  <a:txBody>
                    <a:bodyPr/>
                    <a:lstStyle/>
                    <a:p>
                      <a:r>
                        <a:rPr lang="it-IT" sz="1700" dirty="0">
                          <a:solidFill>
                            <a:schemeClr val="tx1"/>
                          </a:solidFill>
                        </a:rPr>
                        <a:t>Diritto commerciale</a:t>
                      </a:r>
                      <a:endParaRPr lang="it-IT" sz="17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565562"/>
                  </a:ext>
                </a:extLst>
              </a:tr>
              <a:tr h="899413">
                <a:tc>
                  <a:txBody>
                    <a:bodyPr/>
                    <a:lstStyle/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Economia politica e industriale</a:t>
                      </a:r>
                    </a:p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1 Economia industriale  (6 crediti)</a:t>
                      </a:r>
                    </a:p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2 Macroeconomia (9 crediti)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734111"/>
                  </a:ext>
                </a:extLst>
              </a:tr>
              <a:tr h="794443">
                <a:tc>
                  <a:txBody>
                    <a:bodyPr/>
                    <a:lstStyle/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Metodi quantitativi</a:t>
                      </a:r>
                    </a:p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1 Statistica (9 crediti)</a:t>
                      </a:r>
                    </a:p>
                    <a:p>
                      <a:r>
                        <a:rPr lang="it-IT" sz="17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</a:t>
                      </a:r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2 Matematica II (9 crediti)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07432"/>
                  </a:ext>
                </a:extLst>
              </a:tr>
              <a:tr h="3292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Contabilità e bilancio</a:t>
                      </a:r>
                    </a:p>
                    <a:p>
                      <a:pPr marL="0" algn="l" defTabSz="914400" rtl="0" eaLnBrk="1" latinLnBrk="0" hangingPunct="1"/>
                      <a:endParaRPr lang="it-IT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Economia degli intermediari finanziari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pPr marL="0" algn="ctr" defTabSz="914400" rtl="0" eaLnBrk="1" latinLnBrk="0" hangingPunct="1"/>
                      <a:endParaRPr lang="it-IT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73F43-0A90-EE4E-A314-059B1218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3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D9510663-8E94-90C6-0777-6B225FA4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39E06E-8E63-D785-3499-26E6D3E45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9754"/>
          </a:xfrm>
        </p:spPr>
        <p:txBody>
          <a:bodyPr>
            <a:normAutofit fontScale="90000"/>
          </a:bodyPr>
          <a:lstStyle/>
          <a:p>
            <a:r>
              <a:rPr lang="it-IT" dirty="0"/>
              <a:t>TEMPO PIENO – Terzo anno (indirizzi L-18/L-33)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77F3D0-3026-A8AD-9925-7ABE86925962}"/>
              </a:ext>
            </a:extLst>
          </p:cNvPr>
          <p:cNvGraphicFramePr>
            <a:graphicFrameLocks noGrp="1"/>
          </p:cNvGraphicFramePr>
          <p:nvPr/>
        </p:nvGraphicFramePr>
        <p:xfrm>
          <a:off x="456664" y="1085223"/>
          <a:ext cx="5202582" cy="5715748"/>
        </p:xfrm>
        <a:graphic>
          <a:graphicData uri="http://schemas.openxmlformats.org/drawingml/2006/table">
            <a:tbl>
              <a:tblPr firstRow="1" bandRow="1"/>
              <a:tblGrid>
                <a:gridCol w="4524659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77923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408297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MANAGEMENT E INNOVAZIONE (L-18)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25971">
                <a:tc>
                  <a:txBody>
                    <a:bodyPr/>
                    <a:lstStyle/>
                    <a:p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Finanza aziendale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25971">
                <a:tc>
                  <a:txBody>
                    <a:bodyPr/>
                    <a:lstStyle/>
                    <a:p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Management dell’innovazione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8087"/>
                  </a:ext>
                </a:extLst>
              </a:tr>
              <a:tr h="400629">
                <a:tc>
                  <a:txBody>
                    <a:bodyPr/>
                    <a:lstStyle/>
                    <a:p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Programmazione e controllo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882726"/>
                  </a:ext>
                </a:extLst>
              </a:tr>
              <a:tr h="296762">
                <a:tc>
                  <a:txBody>
                    <a:bodyPr/>
                    <a:lstStyle/>
                    <a:p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Diritto tributario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178562"/>
                  </a:ext>
                </a:extLst>
              </a:tr>
              <a:tr h="296762">
                <a:tc>
                  <a:txBody>
                    <a:bodyPr/>
                    <a:lstStyle/>
                    <a:p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Organizzazione aziendale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845903"/>
                  </a:ext>
                </a:extLst>
              </a:tr>
              <a:tr h="296762">
                <a:tc>
                  <a:txBody>
                    <a:bodyPr/>
                    <a:lstStyle/>
                    <a:p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Scienza delle finanze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40366"/>
                  </a:ext>
                </a:extLst>
              </a:tr>
              <a:tr h="8026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obbligatorio a scelta tra: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Diritto dell’Unione Europea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Diritti e Politica nel web e social media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4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15141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obbligatorio a scelta tra: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Marketing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Sistemi informativi e competenze soft per l’impresa digitale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Finanza sostenibile e </a:t>
                      </a:r>
                      <a:r>
                        <a:rPr lang="it-IT" sz="1500" b="1" kern="1200" dirty="0" err="1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rendic</a:t>
                      </a:r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. non finanziaria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5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Controllo di gestione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4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3259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Insegnamenti a scelta libera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530748"/>
                  </a:ext>
                </a:extLst>
              </a:tr>
              <a:tr h="3259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Stage/attività alternative/abilità informatiche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57828"/>
                  </a:ext>
                </a:extLst>
              </a:tr>
              <a:tr h="3259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Prova finale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714A7D-3CC4-9D43-B663-B9BA5B0D3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969601"/>
              </p:ext>
            </p:extLst>
          </p:nvPr>
        </p:nvGraphicFramePr>
        <p:xfrm>
          <a:off x="6532755" y="1085223"/>
          <a:ext cx="5349636" cy="5805347"/>
        </p:xfrm>
        <a:graphic>
          <a:graphicData uri="http://schemas.openxmlformats.org/drawingml/2006/table">
            <a:tbl>
              <a:tblPr firstRow="1" bandRow="1"/>
              <a:tblGrid>
                <a:gridCol w="4652551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97085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74205"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ECONOMIA E SOSTENIBILITA’ (L-33)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08719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Politiche economiche per la sostenibilità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08719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Bioeconomia e innovazione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8087"/>
                  </a:ext>
                </a:extLst>
              </a:tr>
              <a:tr h="308719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Econometria e Big Data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882726"/>
                  </a:ext>
                </a:extLst>
              </a:tr>
              <a:tr h="308719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Diritto tributario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798995"/>
                  </a:ext>
                </a:extLst>
              </a:tr>
              <a:tr h="308719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Organizzazione aziendale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241352"/>
                  </a:ext>
                </a:extLst>
              </a:tr>
              <a:tr h="308719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Scienza delle finanze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710293"/>
                  </a:ext>
                </a:extLst>
              </a:tr>
              <a:tr h="98228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obbligatorio a scelta tra: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Fondamenti di Data Analytics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Metodi e modelli per le decisioni economiche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14313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a scelta tra: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Valutazione delle politiche dello sviluppo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Economia ambientale e sviluppo sostenibile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Economia delle diseguaglianze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Economia della globalizzazione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3087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Insegnamenti a scelta libera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530748"/>
                  </a:ext>
                </a:extLst>
              </a:tr>
              <a:tr h="3087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Stage/attività alternative/abilità informatiche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57828"/>
                  </a:ext>
                </a:extLst>
              </a:tr>
              <a:tr h="3087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Prova finale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2290AFF-8552-DFE5-2697-5326077CDD50}"/>
              </a:ext>
            </a:extLst>
          </p:cNvPr>
          <p:cNvSpPr/>
          <p:nvPr/>
        </p:nvSpPr>
        <p:spPr>
          <a:xfrm>
            <a:off x="271163" y="3515362"/>
            <a:ext cx="5560541" cy="225741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2C061E-CA96-6EDD-55C1-6391EA85EF1B}"/>
              </a:ext>
            </a:extLst>
          </p:cNvPr>
          <p:cNvSpPr/>
          <p:nvPr/>
        </p:nvSpPr>
        <p:spPr>
          <a:xfrm>
            <a:off x="6360295" y="3500113"/>
            <a:ext cx="5375041" cy="227266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43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C74F561-A84E-9EBC-907A-1E2ED924A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68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12683DBC-BC24-B52A-6533-96FB72941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5948C-E265-3A47-8866-C97D9552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B) TEMPO PARZIALE (4 anni) – triennio comune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FD6507-9B6F-0647-B6AE-F35D5455AA4B}"/>
              </a:ext>
            </a:extLst>
          </p:cNvPr>
          <p:cNvGraphicFramePr>
            <a:graphicFrameLocks noGrp="1"/>
          </p:cNvGraphicFramePr>
          <p:nvPr/>
        </p:nvGraphicFramePr>
        <p:xfrm>
          <a:off x="1018919" y="1600719"/>
          <a:ext cx="4567622" cy="2520000"/>
        </p:xfrm>
        <a:graphic>
          <a:graphicData uri="http://schemas.openxmlformats.org/drawingml/2006/table">
            <a:tbl>
              <a:tblPr firstRow="1" bandRow="1"/>
              <a:tblGrid>
                <a:gridCol w="3888000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79622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PRIMO ANNO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dirty="0"/>
                        <a:t>Diritto pubblico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6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5655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dirty="0"/>
                        <a:t>Management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12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0743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dirty="0"/>
                        <a:t>Storia economica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6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Matematica 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Lingua Inglese (livello B2)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Microeconomia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4E61E3-321A-1E43-BC71-6EDF25BEFDFB}"/>
              </a:ext>
            </a:extLst>
          </p:cNvPr>
          <p:cNvGraphicFramePr>
            <a:graphicFrameLocks noGrp="1"/>
          </p:cNvGraphicFramePr>
          <p:nvPr/>
        </p:nvGraphicFramePr>
        <p:xfrm>
          <a:off x="1018919" y="4213221"/>
          <a:ext cx="4567622" cy="2558280"/>
        </p:xfrm>
        <a:graphic>
          <a:graphicData uri="http://schemas.openxmlformats.org/drawingml/2006/table">
            <a:tbl>
              <a:tblPr firstRow="1" bandRow="1"/>
              <a:tblGrid>
                <a:gridCol w="3888000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79622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SECONDO ANNO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dirty="0">
                          <a:solidFill>
                            <a:schemeClr val="tx1"/>
                          </a:solidFill>
                        </a:rPr>
                        <a:t>Diritto privato</a:t>
                      </a:r>
                      <a:endParaRPr lang="it-IT" sz="17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5655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Economia politica e industriale</a:t>
                      </a:r>
                    </a:p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1 Economia industriale (6 crediti)</a:t>
                      </a:r>
                    </a:p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2 Macroeconomia (9 crediti)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7341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Metodi quantitativi</a:t>
                      </a:r>
                    </a:p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1 Statistica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0743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Contabilità e bilancio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73683CF-389A-6945-B99C-4783FC279ACF}"/>
              </a:ext>
            </a:extLst>
          </p:cNvPr>
          <p:cNvGraphicFramePr>
            <a:graphicFrameLocks noGrp="1"/>
          </p:cNvGraphicFramePr>
          <p:nvPr/>
        </p:nvGraphicFramePr>
        <p:xfrm>
          <a:off x="6605460" y="1600719"/>
          <a:ext cx="4567622" cy="3110640"/>
        </p:xfrm>
        <a:graphic>
          <a:graphicData uri="http://schemas.openxmlformats.org/drawingml/2006/table">
            <a:tbl>
              <a:tblPr firstRow="1" bandRow="1"/>
              <a:tblGrid>
                <a:gridCol w="3888000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79622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TERZO ANNO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dirty="0"/>
                        <a:t>Diritto commerciale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8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5655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Metodi quantitativi</a:t>
                      </a:r>
                    </a:p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Mod. 2 Matematica II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9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50743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Economia degli intermediari finanziari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/>
                        <a:t>8</a:t>
                      </a:r>
                      <a:endParaRPr lang="it-IT" sz="17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Scienza delle finanze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Organizzazione aziendale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Diritto tributario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Stage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342616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73F43-0A90-EE4E-A314-059B1218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537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1BA76C03-EA5A-BB53-0442-827D8EEB1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39E06E-8E63-D785-3499-26E6D3E4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TEMPO PARZIALE – Quarto anno (L-18/L-33)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A9D18-393E-E9B9-7EDD-C108F2E2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21</a:t>
            </a:fld>
            <a:endParaRPr lang="it-IT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77F3D0-3026-A8AD-9925-7ABE86925962}"/>
              </a:ext>
            </a:extLst>
          </p:cNvPr>
          <p:cNvGraphicFramePr>
            <a:graphicFrameLocks noGrp="1"/>
          </p:cNvGraphicFramePr>
          <p:nvPr/>
        </p:nvGraphicFramePr>
        <p:xfrm>
          <a:off x="456664" y="1426650"/>
          <a:ext cx="5215622" cy="4665600"/>
        </p:xfrm>
        <a:graphic>
          <a:graphicData uri="http://schemas.openxmlformats.org/drawingml/2006/table">
            <a:tbl>
              <a:tblPr firstRow="1" bandRow="1"/>
              <a:tblGrid>
                <a:gridCol w="4536000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79622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QUARTO ANNO – MANAGEMENT</a:t>
                      </a:r>
                      <a:br>
                        <a:rPr lang="it-IT" sz="17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E INNOVAZIONE (L-18)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Finanza aziendale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Management dell’innovazione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8087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Programmazione e controllo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882726"/>
                  </a:ext>
                </a:extLst>
              </a:tr>
              <a:tr h="824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obbligatorio a scelta tra: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Diritto dell’Unione Europea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Diritti e Politica nel web e social media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15552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obbligatorio a scelta tra: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Marketing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Sistemi informativi e competenze soft per l’impresa digitale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Finanza sostenibile e </a:t>
                      </a:r>
                      <a:r>
                        <a:rPr lang="it-IT" sz="1600" b="1" kern="1200" dirty="0" err="1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rendic</a:t>
                      </a: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. non finanziaria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Controllo di gestione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Insegnamenti a scelta libera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53074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Prova finale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714A7D-3CC4-9D43-B663-B9BA5B0D3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696683"/>
              </p:ext>
            </p:extLst>
          </p:nvPr>
        </p:nvGraphicFramePr>
        <p:xfrm>
          <a:off x="6532755" y="1426650"/>
          <a:ext cx="5215622" cy="4907280"/>
        </p:xfrm>
        <a:graphic>
          <a:graphicData uri="http://schemas.openxmlformats.org/drawingml/2006/table">
            <a:tbl>
              <a:tblPr firstRow="1" bandRow="1"/>
              <a:tblGrid>
                <a:gridCol w="4536000">
                  <a:extLst>
                    <a:ext uri="{9D8B030D-6E8A-4147-A177-3AD203B41FA5}">
                      <a16:colId xmlns:a16="http://schemas.microsoft.com/office/drawing/2014/main" val="4141252579"/>
                    </a:ext>
                  </a:extLst>
                </a:gridCol>
                <a:gridCol w="679622">
                  <a:extLst>
                    <a:ext uri="{9D8B030D-6E8A-4147-A177-3AD203B41FA5}">
                      <a16:colId xmlns:a16="http://schemas.microsoft.com/office/drawing/2014/main" val="63308766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QUARTO ANNO – ECONOMIA</a:t>
                      </a:r>
                      <a:br>
                        <a:rPr lang="it-IT" sz="17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E SOSTENIBILITA’ (L-33)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>
                          <a:solidFill>
                            <a:schemeClr val="bg1"/>
                          </a:solidFill>
                        </a:rPr>
                        <a:t>CFU</a:t>
                      </a:r>
                      <a:endParaRPr lang="it-IT" sz="17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3725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Politiche economiche per la sostenibilità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8522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Bioeconomia e innovazione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8087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Econometria e Big Data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882726"/>
                  </a:ext>
                </a:extLst>
              </a:tr>
              <a:tr h="824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obbligatorio a scelta tra: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Fondamenti di Data Analytics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Metodi e modelli per le decisioni economiche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81292"/>
                  </a:ext>
                </a:extLst>
              </a:tr>
              <a:tr h="1310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Un insegnamento obbligatorio a scelta tra: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Valutazione delle politiche dello sviluppo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Economia ambientale e sviluppo sostenibile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Economia delle diseguaglianze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Economia della globalizzazione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1" kern="1200" dirty="0">
                          <a:solidFill>
                            <a:srgbClr val="00716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54146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Insegnamenti a scelta libera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53074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Prova finale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61134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2290AFF-8552-DFE5-2697-5326077CDD50}"/>
              </a:ext>
            </a:extLst>
          </p:cNvPr>
          <p:cNvSpPr/>
          <p:nvPr/>
        </p:nvSpPr>
        <p:spPr>
          <a:xfrm>
            <a:off x="271164" y="3042385"/>
            <a:ext cx="5560541" cy="235286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2C061E-CA96-6EDD-55C1-6391EA85EF1B}"/>
              </a:ext>
            </a:extLst>
          </p:cNvPr>
          <p:cNvSpPr/>
          <p:nvPr/>
        </p:nvSpPr>
        <p:spPr>
          <a:xfrm>
            <a:off x="6360295" y="3042383"/>
            <a:ext cx="5388082" cy="257675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859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6C1011E-B9F5-FC43-073D-6665AD4A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0A286A-42F0-AF5B-A281-0E800F26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15" y="3588387"/>
            <a:ext cx="8360267" cy="1852293"/>
          </a:xfrm>
        </p:spPr>
        <p:txBody>
          <a:bodyPr>
            <a:noAutofit/>
          </a:bodyPr>
          <a:lstStyle/>
          <a:p>
            <a:pPr algn="l"/>
            <a:r>
              <a:rPr lang="it-IT" sz="4000" dirty="0"/>
              <a:t>Informazioni comuni a entrambi i corsi di studio</a:t>
            </a:r>
          </a:p>
        </p:txBody>
      </p:sp>
      <p:pic>
        <p:nvPicPr>
          <p:cNvPr id="12" name="Picture 6" descr="Sostenibilità ambientale: definizione, significato e obiettivi">
            <a:extLst>
              <a:ext uri="{FF2B5EF4-FFF2-40B4-BE49-F238E27FC236}">
                <a16:creationId xmlns:a16="http://schemas.microsoft.com/office/drawing/2014/main" id="{48CF641B-4FB6-2645-1B5F-15EBD3B87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9"/>
          <a:stretch/>
        </p:blipFill>
        <p:spPr bwMode="auto">
          <a:xfrm>
            <a:off x="8259409" y="4338000"/>
            <a:ext cx="3932591" cy="2520000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nnovazione è distanziarsi dalla tradizione e dalla pratica comune">
            <a:extLst>
              <a:ext uri="{FF2B5EF4-FFF2-40B4-BE49-F238E27FC236}">
                <a16:creationId xmlns:a16="http://schemas.microsoft.com/office/drawing/2014/main" id="{47800E40-2CCD-7A19-0C72-E51CB5DF1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9302" b="1"/>
          <a:stretch/>
        </p:blipFill>
        <p:spPr bwMode="auto">
          <a:xfrm>
            <a:off x="0" y="769029"/>
            <a:ext cx="2718000" cy="2519533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6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1">
            <a:extLst>
              <a:ext uri="{FF2B5EF4-FFF2-40B4-BE49-F238E27FC236}">
                <a16:creationId xmlns:a16="http://schemas.microsoft.com/office/drawing/2014/main" id="{5DA22681-5D1B-1C78-9742-E4A89CAEC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0A74CC-DFE9-F94A-A376-99E3A3902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60" y="571597"/>
            <a:ext cx="10515600" cy="1325563"/>
          </a:xfrm>
        </p:spPr>
        <p:txBody>
          <a:bodyPr/>
          <a:lstStyle/>
          <a:p>
            <a:r>
              <a:rPr lang="it-IT" dirty="0"/>
              <a:t>Conoscenze e competenze degli ambiti disciplinari</a:t>
            </a:r>
          </a:p>
        </p:txBody>
      </p:sp>
      <p:graphicFrame>
        <p:nvGraphicFramePr>
          <p:cNvPr id="4" name="Diagramma 19">
            <a:extLst>
              <a:ext uri="{FF2B5EF4-FFF2-40B4-BE49-F238E27FC236}">
                <a16:creationId xmlns:a16="http://schemas.microsoft.com/office/drawing/2014/main" id="{11FC756C-D861-2D41-BED2-1C75C7994B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8670" y="1451421"/>
          <a:ext cx="9576830" cy="5295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tangolo 21">
            <a:extLst>
              <a:ext uri="{FF2B5EF4-FFF2-40B4-BE49-F238E27FC236}">
                <a16:creationId xmlns:a16="http://schemas.microsoft.com/office/drawing/2014/main" id="{813490EA-599D-4643-A0D0-523FA4975753}"/>
              </a:ext>
            </a:extLst>
          </p:cNvPr>
          <p:cNvSpPr/>
          <p:nvPr/>
        </p:nvSpPr>
        <p:spPr>
          <a:xfrm>
            <a:off x="444400" y="2748984"/>
            <a:ext cx="2287473" cy="410737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>
                <a:solidFill>
                  <a:schemeClr val="tx1"/>
                </a:solidFill>
              </a:rPr>
              <a:t>Area </a:t>
            </a:r>
            <a:r>
              <a:rPr lang="it-IT" sz="1900" b="1">
                <a:solidFill>
                  <a:schemeClr val="tx1"/>
                </a:solidFill>
              </a:rPr>
              <a:t>quantitativa</a:t>
            </a:r>
            <a:r>
              <a:rPr lang="en-GB" sz="1900" b="1"/>
              <a:t> </a:t>
            </a:r>
          </a:p>
        </p:txBody>
      </p:sp>
      <p:sp>
        <p:nvSpPr>
          <p:cNvPr id="6" name="Rettangolo 21">
            <a:extLst>
              <a:ext uri="{FF2B5EF4-FFF2-40B4-BE49-F238E27FC236}">
                <a16:creationId xmlns:a16="http://schemas.microsoft.com/office/drawing/2014/main" id="{F0221B7A-A7B8-1646-9153-F62B3B8DDFF7}"/>
              </a:ext>
            </a:extLst>
          </p:cNvPr>
          <p:cNvSpPr/>
          <p:nvPr/>
        </p:nvSpPr>
        <p:spPr>
          <a:xfrm>
            <a:off x="7203546" y="1809098"/>
            <a:ext cx="2287473" cy="410737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>
                <a:solidFill>
                  <a:schemeClr val="tx1"/>
                </a:solidFill>
              </a:rPr>
              <a:t>Area </a:t>
            </a:r>
            <a:r>
              <a:rPr lang="it-IT" sz="1900" b="1">
                <a:solidFill>
                  <a:schemeClr val="tx1"/>
                </a:solidFill>
              </a:rPr>
              <a:t>giuridica</a:t>
            </a:r>
            <a:endParaRPr lang="en-GB" sz="1900" b="1"/>
          </a:p>
        </p:txBody>
      </p:sp>
      <p:sp>
        <p:nvSpPr>
          <p:cNvPr id="7" name="Rettangolo 21">
            <a:extLst>
              <a:ext uri="{FF2B5EF4-FFF2-40B4-BE49-F238E27FC236}">
                <a16:creationId xmlns:a16="http://schemas.microsoft.com/office/drawing/2014/main" id="{4D196003-350D-5748-A599-993ED72E083B}"/>
              </a:ext>
            </a:extLst>
          </p:cNvPr>
          <p:cNvSpPr/>
          <p:nvPr/>
        </p:nvSpPr>
        <p:spPr>
          <a:xfrm>
            <a:off x="7466863" y="5607834"/>
            <a:ext cx="2287473" cy="410737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>
                <a:solidFill>
                  <a:schemeClr val="tx1"/>
                </a:solidFill>
              </a:rPr>
              <a:t>Area </a:t>
            </a:r>
            <a:r>
              <a:rPr lang="it-IT" sz="1900" b="1">
                <a:solidFill>
                  <a:schemeClr val="tx1"/>
                </a:solidFill>
              </a:rPr>
              <a:t>economica</a:t>
            </a:r>
            <a:endParaRPr lang="en-GB" sz="1900" b="1"/>
          </a:p>
        </p:txBody>
      </p:sp>
      <p:sp>
        <p:nvSpPr>
          <p:cNvPr id="8" name="Rettangolo 21">
            <a:extLst>
              <a:ext uri="{FF2B5EF4-FFF2-40B4-BE49-F238E27FC236}">
                <a16:creationId xmlns:a16="http://schemas.microsoft.com/office/drawing/2014/main" id="{E50342FD-512F-FC44-B930-FDAB0234C477}"/>
              </a:ext>
            </a:extLst>
          </p:cNvPr>
          <p:cNvSpPr/>
          <p:nvPr/>
        </p:nvSpPr>
        <p:spPr>
          <a:xfrm>
            <a:off x="9793314" y="2490579"/>
            <a:ext cx="2287473" cy="410737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>
                <a:solidFill>
                  <a:schemeClr val="tx1"/>
                </a:solidFill>
              </a:rPr>
              <a:t>Area </a:t>
            </a:r>
            <a:r>
              <a:rPr lang="it-IT" sz="1900" b="1">
                <a:solidFill>
                  <a:schemeClr val="tx1"/>
                </a:solidFill>
              </a:rPr>
              <a:t>management</a:t>
            </a:r>
            <a:endParaRPr lang="en-GB" sz="1900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4A549A-A16A-19C9-F1E8-803BCA93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701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">
            <a:extLst>
              <a:ext uri="{FF2B5EF4-FFF2-40B4-BE49-F238E27FC236}">
                <a16:creationId xmlns:a16="http://schemas.microsoft.com/office/drawing/2014/main" id="{DFDFD3A9-6ACC-0093-F55E-FA5DFAE7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D53E29-AB78-BEC6-96AF-CE8C2452D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Modalità di ammissione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5B329-C7C3-24E4-C2D5-E2DCB434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7236000" cy="50323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2400" dirty="0"/>
              <a:t>Modalità di accesso: criterio di esaurimento dei posti ➡️ le domande di immatricolazione saranno accolte in ordine cronologico di presentazione, sino ad esaurimento dei posti disponibili</a:t>
            </a:r>
          </a:p>
          <a:p>
            <a:r>
              <a:rPr lang="it-IT" sz="2400" b="1" dirty="0"/>
              <a:t>NON è previsto un test selettivo </a:t>
            </a:r>
          </a:p>
          <a:p>
            <a:r>
              <a:rPr lang="it-IT" sz="2400" b="1" dirty="0"/>
              <a:t>Posti disponibili per a.a. 2025/26</a:t>
            </a:r>
          </a:p>
          <a:p>
            <a:pPr lvl="1"/>
            <a:r>
              <a:rPr lang="it-IT" dirty="0"/>
              <a:t>CLEMIS: 500 (+40)</a:t>
            </a:r>
          </a:p>
          <a:p>
            <a:pPr lvl="1"/>
            <a:r>
              <a:rPr lang="it-IT" dirty="0"/>
              <a:t>CLEMIS-DI: 200 (+20)</a:t>
            </a:r>
          </a:p>
          <a:p>
            <a:pPr lvl="1"/>
            <a:r>
              <a:rPr lang="it-IT" sz="2000" i="1" dirty="0"/>
              <a:t>Nota: «40» e «20» sono posti riservati ai cittadini non comunitari residenti all’estero</a:t>
            </a:r>
          </a:p>
          <a:p>
            <a:r>
              <a:rPr lang="it-IT" sz="2400" dirty="0"/>
              <a:t>Le scadenze e i termini di partecipazione sono definiti in un apposito bando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F0E04-ADF3-CBE0-7323-59EB66D843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9414" b="50301"/>
          <a:stretch/>
        </p:blipFill>
        <p:spPr>
          <a:xfrm>
            <a:off x="9215032" y="177093"/>
            <a:ext cx="1644650" cy="15716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EA2E95-2B98-5AFA-0DC7-CD5F939A8579}"/>
              </a:ext>
            </a:extLst>
          </p:cNvPr>
          <p:cNvSpPr/>
          <p:nvPr/>
        </p:nvSpPr>
        <p:spPr>
          <a:xfrm>
            <a:off x="8068857" y="2405767"/>
            <a:ext cx="3937001" cy="1756611"/>
          </a:xfrm>
          <a:prstGeom prst="ellipse">
            <a:avLst/>
          </a:prstGeom>
          <a:noFill/>
          <a:ln w="28575">
            <a:solidFill>
              <a:srgbClr val="007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i="1" dirty="0">
                <a:solidFill>
                  <a:schemeClr val="tx1"/>
                </a:solidFill>
              </a:rPr>
              <a:t>Le immatricolazioni si aprono a metà luglio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D5011-D34A-581D-A308-CD64F59E0923}"/>
              </a:ext>
            </a:extLst>
          </p:cNvPr>
          <p:cNvSpPr txBox="1"/>
          <p:nvPr/>
        </p:nvSpPr>
        <p:spPr>
          <a:xfrm>
            <a:off x="8380207" y="4819429"/>
            <a:ext cx="3625651" cy="1323439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latin typeface="Trebuchet MS" charset="0"/>
              </a:rPr>
              <a:t>Non sono previste</a:t>
            </a:r>
            <a:br>
              <a:rPr lang="it-IT" sz="2000" b="1" i="1" dirty="0">
                <a:latin typeface="Trebuchet MS" charset="0"/>
              </a:rPr>
            </a:br>
            <a:r>
              <a:rPr lang="it-IT" sz="2000" b="1" i="1" dirty="0">
                <a:latin typeface="Trebuchet MS" charset="0"/>
              </a:rPr>
              <a:t>pre-iscrizioni/</a:t>
            </a:r>
            <a:br>
              <a:rPr lang="it-IT" sz="2000" b="1" i="1" dirty="0">
                <a:latin typeface="Trebuchet MS" charset="0"/>
              </a:rPr>
            </a:br>
            <a:r>
              <a:rPr lang="it-IT" sz="2000" b="1" i="1" dirty="0">
                <a:latin typeface="Trebuchet MS" charset="0"/>
              </a:rPr>
              <a:t>pre-immatricolazioni</a:t>
            </a:r>
            <a:br>
              <a:rPr lang="it-IT" sz="2000" b="1" i="1" dirty="0">
                <a:latin typeface="Trebuchet MS" charset="0"/>
              </a:rPr>
            </a:br>
            <a:r>
              <a:rPr lang="it-IT" sz="2000" b="1" i="1" dirty="0">
                <a:latin typeface="Trebuchet MS" charset="0"/>
              </a:rPr>
              <a:t>o liste d’attesa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AD953-AA08-97D0-2C14-0AA49111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043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>
            <a:extLst>
              <a:ext uri="{FF2B5EF4-FFF2-40B4-BE49-F238E27FC236}">
                <a16:creationId xmlns:a16="http://schemas.microsoft.com/office/drawing/2014/main" id="{9E858869-033C-21A3-1062-B045AB14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95B08-487F-403E-BB4F-7D0C4ED6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1" y="725355"/>
            <a:ext cx="8582890" cy="946315"/>
          </a:xfrm>
        </p:spPr>
        <p:txBody>
          <a:bodyPr>
            <a:normAutofit fontScale="90000"/>
          </a:bodyPr>
          <a:lstStyle/>
          <a:p>
            <a:r>
              <a:rPr lang="it-IT" dirty="0"/>
              <a:t>Test di verifica della</a:t>
            </a:r>
            <a:br>
              <a:rPr lang="it-IT" dirty="0"/>
            </a:br>
            <a:r>
              <a:rPr lang="it-IT" dirty="0"/>
              <a:t>preparazione iniziale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93445-FA32-BB8A-29EA-9CA312E77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6560126" cy="4935393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/>
              <a:t>Obbligatorio</a:t>
            </a:r>
            <a:r>
              <a:rPr lang="it-IT" dirty="0"/>
              <a:t> per tutte le matricole</a:t>
            </a:r>
          </a:p>
          <a:p>
            <a:r>
              <a:rPr lang="it-IT" dirty="0"/>
              <a:t>Non è selettivo ai fini dell’immatricolazione</a:t>
            </a:r>
          </a:p>
          <a:p>
            <a:r>
              <a:rPr lang="it-IT" dirty="0"/>
              <a:t>Ambito del test: MATEMATICA</a:t>
            </a:r>
          </a:p>
          <a:p>
            <a:pPr lvl="1"/>
            <a:r>
              <a:rPr lang="it-IT" dirty="0"/>
              <a:t>Argomenti: Calcolo algebrico; Equazioni e</a:t>
            </a:r>
            <a:br>
              <a:rPr lang="it-IT" dirty="0"/>
            </a:br>
            <a:r>
              <a:rPr lang="it-IT" dirty="0"/>
              <a:t>disequazioni algebriche; Geometria analitica</a:t>
            </a:r>
          </a:p>
          <a:p>
            <a:r>
              <a:rPr lang="it-IT" dirty="0"/>
              <a:t>Quando si sostiene: nel corso del I anno (diverse «finestre» a partire da ottobre/novembre)</a:t>
            </a:r>
          </a:p>
          <a:p>
            <a:r>
              <a:rPr lang="it-IT" dirty="0"/>
              <a:t>Struttura della prova e valutazione</a:t>
            </a:r>
          </a:p>
          <a:p>
            <a:pPr lvl="1"/>
            <a:r>
              <a:rPr lang="it-IT" dirty="0"/>
              <a:t>18 domande a risposta multipla in 40 minuti;</a:t>
            </a:r>
          </a:p>
          <a:p>
            <a:pPr lvl="1"/>
            <a:r>
              <a:rPr lang="it-IT" dirty="0"/>
              <a:t>soglia superamento: 50%</a:t>
            </a:r>
          </a:p>
          <a:p>
            <a:r>
              <a:rPr lang="it-IT" dirty="0"/>
              <a:t>Modalità di svolgimento e condizioni di superamento/esonero sono riportate nelle pagine del Regolamento Didattico del Cds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Picture 4" descr="Studio della funzione | » Esercizi svolti di Matematica e Fisica">
            <a:extLst>
              <a:ext uri="{FF2B5EF4-FFF2-40B4-BE49-F238E27FC236}">
                <a16:creationId xmlns:a16="http://schemas.microsoft.com/office/drawing/2014/main" id="{086E064F-C8B0-2BC8-EEBD-4652F4260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3" r="1" b="1"/>
          <a:stretch/>
        </p:blipFill>
        <p:spPr bwMode="auto">
          <a:xfrm>
            <a:off x="8452968" y="3681465"/>
            <a:ext cx="3747600" cy="3176260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kills for life survey reveals English and maths levels of adults - GOV.UK">
            <a:extLst>
              <a:ext uri="{FF2B5EF4-FFF2-40B4-BE49-F238E27FC236}">
                <a16:creationId xmlns:a16="http://schemas.microsoft.com/office/drawing/2014/main" id="{B0D8B833-1C25-A891-6E64-DCDE4A349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5" b="-2"/>
          <a:stretch/>
        </p:blipFill>
        <p:spPr bwMode="auto">
          <a:xfrm>
            <a:off x="7935248" y="9989"/>
            <a:ext cx="4248000" cy="3280229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2365E-69E2-E216-74D2-01726F0BB7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9" b="4"/>
          <a:stretch/>
        </p:blipFill>
        <p:spPr>
          <a:xfrm>
            <a:off x="6983002" y="1998513"/>
            <a:ext cx="2772000" cy="2786352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0946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8DF5D063-A022-3040-BB67-0DEAE54F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BDF1D-0C93-D84A-825E-402C2F063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57" y="780777"/>
            <a:ext cx="8402781" cy="946315"/>
          </a:xfrm>
        </p:spPr>
        <p:txBody>
          <a:bodyPr>
            <a:normAutofit fontScale="90000"/>
          </a:bodyPr>
          <a:lstStyle/>
          <a:p>
            <a:r>
              <a:rPr lang="it-IT" dirty="0"/>
              <a:t>Percorsi di rafforzamento</a:t>
            </a:r>
            <a:br>
              <a:rPr lang="it-IT" dirty="0"/>
            </a:br>
            <a:r>
              <a:rPr lang="it-IT" dirty="0"/>
              <a:t>delle competenze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582B5-6F59-0844-98F8-D69827657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80080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 dirty="0"/>
              <a:t>L’Ateneo popone alcune iniziative</a:t>
            </a:r>
            <a:br>
              <a:rPr lang="it-IT" dirty="0"/>
            </a:br>
            <a:r>
              <a:rPr lang="it-IT" dirty="0"/>
              <a:t>volte a facilitare l’inserimento</a:t>
            </a:r>
            <a:br>
              <a:rPr lang="it-IT" dirty="0"/>
            </a:br>
            <a:r>
              <a:rPr lang="it-IT" dirty="0"/>
              <a:t>universitario e di preparazione</a:t>
            </a:r>
            <a:br>
              <a:rPr lang="it-IT" dirty="0"/>
            </a:br>
            <a:r>
              <a:rPr lang="it-IT" dirty="0"/>
              <a:t>alle prove di verifica delle conoscenze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it-IT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 dirty="0"/>
              <a:t>Precorsi consigliati per gli</a:t>
            </a:r>
            <a:br>
              <a:rPr lang="it-IT" dirty="0"/>
            </a:br>
            <a:r>
              <a:rPr lang="it-IT" dirty="0"/>
              <a:t>studenti di Economia: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t-IT" b="1" dirty="0">
                <a:solidFill>
                  <a:srgbClr val="007161"/>
                </a:solidFill>
              </a:rPr>
              <a:t>MATEMATICA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t-IT" b="1" dirty="0">
                <a:solidFill>
                  <a:srgbClr val="007161"/>
                </a:solidFill>
              </a:rPr>
              <a:t>METODO DI STUDIO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it-IT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it-IT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it-IT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14BD4A-5B61-4145-8CA3-11544DA4222A}"/>
              </a:ext>
            </a:extLst>
          </p:cNvPr>
          <p:cNvSpPr txBox="1"/>
          <p:nvPr/>
        </p:nvSpPr>
        <p:spPr>
          <a:xfrm>
            <a:off x="5879851" y="5698606"/>
            <a:ext cx="62637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200" dirty="0">
                <a:latin typeface="Trebuchet MS" panose="020B0703020202090204" pitchFamily="34" charset="0"/>
                <a:hlinkClick r:id="rId3"/>
              </a:rPr>
              <a:t>https://www.uninsubria.it/formazione/consigli-e-risorse-utili/orientamento/orientamento-ingresso/preparati-alluniversita</a:t>
            </a:r>
            <a:r>
              <a:rPr lang="it-IT" sz="2200" dirty="0">
                <a:latin typeface="Trebuchet MS" panose="020B070302020209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AD3997-8EE4-DC46-B913-741431C9B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716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t="17720" r="18267" b="19280"/>
          <a:stretch/>
        </p:blipFill>
        <p:spPr bwMode="auto">
          <a:xfrm>
            <a:off x="4816129" y="5698606"/>
            <a:ext cx="1080000" cy="11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ellphone&#10;&#10;Description automatically generated">
            <a:extLst>
              <a:ext uri="{FF2B5EF4-FFF2-40B4-BE49-F238E27FC236}">
                <a16:creationId xmlns:a16="http://schemas.microsoft.com/office/drawing/2014/main" id="{5383DACB-12BB-D97E-31D1-0F70E942E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000" y="0"/>
            <a:ext cx="4644000" cy="5616833"/>
          </a:xfrm>
          <a:prstGeom prst="rect">
            <a:avLst/>
          </a:prstGeom>
          <a:ln w="28575">
            <a:solidFill>
              <a:srgbClr val="00716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64F95E-58EF-2F48-A6D5-9FC08477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787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>
            <a:extLst>
              <a:ext uri="{FF2B5EF4-FFF2-40B4-BE49-F238E27FC236}">
                <a16:creationId xmlns:a16="http://schemas.microsoft.com/office/drawing/2014/main" id="{1767F7EF-2E74-936E-6F19-452834B15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5B091D-29C7-1CD2-A54A-328A901D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3" y="559093"/>
            <a:ext cx="6597315" cy="946315"/>
          </a:xfrm>
        </p:spPr>
        <p:txBody>
          <a:bodyPr/>
          <a:lstStyle/>
          <a:p>
            <a:r>
              <a:rPr lang="it-IT" dirty="0"/>
              <a:t>Calendario didattico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A0556-57C9-51E0-971C-565E6CE1E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80861" cy="5032375"/>
          </a:xfrm>
        </p:spPr>
        <p:txBody>
          <a:bodyPr>
            <a:noAutofit/>
          </a:bodyPr>
          <a:lstStyle/>
          <a:p>
            <a:r>
              <a:rPr lang="it-IT" sz="2400" dirty="0"/>
              <a:t>La didattica è articolata in 2 semestri</a:t>
            </a:r>
            <a:br>
              <a:rPr lang="it-IT" sz="2400" dirty="0"/>
            </a:br>
            <a:r>
              <a:rPr lang="it-IT" sz="2400" dirty="0"/>
              <a:t>di 12 settimane di lezioni ciascuno:</a:t>
            </a:r>
          </a:p>
          <a:p>
            <a:pPr lvl="1"/>
            <a:r>
              <a:rPr lang="it-IT" dirty="0"/>
              <a:t>I semestre: metà settembre/metà dicembre</a:t>
            </a:r>
          </a:p>
          <a:p>
            <a:pPr lvl="1"/>
            <a:r>
              <a:rPr lang="it-IT" dirty="0"/>
              <a:t>II semestre: metà febbraio/fine maggio</a:t>
            </a:r>
          </a:p>
          <a:p>
            <a:r>
              <a:rPr lang="it-IT" sz="2400" dirty="0"/>
              <a:t>Le sessioni per gli appelli d’esame sono tre: </a:t>
            </a:r>
          </a:p>
          <a:p>
            <a:pPr lvl="1"/>
            <a:r>
              <a:rPr lang="it-IT" dirty="0"/>
              <a:t>Sessione invernale (2 appelli, gennaio/febbraio)</a:t>
            </a:r>
          </a:p>
          <a:p>
            <a:pPr lvl="1"/>
            <a:r>
              <a:rPr lang="it-IT" dirty="0"/>
              <a:t>Sessione estiva (2 appelli, giugno/metà luglio)</a:t>
            </a:r>
          </a:p>
          <a:p>
            <a:pPr lvl="1"/>
            <a:r>
              <a:rPr lang="it-IT" sz="2400" dirty="0"/>
              <a:t>Sessione di settembre (1 appello)</a:t>
            </a:r>
          </a:p>
          <a:p>
            <a:r>
              <a:rPr lang="it-IT" sz="2400" dirty="0"/>
              <a:t>A queste si aggiungono le sessioni di metà e</a:t>
            </a:r>
            <a:br>
              <a:rPr lang="it-IT" sz="2400" dirty="0"/>
            </a:br>
            <a:r>
              <a:rPr lang="it-IT" sz="2400" dirty="0"/>
              <a:t>di fine semestre per le prove intermedie</a:t>
            </a:r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4" name="Picture 2" descr="OneCalendar - Discover the best calendar app of 2023">
            <a:extLst>
              <a:ext uri="{FF2B5EF4-FFF2-40B4-BE49-F238E27FC236}">
                <a16:creationId xmlns:a16="http://schemas.microsoft.com/office/drawing/2014/main" id="{C81E4F0B-AE32-9CD2-BCF7-6C52DC457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r="15869" b="-1"/>
          <a:stretch/>
        </p:blipFill>
        <p:spPr bwMode="auto">
          <a:xfrm>
            <a:off x="8376000" y="3184720"/>
            <a:ext cx="3816000" cy="367328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sitting in a room with a projector screen&#10;&#10;Description automatically generated with low confidence">
            <a:extLst>
              <a:ext uri="{FF2B5EF4-FFF2-40B4-BE49-F238E27FC236}">
                <a16:creationId xmlns:a16="http://schemas.microsoft.com/office/drawing/2014/main" id="{AF57C3DA-D11A-4896-79FB-760340399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54" r="4392" b="-4"/>
          <a:stretch/>
        </p:blipFill>
        <p:spPr>
          <a:xfrm>
            <a:off x="6815061" y="-10"/>
            <a:ext cx="4320000" cy="3692253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0109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18EFAB4-22BB-8500-47B8-84350A7BF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F8C481-134B-104F-9398-CB6A4968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384" y="2245810"/>
            <a:ext cx="5235233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600" kern="1200" dirty="0">
                <a:latin typeface="Trebuchet MS" panose="020B0703020202090204" pitchFamily="34" charset="0"/>
                <a:ea typeface="+mj-ea"/>
                <a:cs typeface="+mj-cs"/>
              </a:rPr>
              <a:t>I </a:t>
            </a:r>
            <a:r>
              <a:rPr lang="en-US" sz="3600" kern="1200" dirty="0" err="1">
                <a:latin typeface="Trebuchet MS" panose="020B0703020202090204" pitchFamily="34" charset="0"/>
                <a:ea typeface="+mj-ea"/>
                <a:cs typeface="+mj-cs"/>
              </a:rPr>
              <a:t>servizi</a:t>
            </a:r>
            <a:r>
              <a:rPr lang="en-US" sz="3600" kern="1200" dirty="0">
                <a:latin typeface="Trebuchet MS" panose="020B0703020202090204" pitchFamily="34" charset="0"/>
                <a:ea typeface="+mj-ea"/>
                <a:cs typeface="+mj-cs"/>
              </a:rPr>
              <a:t> per </a:t>
            </a:r>
            <a:r>
              <a:rPr lang="en-US" sz="3600" kern="1200" dirty="0" err="1">
                <a:latin typeface="Trebuchet MS" panose="020B0703020202090204" pitchFamily="34" charset="0"/>
                <a:ea typeface="+mj-ea"/>
                <a:cs typeface="+mj-cs"/>
              </a:rPr>
              <a:t>gli</a:t>
            </a:r>
            <a:r>
              <a:rPr lang="en-US" sz="3600" kern="1200" dirty="0"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Trebuchet MS" panose="020B0703020202090204" pitchFamily="34" charset="0"/>
                <a:ea typeface="+mj-ea"/>
                <a:cs typeface="+mj-cs"/>
              </a:rPr>
              <a:t>studenti</a:t>
            </a:r>
            <a:endParaRPr lang="en-US" sz="3600" kern="1200" dirty="0">
              <a:latin typeface="Trebuchet MS" panose="020B0703020202090204" pitchFamily="34" charset="0"/>
              <a:ea typeface="+mj-ea"/>
              <a:cs typeface="+mj-cs"/>
            </a:endParaRPr>
          </a:p>
        </p:txBody>
      </p:sp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9351B6F1-6AC5-BC45-B658-B1EE3D861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2" r="-3" b="2584"/>
          <a:stretch/>
        </p:blipFill>
        <p:spPr>
          <a:xfrm>
            <a:off x="3649321" y="3"/>
            <a:ext cx="4609359" cy="2130473"/>
          </a:xfrm>
          <a:custGeom>
            <a:avLst/>
            <a:gdLst/>
            <a:ahLst/>
            <a:cxnLst/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0F0241D-72AC-234F-A755-DC9B02C1E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39" r="2" b="14341"/>
          <a:stretch/>
        </p:blipFill>
        <p:spPr>
          <a:xfrm>
            <a:off x="20" y="-6954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7" name="Picture 6" descr="A group of colorful buildings&#10;&#10;Description automatically generated with low confidence">
            <a:extLst>
              <a:ext uri="{FF2B5EF4-FFF2-40B4-BE49-F238E27FC236}">
                <a16:creationId xmlns:a16="http://schemas.microsoft.com/office/drawing/2014/main" id="{3B7BAA04-B711-1840-884F-083BA19062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7" r="3" b="3"/>
          <a:stretch/>
        </p:blipFill>
        <p:spPr>
          <a:xfrm>
            <a:off x="7431341" y="1"/>
            <a:ext cx="4760659" cy="2130473"/>
          </a:xfrm>
          <a:custGeom>
            <a:avLst/>
            <a:gdLst/>
            <a:ahLst/>
            <a:cxnLst/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Picture 10" descr="A group of people standing in a line&#10;&#10;Description automatically generated with low confidence">
            <a:extLst>
              <a:ext uri="{FF2B5EF4-FFF2-40B4-BE49-F238E27FC236}">
                <a16:creationId xmlns:a16="http://schemas.microsoft.com/office/drawing/2014/main" id="{2B7EE011-21B5-D449-B4A6-F22F38855A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29950" r="1" b="1351"/>
          <a:stretch/>
        </p:blipFill>
        <p:spPr>
          <a:xfrm>
            <a:off x="7716860" y="4682838"/>
            <a:ext cx="4475140" cy="217516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9" name="Picture 8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6976CE5C-AFA2-DA45-969B-55409A9465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87" r="-2" b="-2"/>
          <a:stretch/>
        </p:blipFill>
        <p:spPr>
          <a:xfrm>
            <a:off x="4039737" y="4682838"/>
            <a:ext cx="4523640" cy="2175160"/>
          </a:xfrm>
          <a:custGeom>
            <a:avLst/>
            <a:gdLst/>
            <a:ahLst/>
            <a:cxnLst/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EA8EE40-75C3-704A-ABE6-7EB88D5EA3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8" b="32569"/>
          <a:stretch/>
        </p:blipFill>
        <p:spPr>
          <a:xfrm>
            <a:off x="-2" y="4689793"/>
            <a:ext cx="4908824" cy="2175160"/>
          </a:xfrm>
          <a:custGeom>
            <a:avLst/>
            <a:gdLst/>
            <a:ahLst/>
            <a:cxnLst/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526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>
            <a:extLst>
              <a:ext uri="{FF2B5EF4-FFF2-40B4-BE49-F238E27FC236}">
                <a16:creationId xmlns:a16="http://schemas.microsoft.com/office/drawing/2014/main" id="{B1E9F6D2-A751-A5AE-B247-5803C642C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1006B-EB86-A341-A15F-4129BE641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Benefici e opportunità per gli studenti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7319A-F188-6D43-9D39-A1F7CE6C9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/>
              <a:t>Borse di studio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t-IT"/>
              <a:t>Borse di studio su fondi regionali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t-IT"/>
              <a:t>Borse di studio di Ateneo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t-IT"/>
              <a:t>Borse di studio di Dipartimento su fondi CCIAA Varese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it-IT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/>
              <a:t>Servizio ristorazione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/>
              <a:t>Servizio abitativo per studenti fuori sede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t-IT"/>
              <a:t>Integrazioni alle borse di studio per portatori di handicap e per la partecipazione a programmi di mobilità internazionale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it-IT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BAFB-D81E-576D-5E67-839C0CAD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17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887739D-3C32-F3D1-D305-A87242B93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459A16-C93B-AB17-1ED0-7632E2991E3E}"/>
              </a:ext>
            </a:extLst>
          </p:cNvPr>
          <p:cNvSpPr txBox="1">
            <a:spLocks/>
          </p:cNvSpPr>
          <p:nvPr/>
        </p:nvSpPr>
        <p:spPr>
          <a:xfrm>
            <a:off x="3062369" y="1949413"/>
            <a:ext cx="5020056" cy="27706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00716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4600" kern="1200" dirty="0" err="1">
                <a:latin typeface="Trebuchet MS" panose="020B0703020202090204" pitchFamily="34" charset="0"/>
                <a:ea typeface="+mj-ea"/>
                <a:cs typeface="+mj-cs"/>
              </a:rPr>
              <a:t>Presentazione</a:t>
            </a:r>
            <a:r>
              <a:rPr lang="en-US" sz="4600" kern="1200" dirty="0"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n-US" sz="4600" kern="1200" dirty="0" err="1">
                <a:latin typeface="Trebuchet MS" panose="020B0703020202090204" pitchFamily="34" charset="0"/>
                <a:ea typeface="+mj-ea"/>
                <a:cs typeface="+mj-cs"/>
              </a:rPr>
              <a:t>dei</a:t>
            </a:r>
            <a:r>
              <a:rPr lang="en-US" sz="4600" kern="1200" dirty="0"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n-US" sz="4600" kern="1200" dirty="0" err="1">
                <a:latin typeface="Trebuchet MS" panose="020B0703020202090204" pitchFamily="34" charset="0"/>
                <a:ea typeface="+mj-ea"/>
                <a:cs typeface="+mj-cs"/>
              </a:rPr>
              <a:t>corsi</a:t>
            </a:r>
            <a:r>
              <a:rPr lang="en-US" sz="4600" kern="1200" dirty="0">
                <a:latin typeface="Trebuchet MS" panose="020B0703020202090204" pitchFamily="34" charset="0"/>
                <a:ea typeface="+mj-ea"/>
                <a:cs typeface="+mj-cs"/>
              </a:rPr>
              <a:t> di </a:t>
            </a:r>
            <a:r>
              <a:rPr lang="en-US" sz="4600" kern="1200" dirty="0" err="1">
                <a:latin typeface="Trebuchet MS" panose="020B0703020202090204" pitchFamily="34" charset="0"/>
                <a:ea typeface="+mj-ea"/>
                <a:cs typeface="+mj-cs"/>
              </a:rPr>
              <a:t>laurea</a:t>
            </a:r>
            <a:r>
              <a:rPr lang="en-US" sz="4600" kern="1200" dirty="0">
                <a:latin typeface="Trebuchet MS" panose="020B0703020202090204" pitchFamily="34" charset="0"/>
                <a:ea typeface="+mj-ea"/>
                <a:cs typeface="+mj-cs"/>
              </a:rPr>
              <a:t> del Dipartimento</a:t>
            </a:r>
            <a:br>
              <a:rPr lang="en-US" sz="4600" kern="1200" dirty="0">
                <a:latin typeface="Trebuchet MS" panose="020B0703020202090204" pitchFamily="34" charset="0"/>
                <a:ea typeface="+mj-ea"/>
                <a:cs typeface="+mj-cs"/>
              </a:rPr>
            </a:br>
            <a:r>
              <a:rPr lang="en-US" sz="4600" kern="1200" dirty="0">
                <a:latin typeface="Trebuchet MS" panose="020B0703020202090204" pitchFamily="34" charset="0"/>
                <a:ea typeface="+mj-ea"/>
                <a:cs typeface="+mj-cs"/>
              </a:rPr>
              <a:t>di Economia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C2F231-5ADE-0DD3-A829-8515094A2E98}"/>
              </a:ext>
            </a:extLst>
          </p:cNvPr>
          <p:cNvSpPr txBox="1">
            <a:spLocks/>
          </p:cNvSpPr>
          <p:nvPr/>
        </p:nvSpPr>
        <p:spPr>
          <a:xfrm>
            <a:off x="3062369" y="4720045"/>
            <a:ext cx="4919472" cy="133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00716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defTabSz="914400">
              <a:spcBef>
                <a:spcPts val="1000"/>
              </a:spcBef>
            </a:pPr>
            <a:r>
              <a:rPr lang="en-US" sz="2800" b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rPr>
              <a:t>Varese, 29 </a:t>
            </a:r>
            <a:r>
              <a:rPr lang="en-US" sz="2800" b="0" kern="1200" dirty="0" err="1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rPr>
              <a:t>marzo</a:t>
            </a:r>
            <a:r>
              <a:rPr lang="en-US" sz="2800" b="0" kern="120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984528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>
            <a:extLst>
              <a:ext uri="{FF2B5EF4-FFF2-40B4-BE49-F238E27FC236}">
                <a16:creationId xmlns:a16="http://schemas.microsoft.com/office/drawing/2014/main" id="{736DD524-EEFD-605A-0CA8-A792086C0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482C77-1186-F646-B912-B9A8CDF8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 servizi offerti dall’Ateneo e dal Dipartimento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76D2A-38AE-9A45-AD76-91A076229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884"/>
            <a:ext cx="5094000" cy="52217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/>
              <a:t>Informazioni sui docenti e sull’attività didattica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Pagine web docenti con informazioni su didattica, ricevimento, tesi di laurea ecc.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Insegnamenti e programmi d’esame</a:t>
            </a:r>
          </a:p>
          <a:p>
            <a:pPr>
              <a:lnSpc>
                <a:spcPct val="100000"/>
              </a:lnSpc>
            </a:pPr>
            <a:r>
              <a:rPr lang="it-IT" sz="2000"/>
              <a:t>App Insubria</a:t>
            </a:r>
          </a:p>
          <a:p>
            <a:pPr>
              <a:lnSpc>
                <a:spcPct val="100000"/>
              </a:lnSpc>
            </a:pPr>
            <a:r>
              <a:rPr lang="it-IT" sz="2000"/>
              <a:t>Piattaforma e-learning</a:t>
            </a:r>
          </a:p>
          <a:p>
            <a:pPr>
              <a:lnSpc>
                <a:spcPct val="100000"/>
              </a:lnSpc>
            </a:pPr>
            <a:r>
              <a:rPr lang="it-IT" sz="2000"/>
              <a:t>Biblioteca </a:t>
            </a:r>
          </a:p>
          <a:p>
            <a:pPr>
              <a:lnSpc>
                <a:spcPct val="100000"/>
              </a:lnSpc>
            </a:pPr>
            <a:r>
              <a:rPr lang="it-IT" sz="2000"/>
              <a:t>Laboratori linguistici</a:t>
            </a:r>
          </a:p>
          <a:p>
            <a:pPr>
              <a:lnSpc>
                <a:spcPct val="100000"/>
              </a:lnSpc>
            </a:pPr>
            <a:r>
              <a:rPr lang="it-IT" sz="2000"/>
              <a:t>Laboratori informatici</a:t>
            </a:r>
          </a:p>
          <a:p>
            <a:pPr>
              <a:lnSpc>
                <a:spcPct val="100000"/>
              </a:lnSpc>
            </a:pPr>
            <a:endParaRPr lang="it-IT" sz="2000"/>
          </a:p>
          <a:p>
            <a:pPr>
              <a:lnSpc>
                <a:spcPct val="100000"/>
              </a:lnSpc>
            </a:pPr>
            <a:endParaRPr lang="it-IT" sz="20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2CAA8A-CA31-AE43-AB90-9857744CD1F4}"/>
              </a:ext>
            </a:extLst>
          </p:cNvPr>
          <p:cNvSpPr txBox="1">
            <a:spLocks/>
          </p:cNvSpPr>
          <p:nvPr/>
        </p:nvSpPr>
        <p:spPr>
          <a:xfrm>
            <a:off x="6260432" y="1463842"/>
            <a:ext cx="5094000" cy="5221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2000"/>
              <a:t>Tutorato per assistenza nello studio</a:t>
            </a:r>
          </a:p>
          <a:p>
            <a:pPr>
              <a:lnSpc>
                <a:spcPct val="100000"/>
              </a:lnSpc>
            </a:pPr>
            <a:r>
              <a:rPr lang="it-IT" sz="2000"/>
              <a:t>Servizio per studenti disabili e DSA</a:t>
            </a:r>
          </a:p>
          <a:p>
            <a:pPr>
              <a:lnSpc>
                <a:spcPct val="100000"/>
              </a:lnSpc>
            </a:pPr>
            <a:r>
              <a:rPr lang="it-IT" sz="2000"/>
              <a:t>Rappresentanti degli studenti negli organi di Dipartimento: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Consiglio di Dipartimento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Commissione Paritetica Docenti-Studenti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Commissioni AiQUA</a:t>
            </a:r>
          </a:p>
          <a:p>
            <a:pPr>
              <a:lnSpc>
                <a:spcPct val="100000"/>
              </a:lnSpc>
            </a:pPr>
            <a:r>
              <a:rPr lang="it-IT" sz="2000"/>
              <a:t>Collaborazioni studentesche 200 ore</a:t>
            </a:r>
          </a:p>
          <a:p>
            <a:pPr>
              <a:lnSpc>
                <a:spcPct val="100000"/>
              </a:lnSpc>
            </a:pPr>
            <a:r>
              <a:rPr lang="it-IT" sz="2000"/>
              <a:t>Programma Erasmus+</a:t>
            </a:r>
          </a:p>
          <a:p>
            <a:pPr>
              <a:lnSpc>
                <a:spcPct val="100000"/>
              </a:lnSpc>
            </a:pPr>
            <a:r>
              <a:rPr lang="it-IT" sz="2000"/>
              <a:t>Progetti di orientamento al lavoro</a:t>
            </a:r>
          </a:p>
          <a:p>
            <a:pPr>
              <a:lnSpc>
                <a:spcPct val="100000"/>
              </a:lnSpc>
            </a:pPr>
            <a:r>
              <a:rPr lang="it-IT" sz="2000"/>
              <a:t>Supporto all’attivazione</a:t>
            </a:r>
            <a:br>
              <a:rPr lang="it-IT" sz="2000"/>
            </a:br>
            <a:r>
              <a:rPr lang="it-IT" sz="2000"/>
              <a:t>di stage curriculari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94F17-B1BE-3026-E4B1-8985A334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01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41859677-48E5-072E-2A9D-53C97FB9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E1AC07-9BD2-80DD-9F05-CB6607A05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53" t="11055" r="33199" b="67120"/>
          <a:stretch/>
        </p:blipFill>
        <p:spPr>
          <a:xfrm>
            <a:off x="6972698" y="1885518"/>
            <a:ext cx="5112000" cy="3086964"/>
          </a:xfrm>
          <a:prstGeom prst="rect">
            <a:avLst/>
          </a:prstGeom>
          <a:ln w="28575">
            <a:solidFill>
              <a:srgbClr val="00716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006E8-0376-6143-87B4-16337766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Mobilità internazionale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B9E2-533C-6845-BC1A-076C03BAE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791199" cy="49295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dirty="0"/>
              <a:t>Programma Erasmus+</a:t>
            </a:r>
          </a:p>
          <a:p>
            <a:pPr lvl="1">
              <a:lnSpc>
                <a:spcPct val="100000"/>
              </a:lnSpc>
            </a:pPr>
            <a:r>
              <a:rPr lang="it-IT" dirty="0"/>
              <a:t>Erasmus+ Studio</a:t>
            </a:r>
          </a:p>
          <a:p>
            <a:pPr lvl="1">
              <a:lnSpc>
                <a:spcPct val="100000"/>
              </a:lnSpc>
            </a:pPr>
            <a:r>
              <a:rPr lang="it-IT" dirty="0"/>
              <a:t>Erasmus+ Traineeship</a:t>
            </a:r>
          </a:p>
          <a:p>
            <a:pPr>
              <a:lnSpc>
                <a:spcPct val="100000"/>
              </a:lnSpc>
            </a:pPr>
            <a:r>
              <a:rPr lang="it-IT" dirty="0"/>
              <a:t>Doppi titoli di laurea / Double degree</a:t>
            </a:r>
          </a:p>
          <a:p>
            <a:pPr>
              <a:lnSpc>
                <a:spcPct val="100000"/>
              </a:lnSpc>
            </a:pPr>
            <a:r>
              <a:rPr lang="it-IT" dirty="0"/>
              <a:t>Free </a:t>
            </a:r>
            <a:r>
              <a:rPr lang="it-IT" dirty="0" err="1"/>
              <a:t>mover</a:t>
            </a:r>
            <a:endParaRPr lang="it-IT" dirty="0"/>
          </a:p>
          <a:p>
            <a:pPr>
              <a:lnSpc>
                <a:spcPct val="100000"/>
              </a:lnSpc>
            </a:pPr>
            <a:r>
              <a:rPr lang="it-IT" dirty="0"/>
              <a:t>Accordi con 61 Università europee partner, in 17 Paesi</a:t>
            </a:r>
          </a:p>
        </p:txBody>
      </p:sp>
      <p:pic>
        <p:nvPicPr>
          <p:cNvPr id="7" name="Picture 2" descr="New Erasmus+ Program 2021-2027 &gt; A Step by Step Guide">
            <a:extLst>
              <a:ext uri="{FF2B5EF4-FFF2-40B4-BE49-F238E27FC236}">
                <a16:creationId xmlns:a16="http://schemas.microsoft.com/office/drawing/2014/main" id="{851F77EC-30FA-BE49-B962-5EF104FEE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5" r="11397" b="4"/>
          <a:stretch/>
        </p:blipFill>
        <p:spPr bwMode="auto">
          <a:xfrm>
            <a:off x="6320289" y="4336761"/>
            <a:ext cx="1296000" cy="129600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ln w="28575">
            <a:solidFill>
              <a:srgbClr val="00716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EFD387-A6B3-FF4A-80EC-2BC2D55795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" r="-3" b="-3"/>
          <a:stretch/>
        </p:blipFill>
        <p:spPr>
          <a:xfrm>
            <a:off x="10788698" y="1237518"/>
            <a:ext cx="1296000" cy="129600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ln w="28575">
            <a:solidFill>
              <a:srgbClr val="007161"/>
            </a:solidFill>
          </a:ln>
        </p:spPr>
      </p:pic>
      <p:sp>
        <p:nvSpPr>
          <p:cNvPr id="9" name="CasellaDiTesto 4">
            <a:extLst>
              <a:ext uri="{FF2B5EF4-FFF2-40B4-BE49-F238E27FC236}">
                <a16:creationId xmlns:a16="http://schemas.microsoft.com/office/drawing/2014/main" id="{2BB72D4E-68DA-6141-BF39-E0F0770DF43D}"/>
              </a:ext>
            </a:extLst>
          </p:cNvPr>
          <p:cNvSpPr txBox="1"/>
          <p:nvPr/>
        </p:nvSpPr>
        <p:spPr>
          <a:xfrm>
            <a:off x="1145759" y="5721298"/>
            <a:ext cx="6169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latin typeface="Trebuchet MS" panose="020B0703020202090204" pitchFamily="34" charset="0"/>
                <a:hlinkClick r:id="rId7"/>
              </a:rPr>
              <a:t>www.erasmusplus.it</a:t>
            </a:r>
            <a:endParaRPr lang="it-IT" sz="2000" dirty="0">
              <a:latin typeface="Trebuchet MS" panose="020B0703020202090204" pitchFamily="34" charset="0"/>
            </a:endParaRPr>
          </a:p>
          <a:p>
            <a:pPr>
              <a:defRPr/>
            </a:pPr>
            <a:r>
              <a:rPr lang="it-IT" sz="2000" dirty="0">
                <a:latin typeface="Trebuchet MS" panose="020B0703020202090204" pitchFamily="34" charset="0"/>
                <a:hlinkClick r:id="rId8"/>
              </a:rPr>
              <a:t>https://www.uninsubria.it/internazionale/mobilita-allestero/programma-erasmus</a:t>
            </a:r>
            <a:r>
              <a:rPr lang="it-IT" sz="2000" dirty="0">
                <a:latin typeface="Trebuchet MS" panose="020B0703020202090204" pitchFamily="34" charset="0"/>
              </a:rPr>
              <a:t>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1A31E68-F80E-FF49-BF97-538B5A8B5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rgbClr val="00716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t="17720" r="18267" b="19280"/>
          <a:stretch/>
        </p:blipFill>
        <p:spPr bwMode="auto">
          <a:xfrm>
            <a:off x="65759" y="5655416"/>
            <a:ext cx="1080000" cy="11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ogo free mover">
            <a:extLst>
              <a:ext uri="{FF2B5EF4-FFF2-40B4-BE49-F238E27FC236}">
                <a16:creationId xmlns:a16="http://schemas.microsoft.com/office/drawing/2014/main" id="{82A22B80-107E-CBB4-1BB9-A5DCE5F91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98" y="5098131"/>
            <a:ext cx="2988000" cy="1246333"/>
          </a:xfrm>
          <a:prstGeom prst="rect">
            <a:avLst/>
          </a:prstGeom>
          <a:noFill/>
          <a:ln w="28575">
            <a:solidFill>
              <a:srgbClr val="00716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8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5063E8D4-E80F-0C99-CD6E-639F8E3DD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4233E5-A380-FB42-9BFA-D3B83796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15" y="3588387"/>
            <a:ext cx="6819899" cy="1852293"/>
          </a:xfrm>
        </p:spPr>
        <p:txBody>
          <a:bodyPr>
            <a:noAutofit/>
          </a:bodyPr>
          <a:lstStyle/>
          <a:p>
            <a:pPr algn="l"/>
            <a:r>
              <a:rPr lang="it-IT" sz="4000" dirty="0"/>
              <a:t>Profili professionali e sbocchi occupazionali</a:t>
            </a:r>
          </a:p>
        </p:txBody>
      </p:sp>
      <p:pic>
        <p:nvPicPr>
          <p:cNvPr id="7" name="Picture 6" descr="Sostenibilità ambientale: definizione, significato e obiettivi">
            <a:extLst>
              <a:ext uri="{FF2B5EF4-FFF2-40B4-BE49-F238E27FC236}">
                <a16:creationId xmlns:a16="http://schemas.microsoft.com/office/drawing/2014/main" id="{6284B23D-D600-80DE-82C0-F0A9B3929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9"/>
          <a:stretch/>
        </p:blipFill>
        <p:spPr bwMode="auto">
          <a:xfrm>
            <a:off x="8259409" y="4338000"/>
            <a:ext cx="3932591" cy="2520000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nnovazione è distanziarsi dalla tradizione e dalla pratica comune">
            <a:extLst>
              <a:ext uri="{FF2B5EF4-FFF2-40B4-BE49-F238E27FC236}">
                <a16:creationId xmlns:a16="http://schemas.microsoft.com/office/drawing/2014/main" id="{6D2B81E8-270F-7DFE-1EF5-4959E0DAF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9302" b="1"/>
          <a:stretch/>
        </p:blipFill>
        <p:spPr bwMode="auto">
          <a:xfrm>
            <a:off x="0" y="769029"/>
            <a:ext cx="2718000" cy="2519533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C8B65C-000B-B406-11BA-FE9AE67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805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>
            <a:extLst>
              <a:ext uri="{FF2B5EF4-FFF2-40B4-BE49-F238E27FC236}">
                <a16:creationId xmlns:a16="http://schemas.microsoft.com/office/drawing/2014/main" id="{74532733-5177-8F5F-8642-4F98A224C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D2B8D-D5A1-5445-AE02-5A435C4A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3" y="531383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Profili professionali e alcuni tra i</a:t>
            </a:r>
            <a:br>
              <a:rPr lang="it-IT" dirty="0"/>
            </a:br>
            <a:r>
              <a:rPr lang="it-IT" dirty="0"/>
              <a:t>principali sbocchi occupazionali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BDA48-EAC7-4A42-B2D5-A3B159AEC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063058" cy="4667248"/>
          </a:xfrm>
        </p:spPr>
        <p:txBody>
          <a:bodyPr>
            <a:normAutofit fontScale="92500"/>
          </a:bodyPr>
          <a:lstStyle/>
          <a:p>
            <a:r>
              <a:rPr lang="it-IT" dirty="0"/>
              <a:t>professionisti in campo</a:t>
            </a:r>
            <a:br>
              <a:rPr lang="it-IT" dirty="0"/>
            </a:br>
            <a:r>
              <a:rPr lang="it-IT" dirty="0"/>
              <a:t>contabile e finanziario</a:t>
            </a:r>
          </a:p>
          <a:p>
            <a:r>
              <a:rPr lang="it-IT" dirty="0"/>
              <a:t>professionisti nel campo della gestione, dell’organizzazione e del controllo delle imprese</a:t>
            </a:r>
          </a:p>
          <a:p>
            <a:r>
              <a:rPr lang="it-IT" dirty="0"/>
              <a:t>professionisti nei rapporti tra imprese, mercati e istituzioni</a:t>
            </a:r>
          </a:p>
          <a:p>
            <a:r>
              <a:rPr lang="en-US" dirty="0" err="1"/>
              <a:t>esperti</a:t>
            </a:r>
            <a:r>
              <a:rPr lang="en-US" dirty="0"/>
              <a:t> in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economiche</a:t>
            </a:r>
            <a:r>
              <a:rPr lang="en-US" dirty="0"/>
              <a:t> ed </a:t>
            </a:r>
            <a:r>
              <a:rPr lang="en-US" dirty="0" err="1"/>
              <a:t>aziendali</a:t>
            </a:r>
            <a:endParaRPr lang="en-US" dirty="0"/>
          </a:p>
          <a:p>
            <a:r>
              <a:rPr lang="it-IT" dirty="0"/>
              <a:t>accesso all’esame di Stato per l’abilitazione all’esercizio delle professioni di esperto contabile e di consulente del lavoro</a:t>
            </a:r>
          </a:p>
          <a:p>
            <a:endParaRPr lang="it-IT" dirty="0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1DA2516-4779-594E-8C04-5E788F91B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6" r="23340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B846812-0ABB-4141-938D-8D1EAA9D42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31" r="11390" b="3"/>
          <a:stretch/>
        </p:blipFill>
        <p:spPr>
          <a:xfrm>
            <a:off x="9276000" y="-1"/>
            <a:ext cx="2916000" cy="249226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A2AD0-41A1-654E-D9DF-61201BF2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037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51A95DAA-F2A4-0BE3-333A-F9DCBEEEE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6C15EB-0740-0E48-80AB-D51A0FF6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Sbocchi occupazionali e professionali 1/2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63833-A8F6-9542-9BB6-22EB58A33894}"/>
              </a:ext>
            </a:extLst>
          </p:cNvPr>
          <p:cNvSpPr txBox="1"/>
          <p:nvPr/>
        </p:nvSpPr>
        <p:spPr>
          <a:xfrm>
            <a:off x="337457" y="1690690"/>
            <a:ext cx="3600000" cy="460800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Contabili</a:t>
            </a:r>
            <a:endParaRPr lang="en-US" sz="2000" b="1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r>
              <a:rPr lang="en-US"/>
              <a:t>Si </a:t>
            </a:r>
            <a:r>
              <a:rPr lang="en-US" err="1"/>
              <a:t>occupano</a:t>
            </a:r>
            <a:r>
              <a:rPr lang="en-US"/>
              <a:t> </a:t>
            </a:r>
            <a:r>
              <a:rPr lang="en-US" err="1"/>
              <a:t>della</a:t>
            </a:r>
            <a:r>
              <a:rPr lang="en-US"/>
              <a:t> </a:t>
            </a:r>
            <a:r>
              <a:rPr lang="it"/>
              <a:t>tenuta del libro giornale e della predisposizione del bilancio di esercizio. Nelle imprese medio-grandi, il contabile affianca figure con esperienza professionale più lunga nel ruolo e che hanno la responsabilità complessiva della contabilità generale d’impresa</a:t>
            </a:r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33F14-C632-274F-92D2-5ECC4F7232F0}"/>
              </a:ext>
            </a:extLst>
          </p:cNvPr>
          <p:cNvSpPr txBox="1"/>
          <p:nvPr/>
        </p:nvSpPr>
        <p:spPr>
          <a:xfrm>
            <a:off x="4296000" y="1690688"/>
            <a:ext cx="3600000" cy="460800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txBody>
          <a:bodyPr wrap="square" rtlCol="0">
            <a:spAutoFit/>
          </a:bodyPr>
          <a:lstStyle/>
          <a:p>
            <a:endParaRPr lang="en-US" sz="2400" b="1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endParaRPr lang="en-US" sz="2400" b="1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endParaRPr lang="en-US" sz="2400" b="1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endParaRPr lang="en-US" sz="2400" b="1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endParaRPr lang="en-US" sz="2400" b="1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endParaRPr lang="en-US" sz="2400" b="1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Esperti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di gestione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finanziaria</a:t>
            </a:r>
            <a:endParaRPr lang="en-US" sz="2000" b="1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r>
              <a:rPr lang="it"/>
              <a:t>Si occupano dell’analisi della situazione economico-finanziaria e del profilo di rischio di imprese e famiglie per orientarle nelle scelte di investimento finanziario e di finanziamento più adatte</a:t>
            </a:r>
          </a:p>
        </p:txBody>
      </p:sp>
      <p:pic>
        <p:nvPicPr>
          <p:cNvPr id="9" name="Picture 8" descr="A close up of electronics&#10;&#10;Description automatically generated">
            <a:extLst>
              <a:ext uri="{FF2B5EF4-FFF2-40B4-BE49-F238E27FC236}">
                <a16:creationId xmlns:a16="http://schemas.microsoft.com/office/drawing/2014/main" id="{60694FEA-3D19-B34B-9A60-24DB55796FBC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457" y="4373185"/>
            <a:ext cx="2880000" cy="16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043CE-87A6-5B42-A191-3C0AA7E46309}"/>
              </a:ext>
            </a:extLst>
          </p:cNvPr>
          <p:cNvPicPr>
            <a:picLocks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8585" b="9242"/>
          <a:stretch/>
        </p:blipFill>
        <p:spPr>
          <a:xfrm>
            <a:off x="4782000" y="1814015"/>
            <a:ext cx="2628000" cy="190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6999D2-167F-6340-86BF-AA16041A1645}"/>
              </a:ext>
            </a:extLst>
          </p:cNvPr>
          <p:cNvSpPr txBox="1"/>
          <p:nvPr/>
        </p:nvSpPr>
        <p:spPr>
          <a:xfrm>
            <a:off x="8218725" y="1690690"/>
            <a:ext cx="3600000" cy="460800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Responsabili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degli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acquisti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e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degli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approvvigionamenti</a:t>
            </a:r>
            <a:endParaRPr lang="en-US" sz="2000" b="1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r>
              <a:rPr lang="it"/>
              <a:t>Si occupano di gestire gli acquisti sul mercato (da parte delle imprese e delle organizzazioni) di beni, attrezzature, materie prime e servizi, valutando prezzi, qualità e fornitori</a:t>
            </a:r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</p:txBody>
      </p:sp>
      <p:pic>
        <p:nvPicPr>
          <p:cNvPr id="16" name="Picture 2" descr="La professione del Responsabile Acquisti - Job description Cegos">
            <a:extLst>
              <a:ext uri="{FF2B5EF4-FFF2-40B4-BE49-F238E27FC236}">
                <a16:creationId xmlns:a16="http://schemas.microsoft.com/office/drawing/2014/main" id="{C77FBCE3-33CE-DD43-B2A8-0C83FD92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494" y="3917317"/>
            <a:ext cx="3012463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BA125B-6A0D-4310-27BA-48A6862E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919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95D4869A-045D-58BE-274C-1A6C0AF11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0DE5A6-DE57-EB4C-A6E6-0E567771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dirty="0"/>
              <a:t>Sbocchi occupazionali e professionali 2/2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DFC1F-7768-C640-9EFA-1BC52F916897}"/>
              </a:ext>
            </a:extLst>
          </p:cNvPr>
          <p:cNvSpPr txBox="1"/>
          <p:nvPr/>
        </p:nvSpPr>
        <p:spPr>
          <a:xfrm>
            <a:off x="403917" y="1632873"/>
            <a:ext cx="3600000" cy="507600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txBody>
          <a:bodyPr wrap="square" rtlCol="0">
            <a:spAutoFit/>
          </a:bodyPr>
          <a:lstStyle/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Esperti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commerciali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e di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distribuzione</a:t>
            </a:r>
            <a:endParaRPr lang="en-US" sz="2000" b="1" strike="sngStrike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r>
              <a:rPr lang="it"/>
              <a:t>Assistono gli specialisti nella implementazione delle strategie di vendita delle imprese; raccolgono informazioni sulla distributiva e commerciale e sul monitoraggio delle vendite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FDCF0-10BE-BC44-B268-05B26BB23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17" y="1778949"/>
            <a:ext cx="2880000" cy="2259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35D243-0E9E-564F-A8B4-B13D3F4ABBDB}"/>
              </a:ext>
            </a:extLst>
          </p:cNvPr>
          <p:cNvSpPr txBox="1"/>
          <p:nvPr/>
        </p:nvSpPr>
        <p:spPr>
          <a:xfrm>
            <a:off x="4296000" y="1632873"/>
            <a:ext cx="3600000" cy="507600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Tecnici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del marketing</a:t>
            </a:r>
          </a:p>
          <a:p>
            <a:r>
              <a:rPr lang="it"/>
              <a:t>Si occupano di progettare e seguire lo svolgimento delle attività per il lancio e la vendita dei prodotti e servizi dell’impresa e delle attività per la fidelizzazione della clientela; fa ricerche di mercato e studia la concorrenza</a:t>
            </a:r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  <a:p>
            <a:endParaRPr lang="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688375-640A-A64E-B8F8-D197853AA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000" y="4059946"/>
            <a:ext cx="2880000" cy="16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C1EFF-A884-C74D-A866-CA61170F1C97}"/>
              </a:ext>
            </a:extLst>
          </p:cNvPr>
          <p:cNvSpPr txBox="1"/>
          <p:nvPr/>
        </p:nvSpPr>
        <p:spPr>
          <a:xfrm>
            <a:off x="8243968" y="1631148"/>
            <a:ext cx="3600000" cy="5076000"/>
          </a:xfrm>
          <a:prstGeom prst="rect">
            <a:avLst/>
          </a:prstGeom>
          <a:noFill/>
          <a:ln w="28575">
            <a:solidFill>
              <a:srgbClr val="007161"/>
            </a:solidFill>
          </a:ln>
        </p:spPr>
        <p:txBody>
          <a:bodyPr wrap="square" rtlCol="0">
            <a:spAutoFit/>
          </a:bodyPr>
          <a:lstStyle/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endParaRPr lang="en-US" sz="2000" b="1">
              <a:latin typeface="Book Antiqua" panose="02040602050305030304" pitchFamily="18" charset="0"/>
            </a:endParaRPr>
          </a:p>
          <a:p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Esperti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in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materie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economiche</a:t>
            </a:r>
            <a:r>
              <a:rPr lang="en-US" sz="2000" b="1">
                <a:solidFill>
                  <a:srgbClr val="007161"/>
                </a:solidFill>
                <a:latin typeface="Book Antiqua" panose="02040602050305030304" pitchFamily="18" charset="0"/>
              </a:rPr>
              <a:t> e </a:t>
            </a:r>
            <a:r>
              <a:rPr lang="en-US" sz="2000" b="1" err="1">
                <a:solidFill>
                  <a:srgbClr val="007161"/>
                </a:solidFill>
                <a:latin typeface="Book Antiqua" panose="02040602050305030304" pitchFamily="18" charset="0"/>
              </a:rPr>
              <a:t>aziendali</a:t>
            </a:r>
            <a:endParaRPr lang="en-US" sz="2000" b="1" strike="sngStrike">
              <a:solidFill>
                <a:srgbClr val="007161"/>
              </a:solidFill>
              <a:latin typeface="Book Antiqua" panose="02040602050305030304" pitchFamily="18" charset="0"/>
            </a:endParaRPr>
          </a:p>
          <a:p>
            <a:r>
              <a:rPr lang="it"/>
              <a:t>Svolgono attività di ricerca per comprendere il funzionamento dei mercati e fornire soluzioni ai problemi economici e programmare e supportare la realizzazione di politiche di regolazione dell’economia</a:t>
            </a:r>
          </a:p>
        </p:txBody>
      </p:sp>
      <p:pic>
        <p:nvPicPr>
          <p:cNvPr id="3074" name="Picture 2" descr="2064 - SCIENZE ECONOMICO-AZIENDALI | Università degli Studi di Palermo">
            <a:extLst>
              <a:ext uri="{FF2B5EF4-FFF2-40B4-BE49-F238E27FC236}">
                <a16:creationId xmlns:a16="http://schemas.microsoft.com/office/drawing/2014/main" id="{7B33F20E-8E84-2C43-B93D-E03FD2B9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40" y="2026405"/>
            <a:ext cx="3137457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48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>
            <a:extLst>
              <a:ext uri="{FF2B5EF4-FFF2-40B4-BE49-F238E27FC236}">
                <a16:creationId xmlns:a16="http://schemas.microsoft.com/office/drawing/2014/main" id="{4E61DE10-6782-B404-B7BD-20014C47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7F0CB7-FF84-DC73-6357-4CF1C4AB77F9}"/>
              </a:ext>
            </a:extLst>
          </p:cNvPr>
          <p:cNvSpPr txBox="1"/>
          <p:nvPr/>
        </p:nvSpPr>
        <p:spPr>
          <a:xfrm>
            <a:off x="1033703" y="445167"/>
            <a:ext cx="431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161"/>
                </a:solidFill>
                <a:latin typeface="Trebuchet MS" panose="020B0703020202090204" pitchFamily="34" charset="0"/>
              </a:rPr>
              <a:t>Hanno frequentato</a:t>
            </a:r>
            <a:br>
              <a:rPr lang="it-IT" b="1" dirty="0">
                <a:solidFill>
                  <a:srgbClr val="007161"/>
                </a:solidFill>
                <a:latin typeface="Trebuchet MS" panose="020B0703020202090204" pitchFamily="34" charset="0"/>
              </a:rPr>
            </a:br>
            <a:r>
              <a:rPr lang="it-IT" b="1" dirty="0">
                <a:solidFill>
                  <a:srgbClr val="007161"/>
                </a:solidFill>
                <a:latin typeface="Trebuchet MS" panose="020B0703020202090204" pitchFamily="34" charset="0"/>
              </a:rPr>
              <a:t>regolarmente…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F9D3F-9600-71FA-40D8-53EBD936D43A}"/>
              </a:ext>
            </a:extLst>
          </p:cNvPr>
          <p:cNvSpPr txBox="1"/>
          <p:nvPr/>
        </p:nvSpPr>
        <p:spPr>
          <a:xfrm>
            <a:off x="6705266" y="445167"/>
            <a:ext cx="431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161"/>
                </a:solidFill>
                <a:latin typeface="Trebuchet MS" panose="020B0703020202090204" pitchFamily="34" charset="0"/>
              </a:rPr>
              <a:t>Soddisfatti del rapporto</a:t>
            </a:r>
            <a:br>
              <a:rPr lang="it-IT" b="1" dirty="0">
                <a:solidFill>
                  <a:srgbClr val="007161"/>
                </a:solidFill>
                <a:latin typeface="Trebuchet MS" panose="020B0703020202090204" pitchFamily="34" charset="0"/>
              </a:rPr>
            </a:br>
            <a:r>
              <a:rPr lang="it-IT" b="1" dirty="0">
                <a:solidFill>
                  <a:srgbClr val="007161"/>
                </a:solidFill>
                <a:latin typeface="Trebuchet MS" panose="020B0703020202090204" pitchFamily="34" charset="0"/>
              </a:rPr>
              <a:t>con i docenti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2E58A-3483-270C-3DD7-0CF7997174B7}"/>
              </a:ext>
            </a:extLst>
          </p:cNvPr>
          <p:cNvSpPr txBox="1"/>
          <p:nvPr/>
        </p:nvSpPr>
        <p:spPr>
          <a:xfrm>
            <a:off x="1033703" y="3849379"/>
            <a:ext cx="43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161"/>
                </a:solidFill>
                <a:latin typeface="Trebuchet MS" panose="020B0703020202090204" pitchFamily="34" charset="0"/>
              </a:rPr>
              <a:t>Soddisfatti del corso di laurea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364C2D-BC23-C190-1E72-4FC341C0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9D739-0D59-74DC-DD71-CD4D753E0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0" y="1074971"/>
            <a:ext cx="4320000" cy="2601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2052E-9436-FC90-E823-C8DF200DB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923" y="1074971"/>
            <a:ext cx="4320000" cy="2601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625C9-F2AD-5997-1A55-BB7689158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60" y="4206217"/>
            <a:ext cx="4320000" cy="260154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2040CF3-BD21-88E6-84AC-FD49FDD975B7}"/>
              </a:ext>
            </a:extLst>
          </p:cNvPr>
          <p:cNvSpPr>
            <a:spLocks noChangeAspect="1"/>
          </p:cNvSpPr>
          <p:nvPr/>
        </p:nvSpPr>
        <p:spPr>
          <a:xfrm>
            <a:off x="6436895" y="4052982"/>
            <a:ext cx="1368000" cy="9587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71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007161"/>
                </a:solidFill>
                <a:latin typeface="Trebuchet MS" panose="020B0703020202090204" pitchFamily="34" charset="0"/>
              </a:rPr>
              <a:t>45,8%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E82D44-7EC4-8D2A-8BCF-A6C203C0F95F}"/>
              </a:ext>
            </a:extLst>
          </p:cNvPr>
          <p:cNvSpPr txBox="1"/>
          <p:nvPr/>
        </p:nvSpPr>
        <p:spPr>
          <a:xfrm>
            <a:off x="7880675" y="4209215"/>
            <a:ext cx="415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rebuchet MS" panose="020B0703020202090204" pitchFamily="34" charset="0"/>
              </a:rPr>
              <a:t>Tasso di occupazione a 1 anno dalla laurea (Atenei del Nord-Ovest: 33,5%)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7592C3-9E7A-84FF-1CEB-EBCAC5C96521}"/>
              </a:ext>
            </a:extLst>
          </p:cNvPr>
          <p:cNvSpPr>
            <a:spLocks noChangeAspect="1"/>
          </p:cNvSpPr>
          <p:nvPr/>
        </p:nvSpPr>
        <p:spPr>
          <a:xfrm>
            <a:off x="6436895" y="5381681"/>
            <a:ext cx="1368000" cy="9587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71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007161"/>
                </a:solidFill>
                <a:latin typeface="Trebuchet MS" panose="020B0703020202090204" pitchFamily="34" charset="0"/>
              </a:rPr>
              <a:t>39,4%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4F0119-AC35-2D0D-7D39-C95100D6CC92}"/>
              </a:ext>
            </a:extLst>
          </p:cNvPr>
          <p:cNvSpPr txBox="1"/>
          <p:nvPr/>
        </p:nvSpPr>
        <p:spPr>
          <a:xfrm>
            <a:off x="7880675" y="5393079"/>
            <a:ext cx="4284000" cy="93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rebuchet MS" panose="020B0703020202090204" pitchFamily="34" charset="0"/>
              </a:rPr>
              <a:t>Occupati che utilizzano in misura elevata le competenze acquisite con la laurea (Atenei del Nord-Ovest: 31,1%)</a:t>
            </a:r>
          </a:p>
        </p:txBody>
      </p:sp>
    </p:spTree>
    <p:extLst>
      <p:ext uri="{BB962C8B-B14F-4D97-AF65-F5344CB8AC3E}">
        <p14:creationId xmlns:p14="http://schemas.microsoft.com/office/powerpoint/2010/main" val="3048493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60CFF006-70F8-4BA0-9E63-2FC114FC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Focus - AGCOM">
            <a:extLst>
              <a:ext uri="{FF2B5EF4-FFF2-40B4-BE49-F238E27FC236}">
                <a16:creationId xmlns:a16="http://schemas.microsoft.com/office/drawing/2014/main" id="{A6A2394D-0FA5-0EC5-D719-844EA9A1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077">
            <a:off x="247151" y="3812033"/>
            <a:ext cx="1620000" cy="11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8D1412-6393-FF67-B06F-12070C76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2" y="545241"/>
            <a:ext cx="10515600" cy="1235073"/>
          </a:xfrm>
        </p:spPr>
        <p:txBody>
          <a:bodyPr>
            <a:normAutofit fontScale="90000"/>
          </a:bodyPr>
          <a:lstStyle/>
          <a:p>
            <a:r>
              <a:rPr lang="it-IT" dirty="0"/>
              <a:t>Domanda di </a:t>
            </a:r>
            <a:r>
              <a:rPr lang="it-IT"/>
              <a:t>laureati e competenze richieste </a:t>
            </a:r>
            <a:br>
              <a:rPr lang="it-IT"/>
            </a:br>
            <a:r>
              <a:rPr lang="it-IT"/>
              <a:t>dal </a:t>
            </a:r>
            <a:r>
              <a:rPr lang="it-IT" dirty="0"/>
              <a:t>mondo del lavoro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DC304-539D-6908-5A9E-E76CB85C5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174831" cy="4667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dirty="0"/>
              <a:t>A livello nazionale: considerando la domanda di laureati, la previsione per il 2023 per l’indirizzo economico era pari a circa 223.000 inserimenti (29% della domanda totale di laureati)</a:t>
            </a:r>
          </a:p>
          <a:p>
            <a:pPr lvl="1">
              <a:lnSpc>
                <a:spcPct val="100000"/>
              </a:lnSpc>
            </a:pPr>
            <a:r>
              <a:rPr lang="it-IT" sz="2200" dirty="0"/>
              <a:t>focus: innovazione tecnologica, competenze digitali, servizi consulenziali, project manager, esperti in contabilità e rendicontazione, gestione degli investimenti delle imprese nello sviluppo di nuovi modelli di business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85C7B-CBC1-8785-DD02-291D37405289}"/>
              </a:ext>
            </a:extLst>
          </p:cNvPr>
          <p:cNvGrpSpPr/>
          <p:nvPr/>
        </p:nvGrpSpPr>
        <p:grpSpPr>
          <a:xfrm>
            <a:off x="8660602" y="1496642"/>
            <a:ext cx="3373582" cy="4915753"/>
            <a:chOff x="8660602" y="1496642"/>
            <a:chExt cx="3373582" cy="4915753"/>
          </a:xfrm>
        </p:grpSpPr>
        <p:pic>
          <p:nvPicPr>
            <p:cNvPr id="6" name="Picture 5" descr="A screenshot of a graph&#10;&#10;Description automatically generated">
              <a:extLst>
                <a:ext uri="{FF2B5EF4-FFF2-40B4-BE49-F238E27FC236}">
                  <a16:creationId xmlns:a16="http://schemas.microsoft.com/office/drawing/2014/main" id="{A3A4CD58-D90B-9852-F8BB-9733E18AA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84988"/>
            <a:stretch/>
          </p:blipFill>
          <p:spPr>
            <a:xfrm>
              <a:off x="10867432" y="1496642"/>
              <a:ext cx="1166752" cy="4915753"/>
            </a:xfrm>
            <a:prstGeom prst="rect">
              <a:avLst/>
            </a:prstGeom>
            <a:ln w="28575">
              <a:solidFill>
                <a:srgbClr val="007161"/>
              </a:solidFill>
            </a:ln>
          </p:spPr>
        </p:pic>
        <p:pic>
          <p:nvPicPr>
            <p:cNvPr id="7" name="Picture 6" descr="A screenshot of a graph&#10;&#10;Description automatically generated">
              <a:extLst>
                <a:ext uri="{FF2B5EF4-FFF2-40B4-BE49-F238E27FC236}">
                  <a16:creationId xmlns:a16="http://schemas.microsoft.com/office/drawing/2014/main" id="{BD321C18-A7D6-CAB1-996B-F3089DA9E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r="71607"/>
            <a:stretch/>
          </p:blipFill>
          <p:spPr>
            <a:xfrm>
              <a:off x="8660602" y="1496642"/>
              <a:ext cx="2206830" cy="4915753"/>
            </a:xfrm>
            <a:prstGeom prst="rect">
              <a:avLst/>
            </a:prstGeom>
            <a:ln w="28575">
              <a:solidFill>
                <a:srgbClr val="007161"/>
              </a:solidFill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45E189-8771-FB95-7A1D-061A1B3C856D}"/>
              </a:ext>
            </a:extLst>
          </p:cNvPr>
          <p:cNvGrpSpPr/>
          <p:nvPr/>
        </p:nvGrpSpPr>
        <p:grpSpPr>
          <a:xfrm>
            <a:off x="5048029" y="5107328"/>
            <a:ext cx="3092534" cy="1305067"/>
            <a:chOff x="5048029" y="5107328"/>
            <a:chExt cx="3092534" cy="1305067"/>
          </a:xfrm>
        </p:grpSpPr>
        <p:pic>
          <p:nvPicPr>
            <p:cNvPr id="9" name="Picture 8" descr="A pink rectangle with black text and numbers&#10;&#10;Description automatically generated">
              <a:extLst>
                <a:ext uri="{FF2B5EF4-FFF2-40B4-BE49-F238E27FC236}">
                  <a16:creationId xmlns:a16="http://schemas.microsoft.com/office/drawing/2014/main" id="{F7551BFD-9F90-8926-AEFF-6AB564115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r="75223"/>
            <a:stretch/>
          </p:blipFill>
          <p:spPr>
            <a:xfrm>
              <a:off x="5048029" y="5107328"/>
              <a:ext cx="1925782" cy="1305067"/>
            </a:xfrm>
            <a:prstGeom prst="rect">
              <a:avLst/>
            </a:prstGeom>
            <a:ln w="28575">
              <a:solidFill>
                <a:srgbClr val="00716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189CEE-6B31-AB2B-4542-6018FBFA1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84988"/>
            <a:stretch/>
          </p:blipFill>
          <p:spPr>
            <a:xfrm>
              <a:off x="6973811" y="5107328"/>
              <a:ext cx="1166752" cy="1305067"/>
            </a:xfrm>
            <a:prstGeom prst="rect">
              <a:avLst/>
            </a:prstGeom>
            <a:ln w="28575">
              <a:solidFill>
                <a:srgbClr val="00716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62478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2AD9BF74-3564-D7FD-EFD4-00C88227C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770" name="Segnaposto contenuto 2"/>
          <p:cNvSpPr>
            <a:spLocks noGrp="1"/>
          </p:cNvSpPr>
          <p:nvPr>
            <p:ph idx="1"/>
          </p:nvPr>
        </p:nvSpPr>
        <p:spPr>
          <a:xfrm>
            <a:off x="1270692" y="1868449"/>
            <a:ext cx="5093368" cy="967594"/>
          </a:xfrm>
        </p:spPr>
        <p:txBody>
          <a:bodyPr>
            <a:normAutofit fontScale="92500" lnSpcReduction="10000"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en-US" sz="2200" u="sng" dirty="0">
                <a:solidFill>
                  <a:srgbClr val="007161"/>
                </a:solidFill>
                <a:latin typeface="Trebuchet MS" panose="020B0703020202090204" pitchFamily="34" charset="0"/>
                <a:ea typeface="+mn-ea"/>
                <a:cs typeface="+mn-cs"/>
                <a:hlinkClick r:id="rId4"/>
              </a:rPr>
              <a:t>https://www.uninsubria.it/formazione/offerta-formativa/corsi-di-laurea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altLang="en-US" sz="2200" u="sng" dirty="0">
                <a:solidFill>
                  <a:srgbClr val="007161"/>
                </a:solidFill>
                <a:latin typeface="Trebuchet MS" panose="020B0703020202090204" pitchFamily="34" charset="0"/>
                <a:ea typeface="+mn-ea"/>
                <a:cs typeface="+mn-cs"/>
                <a:hlinkClick r:id="rId4"/>
              </a:rPr>
              <a:t>www.eco.uninsubria.it</a:t>
            </a:r>
            <a:r>
              <a:rPr lang="it-IT" altLang="en-US" sz="2200" u="sng" dirty="0">
                <a:solidFill>
                  <a:srgbClr val="007161"/>
                </a:solidFill>
                <a:latin typeface="Trebuchet MS" panose="020B0703020202090204" pitchFamily="34" charset="0"/>
                <a:ea typeface="+mn-ea"/>
                <a:cs typeface="+mn-cs"/>
              </a:rPr>
              <a:t>  </a:t>
            </a:r>
          </a:p>
          <a:p>
            <a:endParaRPr lang="it-IT" altLang="en-US" sz="2200" u="sng" dirty="0">
              <a:ea typeface="ＭＳ Ｐゴシック" charset="-128"/>
            </a:endParaRPr>
          </a:p>
          <a:p>
            <a:endParaRPr lang="it-IT" altLang="en-US" sz="2200" u="sng" dirty="0">
              <a:ea typeface="ＭＳ Ｐゴシック" charset="-128"/>
            </a:endParaRPr>
          </a:p>
          <a:p>
            <a:pPr marL="0" indent="0">
              <a:buNone/>
            </a:pPr>
            <a:endParaRPr lang="it-IT" altLang="en-US" sz="2200" u="sng" dirty="0">
              <a:ea typeface="ＭＳ Ｐゴシック" charset="-128"/>
            </a:endParaRPr>
          </a:p>
          <a:p>
            <a:endParaRPr lang="it-IT" altLang="en-US" sz="2200" u="sng" dirty="0">
              <a:ea typeface="ＭＳ Ｐゴシック" charset="-128"/>
            </a:endParaRPr>
          </a:p>
          <a:p>
            <a:endParaRPr lang="it-IT" altLang="en-US" sz="2200" u="sng" dirty="0">
              <a:ea typeface="ＭＳ Ｐゴシック" charset="-128"/>
            </a:endParaRPr>
          </a:p>
          <a:p>
            <a:endParaRPr lang="it-IT" altLang="en-US" sz="2200" u="sng" dirty="0">
              <a:ea typeface="ＭＳ Ｐゴシック" charset="-128"/>
            </a:endParaRPr>
          </a:p>
          <a:p>
            <a:pPr marL="0" indent="0">
              <a:buNone/>
            </a:pPr>
            <a:endParaRPr lang="it-IT" altLang="en-US" sz="2200" u="sng" dirty="0">
              <a:ea typeface="ＭＳ Ｐゴシック" charset="-128"/>
            </a:endParaRPr>
          </a:p>
        </p:txBody>
      </p:sp>
      <p:sp>
        <p:nvSpPr>
          <p:cNvPr id="13" name="CasellaDiTesto 1"/>
          <p:cNvSpPr txBox="1">
            <a:spLocks noChangeArrowheads="1"/>
          </p:cNvSpPr>
          <p:nvPr/>
        </p:nvSpPr>
        <p:spPr bwMode="auto">
          <a:xfrm>
            <a:off x="1311653" y="6199837"/>
            <a:ext cx="3528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dirty="0" err="1">
                <a:solidFill>
                  <a:srgbClr val="007161"/>
                </a:solidFill>
                <a:latin typeface="Trebuchet MS" charset="0"/>
                <a:ea typeface="Trebuchet MS" charset="0"/>
                <a:cs typeface="Trebuchet MS" charset="0"/>
              </a:rPr>
              <a:t>facebook.com</a:t>
            </a:r>
            <a:r>
              <a:rPr lang="it-IT" altLang="it-IT" sz="2200" dirty="0">
                <a:solidFill>
                  <a:srgbClr val="007161"/>
                </a:solidFill>
                <a:latin typeface="Trebuchet MS" charset="0"/>
                <a:ea typeface="Trebuchet MS" charset="0"/>
                <a:cs typeface="Trebuchet MS" charset="0"/>
              </a:rPr>
              <a:t>/</a:t>
            </a:r>
            <a:r>
              <a:rPr lang="it-IT" altLang="it-IT" sz="2200" dirty="0" err="1">
                <a:solidFill>
                  <a:srgbClr val="007161"/>
                </a:solidFill>
                <a:latin typeface="Trebuchet MS" charset="0"/>
                <a:ea typeface="Trebuchet MS" charset="0"/>
                <a:cs typeface="Trebuchet MS" charset="0"/>
              </a:rPr>
              <a:t>uninsubria</a:t>
            </a:r>
            <a:endParaRPr lang="it-IT" altLang="it-IT" sz="2200" dirty="0">
              <a:solidFill>
                <a:srgbClr val="00716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" name="CasellaDiTesto 7"/>
          <p:cNvSpPr txBox="1">
            <a:spLocks noChangeArrowheads="1"/>
          </p:cNvSpPr>
          <p:nvPr/>
        </p:nvSpPr>
        <p:spPr bwMode="auto">
          <a:xfrm>
            <a:off x="3109953" y="3283164"/>
            <a:ext cx="17748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dirty="0" err="1">
                <a:solidFill>
                  <a:srgbClr val="007161"/>
                </a:solidFill>
                <a:latin typeface="Trebuchet MS" charset="0"/>
                <a:ea typeface="Trebuchet MS" charset="0"/>
                <a:cs typeface="Trebuchet MS" charset="0"/>
              </a:rPr>
              <a:t>uninsubria</a:t>
            </a:r>
            <a:endParaRPr lang="it-IT" altLang="it-IT" sz="2200" dirty="0">
              <a:solidFill>
                <a:srgbClr val="00716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5" name="CasellaDiTesto 8"/>
          <p:cNvSpPr txBox="1">
            <a:spLocks noChangeArrowheads="1"/>
          </p:cNvSpPr>
          <p:nvPr/>
        </p:nvSpPr>
        <p:spPr bwMode="auto">
          <a:xfrm>
            <a:off x="1261805" y="3283164"/>
            <a:ext cx="177554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2200" dirty="0">
                <a:solidFill>
                  <a:srgbClr val="007161"/>
                </a:solidFill>
                <a:latin typeface="Trebuchet MS" charset="0"/>
                <a:ea typeface="Trebuchet MS" charset="0"/>
                <a:cs typeface="Trebuchet MS" charset="0"/>
              </a:rPr>
              <a:t>@Uninsubria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A9557B95-B14C-774E-90A3-F4C0848B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44" y="667265"/>
            <a:ext cx="5093367" cy="1396313"/>
          </a:xfrm>
        </p:spPr>
        <p:txBody>
          <a:bodyPr>
            <a:normAutofit/>
          </a:bodyPr>
          <a:lstStyle/>
          <a:p>
            <a:pPr algn="ctr"/>
            <a:r>
              <a:rPr lang="it-IT" altLang="en-US">
                <a:ea typeface="ＭＳ Ｐゴシック" charset="-128"/>
              </a:rPr>
              <a:t>Per conoscerci</a:t>
            </a:r>
            <a:br>
              <a:rPr lang="it-IT" altLang="en-US">
                <a:ea typeface="ＭＳ Ｐゴシック" charset="-128"/>
              </a:rPr>
            </a:br>
            <a:r>
              <a:rPr lang="it-IT" altLang="en-US">
                <a:ea typeface="ＭＳ Ｐゴシック" charset="-128"/>
              </a:rPr>
              <a:t>un po</a:t>
            </a:r>
            <a:r>
              <a:rPr lang="it-IT" altLang="it-IT">
                <a:ea typeface="ＭＳ Ｐゴシック" charset="-128"/>
              </a:rPr>
              <a:t>’</a:t>
            </a:r>
            <a:r>
              <a:rPr lang="it-IT" altLang="en-US">
                <a:ea typeface="ＭＳ Ｐゴシック" charset="-128"/>
              </a:rPr>
              <a:t> di più</a:t>
            </a:r>
            <a:r>
              <a:rPr lang="is-IS" altLang="en-US">
                <a:ea typeface="ＭＳ Ｐゴシック" charset="-128"/>
              </a:rPr>
              <a:t>…</a:t>
            </a:r>
            <a:endParaRPr lang="it-IT" altLang="en-US">
              <a:ea typeface="ＭＳ Ｐゴシック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1AFC9C-D9B9-E24F-8B51-2A1AF5DC26D1}"/>
              </a:ext>
            </a:extLst>
          </p:cNvPr>
          <p:cNvSpPr txBox="1">
            <a:spLocks/>
          </p:cNvSpPr>
          <p:nvPr/>
        </p:nvSpPr>
        <p:spPr>
          <a:xfrm>
            <a:off x="6513220" y="667265"/>
            <a:ext cx="5197101" cy="1396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 smtClean="0">
                <a:solidFill>
                  <a:srgbClr val="00716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algn="ctr"/>
            <a:r>
              <a:rPr lang="it-IT" sz="3200" dirty="0"/>
              <a:t>Vi aspettiamo alle nostre attività di orientamento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B273E3-525A-4047-AB59-557FAC9D1B10}"/>
              </a:ext>
            </a:extLst>
          </p:cNvPr>
          <p:cNvSpPr/>
          <p:nvPr/>
        </p:nvSpPr>
        <p:spPr>
          <a:xfrm>
            <a:off x="7416818" y="4225172"/>
            <a:ext cx="453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u="sng" dirty="0">
                <a:solidFill>
                  <a:srgbClr val="007161"/>
                </a:solidFill>
                <a:latin typeface="Trebuchet MS" panose="020B0703020202090204" pitchFamily="34" charset="0"/>
              </a:rPr>
              <a:t>https://</a:t>
            </a:r>
            <a:r>
              <a:rPr lang="it-IT" sz="2200" u="sng" dirty="0" err="1">
                <a:solidFill>
                  <a:srgbClr val="007161"/>
                </a:solidFill>
                <a:latin typeface="Trebuchet MS" panose="020B0703020202090204" pitchFamily="34" charset="0"/>
              </a:rPr>
              <a:t>www.uninsubria.it</a:t>
            </a:r>
            <a:r>
              <a:rPr lang="it-IT" sz="2200" u="sng" dirty="0">
                <a:solidFill>
                  <a:srgbClr val="007161"/>
                </a:solidFill>
                <a:latin typeface="Trebuchet MS" panose="020B0703020202090204" pitchFamily="34" charset="0"/>
              </a:rPr>
              <a:t>/formazione/consigli-e-risorse-utili/orientamento</a:t>
            </a:r>
          </a:p>
        </p:txBody>
      </p:sp>
      <p:pic>
        <p:nvPicPr>
          <p:cNvPr id="24" name="Picture 3" descr="untitled">
            <a:extLst>
              <a:ext uri="{FF2B5EF4-FFF2-40B4-BE49-F238E27FC236}">
                <a16:creationId xmlns:a16="http://schemas.microsoft.com/office/drawing/2014/main" id="{CEF3D370-C9F6-3A43-A33C-521087918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r="-3" b="-3"/>
          <a:stretch/>
        </p:blipFill>
        <p:spPr bwMode="auto">
          <a:xfrm>
            <a:off x="2265653" y="4590586"/>
            <a:ext cx="1620000" cy="1620000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3333"/>
                  </a:outerShdw>
                </a:effectLst>
              </a14:hiddenEffects>
            </a:ext>
          </a:extLst>
        </p:spPr>
      </p:pic>
      <p:pic>
        <p:nvPicPr>
          <p:cNvPr id="25" name="Immagine 4" descr="Logo, icon&#10;&#10;Description automatically generated">
            <a:extLst>
              <a:ext uri="{FF2B5EF4-FFF2-40B4-BE49-F238E27FC236}">
                <a16:creationId xmlns:a16="http://schemas.microsoft.com/office/drawing/2014/main" id="{63E18AFE-B851-A046-9EB8-ACAAD57A07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/>
        </p:blipFill>
        <p:spPr bwMode="auto">
          <a:xfrm>
            <a:off x="1339579" y="3670215"/>
            <a:ext cx="1620000" cy="1620000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5" descr="Icon&#10;&#10;Description automatically generated">
            <a:extLst>
              <a:ext uri="{FF2B5EF4-FFF2-40B4-BE49-F238E27FC236}">
                <a16:creationId xmlns:a16="http://schemas.microsoft.com/office/drawing/2014/main" id="{D9DC1382-BCDE-6248-9375-48ED3A85C4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9" r="880" b="1"/>
          <a:stretch/>
        </p:blipFill>
        <p:spPr>
          <a:xfrm>
            <a:off x="3191727" y="3670215"/>
            <a:ext cx="1620000" cy="1620000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9A8D431-630F-9842-A625-9F99A197E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rgbClr val="00716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t="17720" r="18267" b="19280"/>
          <a:stretch/>
        </p:blipFill>
        <p:spPr bwMode="auto">
          <a:xfrm>
            <a:off x="160723" y="1778533"/>
            <a:ext cx="1080000" cy="11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3586C7C-9CA4-9D49-97B5-D707200C6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rgbClr val="00716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t="17720" r="18267" b="19280"/>
          <a:stretch/>
        </p:blipFill>
        <p:spPr bwMode="auto">
          <a:xfrm>
            <a:off x="6336818" y="4205457"/>
            <a:ext cx="1080000" cy="11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252785-D96B-9C4F-A95F-11886158C57B}"/>
              </a:ext>
            </a:extLst>
          </p:cNvPr>
          <p:cNvSpPr txBox="1"/>
          <p:nvPr/>
        </p:nvSpPr>
        <p:spPr>
          <a:xfrm>
            <a:off x="6635426" y="1868449"/>
            <a:ext cx="4952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Trebuchet MS" panose="020B0703020202090204" pitchFamily="34" charset="0"/>
              </a:rPr>
              <a:t>Everyday</a:t>
            </a:r>
            <a:r>
              <a:rPr lang="it-IT" sz="2200" dirty="0">
                <a:latin typeface="Trebuchet MS" panose="020B0703020202090204" pitchFamily="34" charset="0"/>
              </a:rPr>
              <a:t> Insubria (7-11 aprile 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Trebuchet MS" panose="020B0703020202090204" pitchFamily="34" charset="0"/>
              </a:rPr>
              <a:t>Business Game (7 maggio 2025)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500E0-7169-2059-4D3E-5D1056CC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38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70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CBCEEEA9-962C-8095-6EA4-BBC948B5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1BC730-7559-CC42-958B-7C276E3AB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911" y="2260411"/>
            <a:ext cx="6980179" cy="2337179"/>
          </a:xfrm>
        </p:spPr>
        <p:txBody>
          <a:bodyPr>
            <a:normAutofit/>
          </a:bodyPr>
          <a:lstStyle/>
          <a:p>
            <a:r>
              <a:rPr lang="it-IT" sz="4000" dirty="0"/>
              <a:t>Grazie per la vostra partecipazione!!!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FB56B1-5E25-2C47-8DA9-550B1BC75781}"/>
              </a:ext>
            </a:extLst>
          </p:cNvPr>
          <p:cNvGrpSpPr/>
          <p:nvPr/>
        </p:nvGrpSpPr>
        <p:grpSpPr>
          <a:xfrm>
            <a:off x="3233432" y="5748806"/>
            <a:ext cx="5725137" cy="720000"/>
            <a:chOff x="5228318" y="5783000"/>
            <a:chExt cx="5725137" cy="7200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96EDBD-E3B5-F04E-9CD6-37D954B703B8}"/>
                </a:ext>
              </a:extLst>
            </p:cNvPr>
            <p:cNvSpPr txBox="1"/>
            <p:nvPr/>
          </p:nvSpPr>
          <p:spPr>
            <a:xfrm>
              <a:off x="5948318" y="5896779"/>
              <a:ext cx="5005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Trebuchet MS" panose="020B0703020202090204" pitchFamily="34" charset="0"/>
                  <a:hlinkClick r:id="rId3"/>
                </a:rPr>
                <a:t>orientamento.eco@uninsubria.it</a:t>
              </a:r>
              <a:r>
                <a:rPr lang="it-IT" sz="2400" dirty="0">
                  <a:latin typeface="Trebuchet MS" panose="020B0703020202090204" pitchFamily="34" charset="0"/>
                </a:rPr>
                <a:t> </a:t>
              </a:r>
            </a:p>
          </p:txBody>
        </p:sp>
        <p:pic>
          <p:nvPicPr>
            <p:cNvPr id="3076" name="Picture 4" descr="Web mail - Et.ics S.r.l.">
              <a:extLst>
                <a:ext uri="{FF2B5EF4-FFF2-40B4-BE49-F238E27FC236}">
                  <a16:creationId xmlns:a16="http://schemas.microsoft.com/office/drawing/2014/main" id="{04AE75BA-4657-4E4F-AE67-FE401B8F6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318" y="578300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6D89B-D7E4-5EB2-D111-68E19D04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64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ostenibilità ambientale: definizione, significato e obiettivi">
            <a:extLst>
              <a:ext uri="{FF2B5EF4-FFF2-40B4-BE49-F238E27FC236}">
                <a16:creationId xmlns:a16="http://schemas.microsoft.com/office/drawing/2014/main" id="{F4214335-B812-3944-A7EE-399188349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9"/>
          <a:stretch/>
        </p:blipFill>
        <p:spPr bwMode="auto">
          <a:xfrm>
            <a:off x="8259409" y="4338000"/>
            <a:ext cx="3932591" cy="2520000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nnovazione è distanziarsi dalla tradizione e dalla pratica comune">
            <a:extLst>
              <a:ext uri="{FF2B5EF4-FFF2-40B4-BE49-F238E27FC236}">
                <a16:creationId xmlns:a16="http://schemas.microsoft.com/office/drawing/2014/main" id="{EB96A82C-2222-CC48-8C37-73F56B297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9302" b="1"/>
          <a:stretch/>
        </p:blipFill>
        <p:spPr bwMode="auto">
          <a:xfrm>
            <a:off x="0" y="769029"/>
            <a:ext cx="2718000" cy="2519533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1">
            <a:extLst>
              <a:ext uri="{FF2B5EF4-FFF2-40B4-BE49-F238E27FC236}">
                <a16:creationId xmlns:a16="http://schemas.microsoft.com/office/drawing/2014/main" id="{9662F05A-2D03-C06E-7B53-4B975F7D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4233E5-A380-FB42-9BFA-D3B83796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798" y="1945021"/>
            <a:ext cx="6819899" cy="1852293"/>
          </a:xfrm>
        </p:spPr>
        <p:txBody>
          <a:bodyPr>
            <a:noAutofit/>
          </a:bodyPr>
          <a:lstStyle/>
          <a:p>
            <a:pPr algn="l"/>
            <a:r>
              <a:rPr lang="it-IT" sz="4000" dirty="0"/>
              <a:t>Saluti e introduzione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83F52-4288-2A07-8551-631DD33CC819}"/>
              </a:ext>
            </a:extLst>
          </p:cNvPr>
          <p:cNvSpPr txBox="1"/>
          <p:nvPr/>
        </p:nvSpPr>
        <p:spPr>
          <a:xfrm>
            <a:off x="3122798" y="3150983"/>
            <a:ext cx="50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rebuchet MS" panose="020B0703020202090204" pitchFamily="34" charset="0"/>
              </a:rPr>
              <a:t>Prof. Andrea Uselli</a:t>
            </a:r>
          </a:p>
          <a:p>
            <a:r>
              <a:rPr lang="it-IT" dirty="0">
                <a:latin typeface="Trebuchet MS" panose="020B0703020202090204" pitchFamily="34" charset="0"/>
              </a:rPr>
              <a:t>Direttore del Dipartimento di Economia</a:t>
            </a:r>
          </a:p>
        </p:txBody>
      </p:sp>
      <p:pic>
        <p:nvPicPr>
          <p:cNvPr id="9" name="Immagine 8" descr="Immagine che contiene persona, vestiti, Viso umano, Camicia&#10;&#10;Il contenuto generato dall'IA potrebbe non essere corretto.">
            <a:extLst>
              <a:ext uri="{FF2B5EF4-FFF2-40B4-BE49-F238E27FC236}">
                <a16:creationId xmlns:a16="http://schemas.microsoft.com/office/drawing/2014/main" id="{2E3F8985-4CEE-66A9-16E1-8AABEBD5D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617" y="2655039"/>
            <a:ext cx="1219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62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>
            <a:extLst>
              <a:ext uri="{FF2B5EF4-FFF2-40B4-BE49-F238E27FC236}">
                <a16:creationId xmlns:a16="http://schemas.microsoft.com/office/drawing/2014/main" id="{97E6C08E-23AC-CFEA-6D40-6DF62C3FE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4233E5-A380-FB42-9BFA-D3B83796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14" y="3588387"/>
            <a:ext cx="6819899" cy="1852293"/>
          </a:xfrm>
        </p:spPr>
        <p:txBody>
          <a:bodyPr>
            <a:noAutofit/>
          </a:bodyPr>
          <a:lstStyle/>
          <a:p>
            <a:pPr algn="l"/>
            <a:r>
              <a:rPr lang="it-IT" sz="4000" dirty="0"/>
              <a:t>Prova di verifica delle conoscenze iniziali</a:t>
            </a:r>
          </a:p>
        </p:txBody>
      </p:sp>
      <p:pic>
        <p:nvPicPr>
          <p:cNvPr id="3" name="Picture 6" descr="Sostenibilità ambientale: definizione, significato e obiettivi">
            <a:extLst>
              <a:ext uri="{FF2B5EF4-FFF2-40B4-BE49-F238E27FC236}">
                <a16:creationId xmlns:a16="http://schemas.microsoft.com/office/drawing/2014/main" id="{ADC9A09F-D394-7D46-32D9-66CB56E79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9"/>
          <a:stretch/>
        </p:blipFill>
        <p:spPr bwMode="auto">
          <a:xfrm>
            <a:off x="8259409" y="4338000"/>
            <a:ext cx="3932591" cy="2520000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nnovazione è distanziarsi dalla tradizione e dalla pratica comune">
            <a:extLst>
              <a:ext uri="{FF2B5EF4-FFF2-40B4-BE49-F238E27FC236}">
                <a16:creationId xmlns:a16="http://schemas.microsoft.com/office/drawing/2014/main" id="{1E381464-A58C-9DD3-BD5F-A84323FDA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9302" b="1"/>
          <a:stretch/>
        </p:blipFill>
        <p:spPr bwMode="auto">
          <a:xfrm>
            <a:off x="0" y="769029"/>
            <a:ext cx="2718000" cy="2519533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32D28-F5D9-0C96-4BEA-167646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909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3458C36-7686-5CEB-B7B6-8F3E083E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0A286A-42F0-AF5B-A281-0E800F26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000" y="1651595"/>
            <a:ext cx="8360267" cy="1852293"/>
          </a:xfrm>
        </p:spPr>
        <p:txBody>
          <a:bodyPr>
            <a:noAutofit/>
          </a:bodyPr>
          <a:lstStyle/>
          <a:p>
            <a:pPr algn="l"/>
            <a:r>
              <a:rPr lang="it-IT" sz="4000" dirty="0"/>
              <a:t>Presentazione dei Corsi di laurea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B3E3F-6F67-4EDA-DDBC-69E3E561CF4C}"/>
              </a:ext>
            </a:extLst>
          </p:cNvPr>
          <p:cNvSpPr txBox="1"/>
          <p:nvPr/>
        </p:nvSpPr>
        <p:spPr>
          <a:xfrm>
            <a:off x="4310328" y="2976033"/>
            <a:ext cx="6142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rebuchet MS" panose="020B0703020202090204" pitchFamily="34" charset="0"/>
              </a:rPr>
              <a:t>Prof. Carlo Brambilla</a:t>
            </a:r>
          </a:p>
          <a:p>
            <a:r>
              <a:rPr lang="it-IT" dirty="0">
                <a:latin typeface="Trebuchet MS" panose="020B0703020202090204" pitchFamily="34" charset="0"/>
              </a:rPr>
              <a:t>Coordinatore del Corso di laurea CLEMIS</a:t>
            </a:r>
          </a:p>
          <a:p>
            <a:endParaRPr lang="it-IT" dirty="0">
              <a:latin typeface="Trebuchet MS" panose="020B0703020202090204" pitchFamily="34" charset="0"/>
            </a:endParaRPr>
          </a:p>
          <a:p>
            <a:r>
              <a:rPr lang="it-IT" dirty="0">
                <a:latin typeface="Trebuchet MS" panose="020B0703020202090204" pitchFamily="34" charset="0"/>
              </a:rPr>
              <a:t>Prof. Paolo Zuddas</a:t>
            </a:r>
          </a:p>
          <a:p>
            <a:r>
              <a:rPr lang="it-IT" dirty="0">
                <a:latin typeface="Trebuchet MS" panose="020B0703020202090204" pitchFamily="34" charset="0"/>
              </a:rPr>
              <a:t>Coordinatore del Corso di laurea CLEMIS-DI</a:t>
            </a:r>
          </a:p>
        </p:txBody>
      </p:sp>
      <p:pic>
        <p:nvPicPr>
          <p:cNvPr id="12" name="Picture 6" descr="Sostenibilità ambientale: definizione, significato e obiettivi">
            <a:extLst>
              <a:ext uri="{FF2B5EF4-FFF2-40B4-BE49-F238E27FC236}">
                <a16:creationId xmlns:a16="http://schemas.microsoft.com/office/drawing/2014/main" id="{48CF641B-4FB6-2645-1B5F-15EBD3B87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9"/>
          <a:stretch/>
        </p:blipFill>
        <p:spPr bwMode="auto">
          <a:xfrm>
            <a:off x="8259409" y="4338000"/>
            <a:ext cx="3932591" cy="2520000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nnovazione è distanziarsi dalla tradizione e dalla pratica comune">
            <a:extLst>
              <a:ext uri="{FF2B5EF4-FFF2-40B4-BE49-F238E27FC236}">
                <a16:creationId xmlns:a16="http://schemas.microsoft.com/office/drawing/2014/main" id="{47800E40-2CCD-7A19-0C72-E51CB5DF1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9302" b="1"/>
          <a:stretch/>
        </p:blipFill>
        <p:spPr bwMode="auto">
          <a:xfrm>
            <a:off x="0" y="769029"/>
            <a:ext cx="2718000" cy="2519533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persona, Viso umano, vestiti, uomo&#10;&#10;Il contenuto generato dall'IA potrebbe non essere corretto.">
            <a:extLst>
              <a:ext uri="{FF2B5EF4-FFF2-40B4-BE49-F238E27FC236}">
                <a16:creationId xmlns:a16="http://schemas.microsoft.com/office/drawing/2014/main" id="{55DE50B6-757D-B31B-3D2E-F45030B0F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897" y="2889000"/>
            <a:ext cx="720000" cy="1080000"/>
          </a:xfrm>
          <a:prstGeom prst="rect">
            <a:avLst/>
          </a:prstGeom>
        </p:spPr>
      </p:pic>
      <p:pic>
        <p:nvPicPr>
          <p:cNvPr id="10" name="Immagine 9" descr="Immagine che contiene Viso umano, persona, vestiti, Blazer&#10;&#10;Il contenuto generato dall'IA potrebbe non essere corretto.">
            <a:extLst>
              <a:ext uri="{FF2B5EF4-FFF2-40B4-BE49-F238E27FC236}">
                <a16:creationId xmlns:a16="http://schemas.microsoft.com/office/drawing/2014/main" id="{11F57C19-C4DB-8C43-6934-0A9502EF8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298" y="3373360"/>
            <a:ext cx="720001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2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>
            <a:extLst>
              <a:ext uri="{FF2B5EF4-FFF2-40B4-BE49-F238E27FC236}">
                <a16:creationId xmlns:a16="http://schemas.microsoft.com/office/drawing/2014/main" id="{1CD34E41-75D5-CD6D-ED86-FE171B715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628B51BF-9D0E-314A-A1F5-06F1A17E8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5" b="28261"/>
          <a:stretch/>
        </p:blipFill>
        <p:spPr>
          <a:xfrm>
            <a:off x="7278329" y="0"/>
            <a:ext cx="4668346" cy="2143561"/>
          </a:xfrm>
          <a:prstGeom prst="ellipse">
            <a:avLst/>
          </a:prstGeom>
          <a:ln w="28575" cap="rnd">
            <a:solidFill>
              <a:srgbClr val="00716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A58E3-CC51-4F48-B854-107E02C9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Dove siamo</a:t>
            </a:r>
          </a:p>
        </p:txBody>
      </p:sp>
      <p:pic>
        <p:nvPicPr>
          <p:cNvPr id="5" name="Picture 2" descr="Google Maps gets a new icon and more tabs to celebrate 15th anniversary -  The Verge">
            <a:extLst>
              <a:ext uri="{FF2B5EF4-FFF2-40B4-BE49-F238E27FC236}">
                <a16:creationId xmlns:a16="http://schemas.microsoft.com/office/drawing/2014/main" id="{E2BF0FD1-59E7-7145-A264-9D47D51A1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78571" y1="72857" x2="78571" y2="72857"/>
                        <a14:backgroundMark x1="80286" y1="33810" x2="80286" y2="6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059" y="546546"/>
            <a:ext cx="129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C94435-0294-BC4D-8CB1-B793C1FBDCA1}"/>
              </a:ext>
            </a:extLst>
          </p:cNvPr>
          <p:cNvGrpSpPr>
            <a:grpSpLocks noChangeAspect="1"/>
          </p:cNvGrpSpPr>
          <p:nvPr/>
        </p:nvGrpSpPr>
        <p:grpSpPr>
          <a:xfrm>
            <a:off x="817848" y="1547233"/>
            <a:ext cx="10556304" cy="5112000"/>
            <a:chOff x="1219345" y="1725649"/>
            <a:chExt cx="9556117" cy="4627648"/>
          </a:xfrm>
        </p:grpSpPr>
        <p:pic>
          <p:nvPicPr>
            <p:cNvPr id="9" name="Picture 8" descr="A picture containing sky, outdoor, building, grass&#10;&#10;Description automatically generated">
              <a:extLst>
                <a:ext uri="{FF2B5EF4-FFF2-40B4-BE49-F238E27FC236}">
                  <a16:creationId xmlns:a16="http://schemas.microsoft.com/office/drawing/2014/main" id="{142517FB-87EA-B142-BF5B-A075272E5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214" r="15784" b="-3"/>
            <a:stretch/>
          </p:blipFill>
          <p:spPr>
            <a:xfrm>
              <a:off x="3693452" y="1725649"/>
              <a:ext cx="4627646" cy="4627648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0" name="Picture 9" descr="A group of people sitting in a room with a projector screen&#10;&#10;Description automatically generated with low confidence">
              <a:extLst>
                <a:ext uri="{FF2B5EF4-FFF2-40B4-BE49-F238E27FC236}">
                  <a16:creationId xmlns:a16="http://schemas.microsoft.com/office/drawing/2014/main" id="{B5505739-0FDF-5545-8D99-CC6A4B7CB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699" r="12919" b="5"/>
            <a:stretch/>
          </p:blipFill>
          <p:spPr>
            <a:xfrm>
              <a:off x="1219345" y="2739000"/>
              <a:ext cx="2590737" cy="292695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11" name="Picture 10" descr="A group of people in a meeting&#10;&#10;Description automatically generated with medium confidence">
              <a:extLst>
                <a:ext uri="{FF2B5EF4-FFF2-40B4-BE49-F238E27FC236}">
                  <a16:creationId xmlns:a16="http://schemas.microsoft.com/office/drawing/2014/main" id="{FFCF84FB-BF1B-5348-B903-2DA5EDB09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848" r="17102" b="5"/>
            <a:stretch/>
          </p:blipFill>
          <p:spPr>
            <a:xfrm>
              <a:off x="8197633" y="2739000"/>
              <a:ext cx="2577829" cy="2926956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EFA87-F3C3-5B29-FCB3-7BCF13E4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3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168" y="2787184"/>
            <a:ext cx="3994973" cy="12351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kern="1200" err="1">
                <a:latin typeface="Trebuchet MS" panose="020B0703020202090204" pitchFamily="34" charset="0"/>
                <a:ea typeface="+mj-ea"/>
                <a:cs typeface="+mj-cs"/>
              </a:rPr>
              <a:t>Perché</a:t>
            </a:r>
            <a:r>
              <a:rPr lang="en-US" kern="1200"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n-US" kern="1200" err="1">
                <a:latin typeface="Trebuchet MS" panose="020B0703020202090204" pitchFamily="34" charset="0"/>
                <a:ea typeface="+mj-ea"/>
                <a:cs typeface="+mj-cs"/>
              </a:rPr>
              <a:t>studiare</a:t>
            </a:r>
            <a:br>
              <a:rPr lang="en-US" kern="1200">
                <a:latin typeface="Trebuchet MS" panose="020B0703020202090204" pitchFamily="34" charset="0"/>
                <a:ea typeface="+mj-ea"/>
                <a:cs typeface="+mj-cs"/>
              </a:rPr>
            </a:br>
            <a:r>
              <a:rPr lang="en-US" kern="1200">
                <a:latin typeface="Trebuchet MS" panose="020B0703020202090204" pitchFamily="34" charset="0"/>
                <a:ea typeface="+mj-ea"/>
                <a:cs typeface="+mj-cs"/>
              </a:rPr>
              <a:t>Economia </a:t>
            </a:r>
            <a:r>
              <a:rPr lang="en-US" kern="1200" err="1">
                <a:latin typeface="Trebuchet MS" panose="020B0703020202090204" pitchFamily="34" charset="0"/>
                <a:ea typeface="+mj-ea"/>
                <a:cs typeface="+mj-cs"/>
              </a:rPr>
              <a:t>oggi</a:t>
            </a:r>
            <a:r>
              <a:rPr lang="en-US" kern="1200">
                <a:latin typeface="Trebuchet MS" panose="020B0703020202090204" pitchFamily="34" charset="0"/>
                <a:ea typeface="+mj-ea"/>
                <a:cs typeface="+mj-cs"/>
              </a:rPr>
              <a:t>?</a:t>
            </a:r>
          </a:p>
        </p:txBody>
      </p:sp>
      <p:pic>
        <p:nvPicPr>
          <p:cNvPr id="23" name="Picture 22" descr="A picture containing bubble&#10;&#10;Description automatically generated">
            <a:extLst>
              <a:ext uri="{FF2B5EF4-FFF2-40B4-BE49-F238E27FC236}">
                <a16:creationId xmlns:a16="http://schemas.microsoft.com/office/drawing/2014/main" id="{DF63495B-02AA-9E42-ADDA-9E6B44534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26" r="1" b="23013"/>
          <a:stretch/>
        </p:blipFill>
        <p:spPr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20" name="Picture 19" descr="A hand holding a light bulb&#10;&#10;Description automatically generated with medium confidence">
            <a:extLst>
              <a:ext uri="{FF2B5EF4-FFF2-40B4-BE49-F238E27FC236}">
                <a16:creationId xmlns:a16="http://schemas.microsoft.com/office/drawing/2014/main" id="{ADD2287C-7910-F049-85EE-9BD6DD8EDB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87" r="2" b="24593"/>
          <a:stretch/>
        </p:blipFill>
        <p:spPr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E3FB1DA9-37BE-C44C-A664-D7CD04C74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73" r="4" b="4"/>
          <a:stretch/>
        </p:blipFill>
        <p:spPr>
          <a:xfrm>
            <a:off x="20" y="2279768"/>
            <a:ext cx="3484262" cy="2244420"/>
          </a:xfrm>
          <a:prstGeom prst="rect">
            <a:avLst/>
          </a:prstGeom>
        </p:spPr>
      </p:pic>
      <p:pic>
        <p:nvPicPr>
          <p:cNvPr id="22" name="Picture 21" descr="A group of people sitting around a table with papers and papers on it&#10;&#10;Description automatically generated with low confidence">
            <a:extLst>
              <a:ext uri="{FF2B5EF4-FFF2-40B4-BE49-F238E27FC236}">
                <a16:creationId xmlns:a16="http://schemas.microsoft.com/office/drawing/2014/main" id="{C4BB39A4-12A8-7345-9DE3-C9C4DB2EE1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94" r="1" b="4046"/>
          <a:stretch/>
        </p:blipFill>
        <p:spPr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21" name="Picture 20" descr="A picture containing text, red, device&#10;&#10;Description automatically generated">
            <a:extLst>
              <a:ext uri="{FF2B5EF4-FFF2-40B4-BE49-F238E27FC236}">
                <a16:creationId xmlns:a16="http://schemas.microsoft.com/office/drawing/2014/main" id="{058A1BC0-C0EA-4E4B-85E3-E0EF58EFAF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410" r="-2" b="35208"/>
          <a:stretch/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25" name="Picture 24" descr="A picture containing bubble, arthropod, invertebrate, sprinkler system&#10;&#10;Description automatically generated">
            <a:extLst>
              <a:ext uri="{FF2B5EF4-FFF2-40B4-BE49-F238E27FC236}">
                <a16:creationId xmlns:a16="http://schemas.microsoft.com/office/drawing/2014/main" id="{1A1C31AE-BA39-2B48-A8F4-55D5A1B521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027" y="2279768"/>
            <a:ext cx="3994973" cy="2250000"/>
          </a:xfrm>
          <a:prstGeom prst="rect">
            <a:avLst/>
          </a:prstGeom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93A12174-93DF-2F83-74A8-34B9D7C7AD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4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78FF22-64F8-07BB-CDD2-E88E0CA50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Economia em uma única lição - Opinião - InfoMoney">
            <a:extLst>
              <a:ext uri="{FF2B5EF4-FFF2-40B4-BE49-F238E27FC236}">
                <a16:creationId xmlns:a16="http://schemas.microsoft.com/office/drawing/2014/main" id="{A16FF815-EF09-DE44-8498-EF4F2C0FF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3" r="-3" b="9413"/>
          <a:stretch/>
        </p:blipFill>
        <p:spPr bwMode="auto">
          <a:xfrm>
            <a:off x="173599" y="851665"/>
            <a:ext cx="5828858" cy="2808000"/>
          </a:xfrm>
          <a:prstGeom prst="rect">
            <a:avLst/>
          </a:prstGeom>
          <a:noFill/>
          <a:ln w="28575">
            <a:solidFill>
              <a:srgbClr val="00716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hat is the Future of Business Management ? - Fekr for media studies and  consultations">
            <a:extLst>
              <a:ext uri="{FF2B5EF4-FFF2-40B4-BE49-F238E27FC236}">
                <a16:creationId xmlns:a16="http://schemas.microsoft.com/office/drawing/2014/main" id="{BEF11516-23B5-1241-8E50-FF14EFAA8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637"/>
          <a:stretch/>
        </p:blipFill>
        <p:spPr bwMode="auto">
          <a:xfrm>
            <a:off x="6180551" y="857676"/>
            <a:ext cx="5835600" cy="2801989"/>
          </a:xfrm>
          <a:prstGeom prst="rect">
            <a:avLst/>
          </a:prstGeom>
          <a:noFill/>
          <a:ln w="28575">
            <a:solidFill>
              <a:srgbClr val="00716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o Become An Innovative Company, Pursue an Innovative Culture">
            <a:extLst>
              <a:ext uri="{FF2B5EF4-FFF2-40B4-BE49-F238E27FC236}">
                <a16:creationId xmlns:a16="http://schemas.microsoft.com/office/drawing/2014/main" id="{DEF2FA3D-B202-7F4A-9845-122FA4678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" r="2" b="9589"/>
          <a:stretch/>
        </p:blipFill>
        <p:spPr bwMode="auto">
          <a:xfrm>
            <a:off x="173599" y="3899566"/>
            <a:ext cx="5835600" cy="2800766"/>
          </a:xfrm>
          <a:prstGeom prst="rect">
            <a:avLst/>
          </a:prstGeom>
          <a:noFill/>
          <a:ln w="28575">
            <a:solidFill>
              <a:srgbClr val="00716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he circular economy can guarantee healthy food and food production systems  - BCFN Foundation">
            <a:extLst>
              <a:ext uri="{FF2B5EF4-FFF2-40B4-BE49-F238E27FC236}">
                <a16:creationId xmlns:a16="http://schemas.microsoft.com/office/drawing/2014/main" id="{5A818F33-90DB-2846-AB68-68CDED61B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r="14235" b="-3"/>
          <a:stretch/>
        </p:blipFill>
        <p:spPr bwMode="auto">
          <a:xfrm>
            <a:off x="6180551" y="3890311"/>
            <a:ext cx="5835600" cy="2810021"/>
          </a:xfrm>
          <a:prstGeom prst="rect">
            <a:avLst/>
          </a:prstGeom>
          <a:noFill/>
          <a:ln w="28575">
            <a:solidFill>
              <a:srgbClr val="00716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2F5B8C7-520C-1044-8976-326054F3A938}"/>
              </a:ext>
            </a:extLst>
          </p:cNvPr>
          <p:cNvSpPr/>
          <p:nvPr/>
        </p:nvSpPr>
        <p:spPr>
          <a:xfrm>
            <a:off x="173599" y="2741445"/>
            <a:ext cx="2867037" cy="918220"/>
          </a:xfrm>
          <a:prstGeom prst="ellipse">
            <a:avLst/>
          </a:prstGeom>
          <a:solidFill>
            <a:srgbClr val="0071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/>
              <a:t>Economia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5E7C83-1184-5044-A66B-3BF293FEF8D6}"/>
              </a:ext>
            </a:extLst>
          </p:cNvPr>
          <p:cNvSpPr/>
          <p:nvPr/>
        </p:nvSpPr>
        <p:spPr>
          <a:xfrm>
            <a:off x="6180551" y="2741445"/>
            <a:ext cx="3040636" cy="918220"/>
          </a:xfrm>
          <a:prstGeom prst="ellipse">
            <a:avLst/>
          </a:prstGeom>
          <a:solidFill>
            <a:srgbClr val="0071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/>
              <a:t>Management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FEA1B9-55DA-F745-8574-80388E516AEB}"/>
              </a:ext>
            </a:extLst>
          </p:cNvPr>
          <p:cNvSpPr/>
          <p:nvPr/>
        </p:nvSpPr>
        <p:spPr>
          <a:xfrm>
            <a:off x="173599" y="5782112"/>
            <a:ext cx="2867037" cy="918220"/>
          </a:xfrm>
          <a:prstGeom prst="ellipse">
            <a:avLst/>
          </a:prstGeom>
          <a:solidFill>
            <a:srgbClr val="0071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/>
              <a:t>Innovazione</a:t>
            </a:r>
            <a:endParaRPr lang="it-IT" sz="26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5A79CB-35C5-9A4B-A827-37BD9BF9EEE3}"/>
              </a:ext>
            </a:extLst>
          </p:cNvPr>
          <p:cNvSpPr/>
          <p:nvPr/>
        </p:nvSpPr>
        <p:spPr>
          <a:xfrm>
            <a:off x="6194406" y="5782112"/>
            <a:ext cx="3026781" cy="918220"/>
          </a:xfrm>
          <a:prstGeom prst="ellipse">
            <a:avLst/>
          </a:prstGeom>
          <a:solidFill>
            <a:srgbClr val="0071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/>
              <a:t>Sostenibilità</a:t>
            </a:r>
          </a:p>
        </p:txBody>
      </p:sp>
    </p:spTree>
    <p:extLst>
      <p:ext uri="{BB962C8B-B14F-4D97-AF65-F5344CB8AC3E}">
        <p14:creationId xmlns:p14="http://schemas.microsoft.com/office/powerpoint/2010/main" val="168809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">
            <a:extLst>
              <a:ext uri="{FF2B5EF4-FFF2-40B4-BE49-F238E27FC236}">
                <a16:creationId xmlns:a16="http://schemas.microsoft.com/office/drawing/2014/main" id="{18A5094A-9F88-5966-3380-9F9BC3E9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113A52-A477-D65F-8990-48D87375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30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L’offerta formativa del Dipartimento</a:t>
            </a:r>
            <a:br>
              <a:rPr lang="it-IT" dirty="0"/>
            </a:br>
            <a:r>
              <a:rPr lang="it-IT" dirty="0"/>
              <a:t>di Economia (a.a. 2025/26)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617A031-808E-D2F0-ADF3-CC2BAAED58B6}"/>
              </a:ext>
            </a:extLst>
          </p:cNvPr>
          <p:cNvSpPr txBox="1">
            <a:spLocks/>
          </p:cNvSpPr>
          <p:nvPr/>
        </p:nvSpPr>
        <p:spPr>
          <a:xfrm>
            <a:off x="839788" y="1868731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000" b="1" u="sng" dirty="0">
                <a:solidFill>
                  <a:srgbClr val="007161"/>
                </a:solidFill>
              </a:rPr>
              <a:t>Corsi di laurea (triennale)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D597DC13-5F10-19D3-8B13-F03564DA44BD}"/>
              </a:ext>
            </a:extLst>
          </p:cNvPr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Economia e Management dell’Innovazione e della Sostenibilità (CLEMIS)</a:t>
            </a:r>
          </a:p>
          <a:p>
            <a:r>
              <a:rPr lang="it-IT" dirty="0"/>
              <a:t>Economia e Management dell’Innovazione e della Sostenibilità – Digitale Integrato (CLEMIS-DI)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A387EB0B-3C2A-D00B-7AEA-759D6AD7D73B}"/>
              </a:ext>
            </a:extLst>
          </p:cNvPr>
          <p:cNvSpPr txBox="1">
            <a:spLocks/>
          </p:cNvSpPr>
          <p:nvPr/>
        </p:nvSpPr>
        <p:spPr>
          <a:xfrm>
            <a:off x="6172200" y="1868731"/>
            <a:ext cx="5183188" cy="823912"/>
          </a:xfrm>
          <a:prstGeom prst="rect">
            <a:avLst/>
          </a:prstGeom>
        </p:spPr>
        <p:txBody>
          <a:bodyPr/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000" b="1" u="sng" dirty="0">
                <a:solidFill>
                  <a:srgbClr val="007161"/>
                </a:solidFill>
              </a:rPr>
              <a:t>Corsi di laurea magistrale</a:t>
            </a:r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DD6A98BF-0628-C700-25D6-E4F1A9C0DCA3}"/>
              </a:ext>
            </a:extLst>
          </p:cNvPr>
          <p:cNvSpPr txBox="1">
            <a:spLocks/>
          </p:cNvSpPr>
          <p:nvPr/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Economia Diritto e Finanza d’Impresa</a:t>
            </a:r>
          </a:p>
          <a:p>
            <a:r>
              <a:rPr lang="it-IT" dirty="0"/>
              <a:t>Global Entrepreneurship Economics and Management</a:t>
            </a:r>
          </a:p>
        </p:txBody>
      </p:sp>
      <p:pic>
        <p:nvPicPr>
          <p:cNvPr id="1026" name="Picture 2" descr="Circle Uk Flag transparent PNG - StickPNG">
            <a:extLst>
              <a:ext uri="{FF2B5EF4-FFF2-40B4-BE49-F238E27FC236}">
                <a16:creationId xmlns:a16="http://schemas.microsoft.com/office/drawing/2014/main" id="{5243DD5C-8C35-A704-279C-9D80F0C83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335" y="345304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68C350-D3DB-9C8F-2C6B-827CC073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BB80-6CFC-1B40-8888-0D4E44D76091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2636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OPEN DAY DIECO" id="{9F4B1AB6-B8B1-B149-8240-434341F63AFB}" vid="{9B57CEE1-E847-D947-B456-492D67894BC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C6B67CFBC20524EB48AB50D7FBBE7E6" ma:contentTypeVersion="8" ma:contentTypeDescription="Creare un nuovo documento." ma:contentTypeScope="" ma:versionID="f77e42b44b39ab9c744944ba2c0f44ec">
  <xsd:schema xmlns:xsd="http://www.w3.org/2001/XMLSchema" xmlns:xs="http://www.w3.org/2001/XMLSchema" xmlns:p="http://schemas.microsoft.com/office/2006/metadata/properties" xmlns:ns2="828d145f-e330-46fd-964b-aa4a5621febc" targetNamespace="http://schemas.microsoft.com/office/2006/metadata/properties" ma:root="true" ma:fieldsID="d459d83b3a7ba9108ca63f5be7b47af8" ns2:_="">
    <xsd:import namespace="828d145f-e330-46fd-964b-aa4a5621fe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d145f-e330-46fd-964b-aa4a5621fe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6C9842-08B2-42B6-A6A5-E6D2377BFFD0}"/>
</file>

<file path=customXml/itemProps2.xml><?xml version="1.0" encoding="utf-8"?>
<ds:datastoreItem xmlns:ds="http://schemas.openxmlformats.org/officeDocument/2006/customXml" ds:itemID="{40D49E52-AC7D-4BB1-9DE5-B95D93401D07}"/>
</file>

<file path=customXml/itemProps3.xml><?xml version="1.0" encoding="utf-8"?>
<ds:datastoreItem xmlns:ds="http://schemas.openxmlformats.org/officeDocument/2006/customXml" ds:itemID="{EE17B0F9-AE61-4065-AC72-1882F6C3F8F5}"/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62</TotalTime>
  <Words>2816</Words>
  <Application>Microsoft Macintosh PowerPoint</Application>
  <PresentationFormat>Widescreen</PresentationFormat>
  <Paragraphs>586</Paragraphs>
  <Slides>40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ＭＳ Ｐゴシック</vt:lpstr>
      <vt:lpstr>Aptos</vt:lpstr>
      <vt:lpstr>Aptos Display</vt:lpstr>
      <vt:lpstr>Arial</vt:lpstr>
      <vt:lpstr>Book Antiqua</vt:lpstr>
      <vt:lpstr>Calibri</vt:lpstr>
      <vt:lpstr>Titillium Web</vt:lpstr>
      <vt:lpstr>Trebuchet MS</vt:lpstr>
      <vt:lpstr>Tema di Office</vt:lpstr>
      <vt:lpstr>PowerPoint Presentation</vt:lpstr>
      <vt:lpstr>PowerPoint Presentation</vt:lpstr>
      <vt:lpstr>PowerPoint Presentation</vt:lpstr>
      <vt:lpstr>Saluti e introduzione</vt:lpstr>
      <vt:lpstr>Presentazione dei Corsi di laurea</vt:lpstr>
      <vt:lpstr>Dove siamo</vt:lpstr>
      <vt:lpstr>Perché studiare Economia oggi?</vt:lpstr>
      <vt:lpstr>PowerPoint Presentation</vt:lpstr>
      <vt:lpstr>L’offerta formativa del Dipartimento di Economia (a.a. 2025/26)</vt:lpstr>
      <vt:lpstr>La struttura del Corso di laurea CLEMIS</vt:lpstr>
      <vt:lpstr>Piano di studi – CLEMIS (180 CFU)</vt:lpstr>
      <vt:lpstr>PowerPoint Presentation</vt:lpstr>
      <vt:lpstr>CLEMIS Digitale Integrato (CLEMIS-DI)</vt:lpstr>
      <vt:lpstr>Erogazione degli insegnamenti in  MODALITA’ MISTA</vt:lpstr>
      <vt:lpstr>Lezioni ed esercitazioni</vt:lpstr>
      <vt:lpstr>L’articolazione del piano di studio</vt:lpstr>
      <vt:lpstr>La struttura del Corso di laurea CLEMIS-DI</vt:lpstr>
      <vt:lpstr>A) TEMPO PIENO (3 anni) – biennio comune</vt:lpstr>
      <vt:lpstr>TEMPO PIENO – Terzo anno (indirizzi L-18/L-33)</vt:lpstr>
      <vt:lpstr>B) TEMPO PARZIALE (4 anni) – triennio comune</vt:lpstr>
      <vt:lpstr>TEMPO PARZIALE – Quarto anno (L-18/L-33)</vt:lpstr>
      <vt:lpstr>Informazioni comuni a entrambi i corsi di studio</vt:lpstr>
      <vt:lpstr>Conoscenze e competenze degli ambiti disciplinari</vt:lpstr>
      <vt:lpstr>Modalità di ammissione</vt:lpstr>
      <vt:lpstr>Test di verifica della preparazione iniziale</vt:lpstr>
      <vt:lpstr>Percorsi di rafforzamento delle competenze</vt:lpstr>
      <vt:lpstr>Calendario didattico</vt:lpstr>
      <vt:lpstr>I servizi per gli studenti</vt:lpstr>
      <vt:lpstr>Benefici e opportunità per gli studenti</vt:lpstr>
      <vt:lpstr>I servizi offerti dall’Ateneo e dal Dipartimento</vt:lpstr>
      <vt:lpstr>Mobilità internazionale</vt:lpstr>
      <vt:lpstr>Profili professionali e sbocchi occupazionali</vt:lpstr>
      <vt:lpstr>Profili professionali e alcuni tra i principali sbocchi occupazionali</vt:lpstr>
      <vt:lpstr>Sbocchi occupazionali e professionali 1/2</vt:lpstr>
      <vt:lpstr>Sbocchi occupazionali e professionali 2/2</vt:lpstr>
      <vt:lpstr>PowerPoint Presentation</vt:lpstr>
      <vt:lpstr>Domanda di laureati e competenze richieste  dal mondo del lavoro</vt:lpstr>
      <vt:lpstr>Per conoscerci un po’ di più…</vt:lpstr>
      <vt:lpstr>Grazie per la vostra partecipazione!!!</vt:lpstr>
      <vt:lpstr>Prova di verifica delle conoscenze iniziali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Riganti Andrea</dc:creator>
  <cp:lastModifiedBy>Brambilla Carlo</cp:lastModifiedBy>
  <cp:revision>2</cp:revision>
  <dcterms:created xsi:type="dcterms:W3CDTF">2025-03-18T16:59:11Z</dcterms:created>
  <dcterms:modified xsi:type="dcterms:W3CDTF">2025-03-27T10:14:01Z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0x010100CC6B67CFBC20524EB48AB50D7FBBE7E6</vt:lpwstr>
  </property>
</Properties>
</file>