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58" r:id="rId6"/>
    <p:sldId id="259" r:id="rId7"/>
    <p:sldId id="260" r:id="rId8"/>
    <p:sldId id="263" r:id="rId9"/>
    <p:sldId id="638" r:id="rId10"/>
    <p:sldId id="695" r:id="rId11"/>
    <p:sldId id="689" r:id="rId12"/>
    <p:sldId id="264" r:id="rId13"/>
    <p:sldId id="672" r:id="rId14"/>
    <p:sldId id="671" r:id="rId15"/>
    <p:sldId id="690" r:id="rId16"/>
    <p:sldId id="691" r:id="rId17"/>
    <p:sldId id="676" r:id="rId18"/>
    <p:sldId id="692" r:id="rId19"/>
    <p:sldId id="693" r:id="rId20"/>
    <p:sldId id="696" r:id="rId21"/>
    <p:sldId id="697" r:id="rId22"/>
    <p:sldId id="698" r:id="rId23"/>
    <p:sldId id="699" r:id="rId24"/>
    <p:sldId id="700" r:id="rId25"/>
    <p:sldId id="701" r:id="rId26"/>
    <p:sldId id="665" r:id="rId27"/>
    <p:sldId id="702" r:id="rId28"/>
    <p:sldId id="660" r:id="rId29"/>
    <p:sldId id="659" r:id="rId30"/>
    <p:sldId id="658" r:id="rId31"/>
    <p:sldId id="657" r:id="rId32"/>
    <p:sldId id="664" r:id="rId33"/>
    <p:sldId id="663" r:id="rId34"/>
    <p:sldId id="656" r:id="rId35"/>
    <p:sldId id="655" r:id="rId36"/>
    <p:sldId id="662" r:id="rId37"/>
    <p:sldId id="667" r:id="rId38"/>
    <p:sldId id="703" r:id="rId39"/>
    <p:sldId id="639" r:id="rId40"/>
    <p:sldId id="640" r:id="rId41"/>
    <p:sldId id="641" r:id="rId42"/>
    <p:sldId id="646" r:id="rId43"/>
    <p:sldId id="666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elli Flavia" initials="MF" lastIdx="6" clrIdx="0">
    <p:extLst>
      <p:ext uri="{19B8F6BF-5375-455C-9EA6-DF929625EA0E}">
        <p15:presenceInfo xmlns:p15="http://schemas.microsoft.com/office/powerpoint/2012/main" userId="Marinelli Flav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145"/>
    <a:srgbClr val="406ABC"/>
    <a:srgbClr val="F04E35"/>
    <a:srgbClr val="F9FABC"/>
    <a:srgbClr val="E9FFB7"/>
    <a:srgbClr val="FDF3B9"/>
    <a:srgbClr val="FFC000"/>
    <a:srgbClr val="E5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/>
    <p:restoredTop sz="94640"/>
  </p:normalViewPr>
  <p:slideViewPr>
    <p:cSldViewPr snapToGrid="0">
      <p:cViewPr varScale="1">
        <p:scale>
          <a:sx n="102" d="100"/>
          <a:sy n="102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AC-49DE-8A80-043AB77B08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AC-49DE-8A80-043AB77B08EF}"/>
              </c:ext>
            </c:extLst>
          </c:dPt>
          <c:val>
            <c:numRef>
              <c:f>Foglio1!$A$1:$A$2</c:f>
              <c:numCache>
                <c:formatCode>0%</c:formatCode>
                <c:ptCount val="2"/>
                <c:pt idx="0">
                  <c:v>0.71</c:v>
                </c:pt>
                <c:pt idx="1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AC-49DE-8A80-043AB77B0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27T22:12:48.441" idx="3">
    <p:pos x="10" y="10"/>
    <p:text>aggiungere ottime possibilità occupazionali alla fine del quinquennio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F00114-B20E-4024-862A-7584DA1FC379}" type="doc">
      <dgm:prSet loTypeId="urn:microsoft.com/office/officeart/2005/8/layout/vList4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CC7CE72E-683C-4CC6-BE55-D09F96BCAB66}">
      <dgm:prSet phldrT="[Testo]" custT="1"/>
      <dgm:spPr/>
      <dgm:t>
        <a:bodyPr/>
        <a:lstStyle/>
        <a:p>
          <a:pPr>
            <a:spcBef>
              <a:spcPct val="0"/>
            </a:spcBef>
            <a:spcAft>
              <a:spcPts val="500"/>
            </a:spcAft>
          </a:pPr>
          <a:r>
            <a:rPr lang="it-IT" altLang="en-US" sz="24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Gulim" panose="020B0600000101010101" pitchFamily="34" charset="-127"/>
            </a:rPr>
            <a:t>Red</a:t>
          </a:r>
          <a:r>
            <a:rPr lang="it-IT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Gulim" panose="020B0600000101010101" pitchFamily="34" charset="-127"/>
            </a:rPr>
            <a:t>  </a:t>
          </a:r>
          <a:r>
            <a:rPr lang="it-IT" altLang="en-US" sz="24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dirty="0">
            <a:latin typeface="+mj-lt"/>
            <a:ea typeface="Gulim" panose="020B0600000101010101" pitchFamily="34" charset="-127"/>
          </a:endParaRPr>
        </a:p>
      </dgm:t>
    </dgm:pt>
    <dgm:pt modelId="{32C43679-34BE-45F7-9D86-5531CEF132D4}" type="parTrans" cxnId="{C1C26706-388A-417E-A877-4A83EFFE61BB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EF54C7D5-A35D-4F88-AAB6-25F87A5ECB67}" type="sibTrans" cxnId="{C1C26706-388A-417E-A877-4A83EFFE61BB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331EFE66-F3E2-4F48-93F2-8518C1FFBCE2}">
      <dgm:prSet phldrT="[Testo]" custT="1"/>
      <dgm:spPr/>
      <dgm:t>
        <a:bodyPr/>
        <a:lstStyle/>
        <a:p>
          <a:pPr>
            <a:spcBef>
              <a:spcPts val="300"/>
            </a:spcBef>
            <a:spcAft>
              <a:spcPts val="0"/>
            </a:spcAft>
          </a:pPr>
          <a:r>
            <a:rPr lang="it-IT" sz="1600" b="1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si occupa dei processi biomedici e farmaceutici </a:t>
          </a:r>
          <a:endParaRPr lang="it-IT" sz="1600" b="1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gm:t>
    </dgm:pt>
    <dgm:pt modelId="{4F4EDB5F-DC28-4D04-8932-6AD0E34C926D}" type="parTrans" cxnId="{88B62708-AF38-43C4-A90B-D726B25989B7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278B1F41-CB6B-4480-9297-FC84DB73A317}" type="sibTrans" cxnId="{88B62708-AF38-43C4-A90B-D726B25989B7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EB23E5FC-E991-4846-9407-9EDF83D0FA42}">
      <dgm:prSet phldrT="[Testo]" custT="1"/>
      <dgm:spPr/>
      <dgm:t>
        <a:bodyPr/>
        <a:lstStyle/>
        <a:p>
          <a:pPr>
            <a:lnSpc>
              <a:spcPct val="90000"/>
            </a:lnSpc>
          </a:pPr>
          <a:r>
            <a:rPr lang="it-IT" altLang="en-US" sz="2400" b="1" dirty="0">
              <a:solidFill>
                <a:srgbClr val="6BA4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Green </a:t>
          </a:r>
          <a:r>
            <a:rPr lang="it-IT" altLang="en-US" sz="2400" b="1" dirty="0" err="1">
              <a:solidFill>
                <a:srgbClr val="6BA4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dirty="0">
            <a:solidFill>
              <a:srgbClr val="6BA42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Gulim" panose="020B0600000101010101" pitchFamily="34" charset="-127"/>
          </a:endParaRPr>
        </a:p>
      </dgm:t>
    </dgm:pt>
    <dgm:pt modelId="{241A216A-D298-4415-86AD-0C82D71A019D}" type="parTrans" cxnId="{B756D366-2486-41BA-894C-304966122BA2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BF3F3DBC-ACF1-4DA5-88E5-29199353DC51}" type="sibTrans" cxnId="{B756D366-2486-41BA-894C-304966122BA2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857266D0-DDFF-42F0-A3F0-E4466B8FA0DA}">
      <dgm:prSet phldrT="[Testo]" custT="1"/>
      <dgm:spPr>
        <a:solidFill>
          <a:schemeClr val="bg1"/>
        </a:solidFill>
      </dgm:spPr>
      <dgm:t>
        <a:bodyPr/>
        <a:lstStyle/>
        <a:p>
          <a:pPr>
            <a:spcAft>
              <a:spcPts val="400"/>
            </a:spcAft>
          </a:pPr>
          <a:r>
            <a:rPr lang="it-IT" altLang="en-US" sz="2400" b="1" baseline="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White </a:t>
          </a:r>
          <a:r>
            <a:rPr lang="it-IT" altLang="en-US" sz="2400" b="1" baseline="0" dirty="0" err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baseline="0" dirty="0">
            <a:ln>
              <a:solidFill>
                <a:schemeClr val="tx1"/>
              </a:solidFill>
            </a:ln>
            <a:solidFill>
              <a:schemeClr val="bg1">
                <a:lumMod val="8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Gulim" panose="020B0600000101010101" pitchFamily="34" charset="-127"/>
          </a:endParaRPr>
        </a:p>
      </dgm:t>
    </dgm:pt>
    <dgm:pt modelId="{6B9B4CA3-2E9C-490B-84C6-01803FEEEF97}" type="parTrans" cxnId="{675953CF-E471-474F-9006-0E2D00FE96CF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09CAB112-0914-46C9-A35B-DE5D8CDC81DB}" type="sibTrans" cxnId="{675953CF-E471-474F-9006-0E2D00FE96CF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DABE02D3-056E-489C-9F51-46019CA4C37B}">
      <dgm:prSet phldrT="[Testo]" custT="1"/>
      <dgm:spPr>
        <a:solidFill>
          <a:schemeClr val="bg1"/>
        </a:solidFill>
      </dgm:spPr>
      <dgm:t>
        <a:bodyPr/>
        <a:lstStyle/>
        <a:p>
          <a:pPr>
            <a:spcAft>
              <a:spcPct val="15000"/>
            </a:spcAft>
          </a:pPr>
          <a:r>
            <a:rPr lang="it-IT" sz="1600" b="1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include tutte le applicazioni riguardanti i processi industriali</a:t>
          </a:r>
          <a:endParaRPr lang="it-IT" sz="1600" b="1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gm:t>
    </dgm:pt>
    <dgm:pt modelId="{2AEFDB60-B5BC-4D65-B8F0-C9E4AF899E84}" type="parTrans" cxnId="{34B403A7-ADA9-42C9-BE29-6092C4293ED0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11C22C6F-78D4-4AA2-ABE9-4D709B74DFEE}" type="sibTrans" cxnId="{34B403A7-ADA9-42C9-BE29-6092C4293ED0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FBB2A9D2-4206-4676-AFE9-0F693668FA69}">
      <dgm:prSet phldrT="[Testo]" custT="1"/>
      <dgm:spPr/>
      <dgm:t>
        <a:bodyPr/>
        <a:lstStyle/>
        <a:p>
          <a:pPr>
            <a:lnSpc>
              <a:spcPct val="60000"/>
            </a:lnSpc>
          </a:pPr>
          <a:r>
            <a:rPr lang="it-IT" sz="1600" b="1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opera nel campo dell’agricoltura</a:t>
          </a:r>
          <a:endParaRPr lang="it-IT" sz="1600" b="1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gm:t>
    </dgm:pt>
    <dgm:pt modelId="{2DC7F1E1-0395-4ABE-9043-59D8323A86B4}" type="sibTrans" cxnId="{E01FF2D4-B817-49D4-954F-45B515596E77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18C6D09F-307E-4206-86A2-E10BD92D164C}" type="parTrans" cxnId="{E01FF2D4-B817-49D4-954F-45B515596E77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59A5680A-4B77-4E4E-8652-0E8EE9074927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it-IT" altLang="en-US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Grey </a:t>
          </a:r>
          <a:r>
            <a:rPr lang="it-IT" altLang="en-US" sz="2400" b="1" dirty="0" err="1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Gulim" panose="020B0600000101010101" pitchFamily="34" charset="-127"/>
          </a:endParaRPr>
        </a:p>
      </dgm:t>
    </dgm:pt>
    <dgm:pt modelId="{9834C349-7870-477D-A8E7-C55267D84C5F}" type="parTrans" cxnId="{FF7CE704-644F-4810-99C3-DF98C7657158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027DFB9B-7740-4CD3-BBCF-D2D52DFB9452}" type="sibTrans" cxnId="{FF7CE704-644F-4810-99C3-DF98C7657158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E1631464-77A8-4913-A76B-208969C2CC03}">
      <dgm:prSet custT="1"/>
      <dgm:spPr/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lang="it-IT" sz="1600" b="1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comprende le applicazioni direttamente collegate all’ambiente</a:t>
          </a:r>
          <a:endParaRPr lang="it-IT" sz="1600" b="1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gm:t>
    </dgm:pt>
    <dgm:pt modelId="{15CE73D5-202D-4AF3-B17D-754EEFE8F577}" type="parTrans" cxnId="{4F29C8DE-998E-412B-9A2F-1EFA16373775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0AB8FC67-23F8-431F-961D-4AE864106F6E}" type="sibTrans" cxnId="{4F29C8DE-998E-412B-9A2F-1EFA16373775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14E32B3E-B2EF-478C-A11B-29F51636B001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it-IT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Blue </a:t>
          </a:r>
          <a:r>
            <a:rPr lang="it-IT" altLang="en-US" sz="2400" b="1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Gulim" panose="020B0600000101010101" pitchFamily="34" charset="-127"/>
          </a:endParaRPr>
        </a:p>
      </dgm:t>
    </dgm:pt>
    <dgm:pt modelId="{B04981C9-A9BD-492A-85FF-4954557E41D4}" type="parTrans" cxnId="{C80B2A73-3D97-40D2-9A38-976F6CE8F870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0D7CC25B-13E3-4EC9-8DC1-5488AF28B5AF}" type="sibTrans" cxnId="{C80B2A73-3D97-40D2-9A38-976F6CE8F870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99059D2E-C3F5-4260-8F58-E30ABA9CD6BE}">
      <dgm:prSet/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it-IT" sz="1600" b="1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consiste nell’utilizzo delle risorse marine per la creazione di prodotti di interesse medico o industriale</a:t>
          </a:r>
          <a:endParaRPr lang="it-IT" sz="1600" b="1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gm:t>
    </dgm:pt>
    <dgm:pt modelId="{97E089BC-697D-4C0B-902A-8E24D627A6C0}" type="parTrans" cxnId="{C2C55FFB-37F3-48DB-A008-91CF5C1D5BDE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55BA15F6-78C3-4B47-B718-91CBF405EE69}" type="sibTrans" cxnId="{C2C55FFB-37F3-48DB-A008-91CF5C1D5BDE}">
      <dgm:prSet/>
      <dgm:spPr/>
      <dgm:t>
        <a:bodyPr/>
        <a:lstStyle/>
        <a:p>
          <a:endParaRPr lang="it-IT">
            <a:latin typeface="+mj-lt"/>
            <a:ea typeface="Gulim" panose="020B0600000101010101" pitchFamily="34" charset="-127"/>
          </a:endParaRPr>
        </a:p>
      </dgm:t>
    </dgm:pt>
    <dgm:pt modelId="{876B8A3C-4297-4C45-B75A-D0FFC7C25AD3}" type="pres">
      <dgm:prSet presAssocID="{9CF00114-B20E-4024-862A-7584DA1FC379}" presName="linear" presStyleCnt="0">
        <dgm:presLayoutVars>
          <dgm:dir/>
          <dgm:resizeHandles val="exact"/>
        </dgm:presLayoutVars>
      </dgm:prSet>
      <dgm:spPr/>
    </dgm:pt>
    <dgm:pt modelId="{A7D7F026-FED7-445D-B3B0-62E49FB546E2}" type="pres">
      <dgm:prSet presAssocID="{CC7CE72E-683C-4CC6-BE55-D09F96BCAB66}" presName="comp" presStyleCnt="0"/>
      <dgm:spPr/>
    </dgm:pt>
    <dgm:pt modelId="{A55C6C1D-3FF0-42E5-937D-8694162687F7}" type="pres">
      <dgm:prSet presAssocID="{CC7CE72E-683C-4CC6-BE55-D09F96BCAB66}" presName="box" presStyleLbl="node1" presStyleIdx="0" presStyleCnt="5" custLinFactNeighborX="2960" custLinFactNeighborY="-17122"/>
      <dgm:spPr/>
    </dgm:pt>
    <dgm:pt modelId="{FD218FE4-9B87-4286-9CE6-1F7A8966B777}" type="pres">
      <dgm:prSet presAssocID="{CC7CE72E-683C-4CC6-BE55-D09F96BCAB66}" presName="img" presStyleLbl="fgImgPlace1" presStyleIdx="0" presStyleCnt="5" custScaleX="8844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768EE1C-B71F-4257-B0C0-DB7A436057D9}" type="pres">
      <dgm:prSet presAssocID="{CC7CE72E-683C-4CC6-BE55-D09F96BCAB66}" presName="text" presStyleLbl="node1" presStyleIdx="0" presStyleCnt="5">
        <dgm:presLayoutVars>
          <dgm:bulletEnabled val="1"/>
        </dgm:presLayoutVars>
      </dgm:prSet>
      <dgm:spPr/>
    </dgm:pt>
    <dgm:pt modelId="{19943CB4-7DA6-4DA4-9A7C-EFCA06ED323C}" type="pres">
      <dgm:prSet presAssocID="{EF54C7D5-A35D-4F88-AAB6-25F87A5ECB67}" presName="spacer" presStyleCnt="0"/>
      <dgm:spPr/>
    </dgm:pt>
    <dgm:pt modelId="{636C0731-38CA-4F26-BC1B-0CD784A3B98D}" type="pres">
      <dgm:prSet presAssocID="{857266D0-DDFF-42F0-A3F0-E4466B8FA0DA}" presName="comp" presStyleCnt="0"/>
      <dgm:spPr/>
    </dgm:pt>
    <dgm:pt modelId="{2D874AB9-FA55-481D-9E95-8CC33E4D1CD6}" type="pres">
      <dgm:prSet presAssocID="{857266D0-DDFF-42F0-A3F0-E4466B8FA0DA}" presName="box" presStyleLbl="node1" presStyleIdx="1" presStyleCnt="5"/>
      <dgm:spPr/>
    </dgm:pt>
    <dgm:pt modelId="{4E7D29A6-6055-454A-B83F-54664009806E}" type="pres">
      <dgm:prSet presAssocID="{857266D0-DDFF-42F0-A3F0-E4466B8FA0DA}" presName="img" presStyleLbl="fgImgPlace1" presStyleIdx="1" presStyleCnt="5" custScaleX="9171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FC3FA32-E824-446F-A766-31B21A6CF7CB}" type="pres">
      <dgm:prSet presAssocID="{857266D0-DDFF-42F0-A3F0-E4466B8FA0DA}" presName="text" presStyleLbl="node1" presStyleIdx="1" presStyleCnt="5">
        <dgm:presLayoutVars>
          <dgm:bulletEnabled val="1"/>
        </dgm:presLayoutVars>
      </dgm:prSet>
      <dgm:spPr/>
    </dgm:pt>
    <dgm:pt modelId="{937D7E1E-1F66-4B0D-8D7D-0642B350E66A}" type="pres">
      <dgm:prSet presAssocID="{09CAB112-0914-46C9-A35B-DE5D8CDC81DB}" presName="spacer" presStyleCnt="0"/>
      <dgm:spPr/>
    </dgm:pt>
    <dgm:pt modelId="{08B8A1D5-D8BC-4B79-A096-3B8E3064CEF3}" type="pres">
      <dgm:prSet presAssocID="{59A5680A-4B77-4E4E-8652-0E8EE9074927}" presName="comp" presStyleCnt="0"/>
      <dgm:spPr/>
    </dgm:pt>
    <dgm:pt modelId="{8DCFDE47-C1F3-4E48-BA51-A08E7D94A8D9}" type="pres">
      <dgm:prSet presAssocID="{59A5680A-4B77-4E4E-8652-0E8EE9074927}" presName="box" presStyleLbl="node1" presStyleIdx="2" presStyleCnt="5"/>
      <dgm:spPr/>
    </dgm:pt>
    <dgm:pt modelId="{E1AFB33D-4393-4A57-8E20-A480B6EDF0FA}" type="pres">
      <dgm:prSet presAssocID="{59A5680A-4B77-4E4E-8652-0E8EE9074927}" presName="img" presStyleLbl="fgImgPlace1" presStyleIdx="2" presStyleCnt="5" custScaleX="9171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D01FC892-DE85-47C3-9D37-19D83B24DC5F}" type="pres">
      <dgm:prSet presAssocID="{59A5680A-4B77-4E4E-8652-0E8EE9074927}" presName="text" presStyleLbl="node1" presStyleIdx="2" presStyleCnt="5">
        <dgm:presLayoutVars>
          <dgm:bulletEnabled val="1"/>
        </dgm:presLayoutVars>
      </dgm:prSet>
      <dgm:spPr/>
    </dgm:pt>
    <dgm:pt modelId="{325D8017-9280-4809-BB6D-012495A426DC}" type="pres">
      <dgm:prSet presAssocID="{027DFB9B-7740-4CD3-BBCF-D2D52DFB9452}" presName="spacer" presStyleCnt="0"/>
      <dgm:spPr/>
    </dgm:pt>
    <dgm:pt modelId="{83B59746-BB5C-444A-A694-ACF5456F1087}" type="pres">
      <dgm:prSet presAssocID="{EB23E5FC-E991-4846-9407-9EDF83D0FA42}" presName="comp" presStyleCnt="0"/>
      <dgm:spPr/>
    </dgm:pt>
    <dgm:pt modelId="{A0FAAAC3-0E6E-44FD-8560-06A61B37E27E}" type="pres">
      <dgm:prSet presAssocID="{EB23E5FC-E991-4846-9407-9EDF83D0FA42}" presName="box" presStyleLbl="node1" presStyleIdx="3" presStyleCnt="5"/>
      <dgm:spPr/>
    </dgm:pt>
    <dgm:pt modelId="{D54BF1BE-178D-49F0-8D55-30B0EEB55F29}" type="pres">
      <dgm:prSet presAssocID="{EB23E5FC-E991-4846-9407-9EDF83D0FA42}" presName="img" presStyleLbl="fgImgPlace1" presStyleIdx="3" presStyleCnt="5" custScaleX="9007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52A42508-8007-4CDA-958A-6ABF2808C7A8}" type="pres">
      <dgm:prSet presAssocID="{EB23E5FC-E991-4846-9407-9EDF83D0FA42}" presName="text" presStyleLbl="node1" presStyleIdx="3" presStyleCnt="5">
        <dgm:presLayoutVars>
          <dgm:bulletEnabled val="1"/>
        </dgm:presLayoutVars>
      </dgm:prSet>
      <dgm:spPr/>
    </dgm:pt>
    <dgm:pt modelId="{3008DF3E-BBD9-4F17-9AC9-BA6582A0072D}" type="pres">
      <dgm:prSet presAssocID="{BF3F3DBC-ACF1-4DA5-88E5-29199353DC51}" presName="spacer" presStyleCnt="0"/>
      <dgm:spPr/>
    </dgm:pt>
    <dgm:pt modelId="{772DFE46-0FB7-4783-AE5E-60CA204DAA6B}" type="pres">
      <dgm:prSet presAssocID="{14E32B3E-B2EF-478C-A11B-29F51636B001}" presName="comp" presStyleCnt="0"/>
      <dgm:spPr/>
    </dgm:pt>
    <dgm:pt modelId="{3ECF479E-C42F-43AA-9193-316793B9434D}" type="pres">
      <dgm:prSet presAssocID="{14E32B3E-B2EF-478C-A11B-29F51636B001}" presName="box" presStyleLbl="node1" presStyleIdx="4" presStyleCnt="5"/>
      <dgm:spPr/>
    </dgm:pt>
    <dgm:pt modelId="{B0D2782E-2FBB-4710-B2FF-555F87EDEA9B}" type="pres">
      <dgm:prSet presAssocID="{14E32B3E-B2EF-478C-A11B-29F51636B001}" presName="img" presStyleLbl="fgImgPlace1" presStyleIdx="4" presStyleCnt="5" custScaleX="9171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AC6F922C-BCC7-4106-97BE-5C355F88E437}" type="pres">
      <dgm:prSet presAssocID="{14E32B3E-B2EF-478C-A11B-29F51636B001}" presName="text" presStyleLbl="node1" presStyleIdx="4" presStyleCnt="5">
        <dgm:presLayoutVars>
          <dgm:bulletEnabled val="1"/>
        </dgm:presLayoutVars>
      </dgm:prSet>
      <dgm:spPr/>
    </dgm:pt>
  </dgm:ptLst>
  <dgm:cxnLst>
    <dgm:cxn modelId="{92228C02-3DB7-4B66-80DA-CD80342352E5}" type="presOf" srcId="{E1631464-77A8-4913-A76B-208969C2CC03}" destId="{D01FC892-DE85-47C3-9D37-19D83B24DC5F}" srcOrd="1" destOrd="1" presId="urn:microsoft.com/office/officeart/2005/8/layout/vList4"/>
    <dgm:cxn modelId="{FF7CE704-644F-4810-99C3-DF98C7657158}" srcId="{9CF00114-B20E-4024-862A-7584DA1FC379}" destId="{59A5680A-4B77-4E4E-8652-0E8EE9074927}" srcOrd="2" destOrd="0" parTransId="{9834C349-7870-477D-A8E7-C55267D84C5F}" sibTransId="{027DFB9B-7740-4CD3-BBCF-D2D52DFB9452}"/>
    <dgm:cxn modelId="{C1C26706-388A-417E-A877-4A83EFFE61BB}" srcId="{9CF00114-B20E-4024-862A-7584DA1FC379}" destId="{CC7CE72E-683C-4CC6-BE55-D09F96BCAB66}" srcOrd="0" destOrd="0" parTransId="{32C43679-34BE-45F7-9D86-5531CEF132D4}" sibTransId="{EF54C7D5-A35D-4F88-AAB6-25F87A5ECB67}"/>
    <dgm:cxn modelId="{88B62708-AF38-43C4-A90B-D726B25989B7}" srcId="{CC7CE72E-683C-4CC6-BE55-D09F96BCAB66}" destId="{331EFE66-F3E2-4F48-93F2-8518C1FFBCE2}" srcOrd="0" destOrd="0" parTransId="{4F4EDB5F-DC28-4D04-8932-6AD0E34C926D}" sibTransId="{278B1F41-CB6B-4480-9297-FC84DB73A317}"/>
    <dgm:cxn modelId="{19B8D808-3FD4-4852-9DC0-A26DD6B00A31}" type="presOf" srcId="{CC7CE72E-683C-4CC6-BE55-D09F96BCAB66}" destId="{A55C6C1D-3FF0-42E5-937D-8694162687F7}" srcOrd="0" destOrd="0" presId="urn:microsoft.com/office/officeart/2005/8/layout/vList4"/>
    <dgm:cxn modelId="{89DB6D0D-E560-4597-B621-936017CF603D}" type="presOf" srcId="{DABE02D3-056E-489C-9F51-46019CA4C37B}" destId="{3FC3FA32-E824-446F-A766-31B21A6CF7CB}" srcOrd="1" destOrd="1" presId="urn:microsoft.com/office/officeart/2005/8/layout/vList4"/>
    <dgm:cxn modelId="{0EAF0528-8136-4324-B377-8146C6C90D94}" type="presOf" srcId="{FBB2A9D2-4206-4676-AFE9-0F693668FA69}" destId="{52A42508-8007-4CDA-958A-6ABF2808C7A8}" srcOrd="1" destOrd="1" presId="urn:microsoft.com/office/officeart/2005/8/layout/vList4"/>
    <dgm:cxn modelId="{ACFCBF2F-1CEC-4EAE-AFB8-26168FF67A03}" type="presOf" srcId="{EB23E5FC-E991-4846-9407-9EDF83D0FA42}" destId="{52A42508-8007-4CDA-958A-6ABF2808C7A8}" srcOrd="1" destOrd="0" presId="urn:microsoft.com/office/officeart/2005/8/layout/vList4"/>
    <dgm:cxn modelId="{67E5F539-87E1-4A01-B9F2-2E1D1EFB4BB0}" type="presOf" srcId="{59A5680A-4B77-4E4E-8652-0E8EE9074927}" destId="{D01FC892-DE85-47C3-9D37-19D83B24DC5F}" srcOrd="1" destOrd="0" presId="urn:microsoft.com/office/officeart/2005/8/layout/vList4"/>
    <dgm:cxn modelId="{D18E1547-CFA1-4C85-AD7E-CC8AA52FF0DC}" type="presOf" srcId="{E1631464-77A8-4913-A76B-208969C2CC03}" destId="{8DCFDE47-C1F3-4E48-BA51-A08E7D94A8D9}" srcOrd="0" destOrd="1" presId="urn:microsoft.com/office/officeart/2005/8/layout/vList4"/>
    <dgm:cxn modelId="{EE45DD49-A3D4-4C00-91CF-59B50C58595D}" type="presOf" srcId="{CC7CE72E-683C-4CC6-BE55-D09F96BCAB66}" destId="{D768EE1C-B71F-4257-B0C0-DB7A436057D9}" srcOrd="1" destOrd="0" presId="urn:microsoft.com/office/officeart/2005/8/layout/vList4"/>
    <dgm:cxn modelId="{B8BDE049-F1B9-4A36-8142-EFE824909C58}" type="presOf" srcId="{99059D2E-C3F5-4260-8F58-E30ABA9CD6BE}" destId="{AC6F922C-BCC7-4106-97BE-5C355F88E437}" srcOrd="1" destOrd="1" presId="urn:microsoft.com/office/officeart/2005/8/layout/vList4"/>
    <dgm:cxn modelId="{F44D1352-1423-464A-8E9D-2F181ABD9C42}" type="presOf" srcId="{99059D2E-C3F5-4260-8F58-E30ABA9CD6BE}" destId="{3ECF479E-C42F-43AA-9193-316793B9434D}" srcOrd="0" destOrd="1" presId="urn:microsoft.com/office/officeart/2005/8/layout/vList4"/>
    <dgm:cxn modelId="{6926D954-D764-45E6-8EF3-FF4F52A30A5A}" type="presOf" srcId="{9CF00114-B20E-4024-862A-7584DA1FC379}" destId="{876B8A3C-4297-4C45-B75A-D0FFC7C25AD3}" srcOrd="0" destOrd="0" presId="urn:microsoft.com/office/officeart/2005/8/layout/vList4"/>
    <dgm:cxn modelId="{B756D366-2486-41BA-894C-304966122BA2}" srcId="{9CF00114-B20E-4024-862A-7584DA1FC379}" destId="{EB23E5FC-E991-4846-9407-9EDF83D0FA42}" srcOrd="3" destOrd="0" parTransId="{241A216A-D298-4415-86AD-0C82D71A019D}" sibTransId="{BF3F3DBC-ACF1-4DA5-88E5-29199353DC51}"/>
    <dgm:cxn modelId="{6532F866-73D5-4DE5-970A-563C61A37EA4}" type="presOf" srcId="{331EFE66-F3E2-4F48-93F2-8518C1FFBCE2}" destId="{A55C6C1D-3FF0-42E5-937D-8694162687F7}" srcOrd="0" destOrd="1" presId="urn:microsoft.com/office/officeart/2005/8/layout/vList4"/>
    <dgm:cxn modelId="{C80B2A73-3D97-40D2-9A38-976F6CE8F870}" srcId="{9CF00114-B20E-4024-862A-7584DA1FC379}" destId="{14E32B3E-B2EF-478C-A11B-29F51636B001}" srcOrd="4" destOrd="0" parTransId="{B04981C9-A9BD-492A-85FF-4954557E41D4}" sibTransId="{0D7CC25B-13E3-4EC9-8DC1-5488AF28B5AF}"/>
    <dgm:cxn modelId="{78B18173-BDBF-4E70-9C1E-A00013D226CB}" type="presOf" srcId="{59A5680A-4B77-4E4E-8652-0E8EE9074927}" destId="{8DCFDE47-C1F3-4E48-BA51-A08E7D94A8D9}" srcOrd="0" destOrd="0" presId="urn:microsoft.com/office/officeart/2005/8/layout/vList4"/>
    <dgm:cxn modelId="{4225F97D-CF04-4C5B-AD8C-C2553D253670}" type="presOf" srcId="{857266D0-DDFF-42F0-A3F0-E4466B8FA0DA}" destId="{2D874AB9-FA55-481D-9E95-8CC33E4D1CD6}" srcOrd="0" destOrd="0" presId="urn:microsoft.com/office/officeart/2005/8/layout/vList4"/>
    <dgm:cxn modelId="{D2E8508E-9C5E-475E-962E-9328619C2E66}" type="presOf" srcId="{14E32B3E-B2EF-478C-A11B-29F51636B001}" destId="{3ECF479E-C42F-43AA-9193-316793B9434D}" srcOrd="0" destOrd="0" presId="urn:microsoft.com/office/officeart/2005/8/layout/vList4"/>
    <dgm:cxn modelId="{7E3B59A6-8B96-4EF8-ADEC-1E3EA4481232}" type="presOf" srcId="{331EFE66-F3E2-4F48-93F2-8518C1FFBCE2}" destId="{D768EE1C-B71F-4257-B0C0-DB7A436057D9}" srcOrd="1" destOrd="1" presId="urn:microsoft.com/office/officeart/2005/8/layout/vList4"/>
    <dgm:cxn modelId="{34B403A7-ADA9-42C9-BE29-6092C4293ED0}" srcId="{857266D0-DDFF-42F0-A3F0-E4466B8FA0DA}" destId="{DABE02D3-056E-489C-9F51-46019CA4C37B}" srcOrd="0" destOrd="0" parTransId="{2AEFDB60-B5BC-4D65-B8F0-C9E4AF899E84}" sibTransId="{11C22C6F-78D4-4AA2-ABE9-4D709B74DFEE}"/>
    <dgm:cxn modelId="{753C32B0-A199-48C1-A22C-8555D629E0DB}" type="presOf" srcId="{14E32B3E-B2EF-478C-A11B-29F51636B001}" destId="{AC6F922C-BCC7-4106-97BE-5C355F88E437}" srcOrd="1" destOrd="0" presId="urn:microsoft.com/office/officeart/2005/8/layout/vList4"/>
    <dgm:cxn modelId="{FFFCADB3-75B4-46A4-9A9D-B3B57D5E7AE8}" type="presOf" srcId="{EB23E5FC-E991-4846-9407-9EDF83D0FA42}" destId="{A0FAAAC3-0E6E-44FD-8560-06A61B37E27E}" srcOrd="0" destOrd="0" presId="urn:microsoft.com/office/officeart/2005/8/layout/vList4"/>
    <dgm:cxn modelId="{993D44BC-BA00-4AFB-B2D4-5974DEFC47AC}" type="presOf" srcId="{857266D0-DDFF-42F0-A3F0-E4466B8FA0DA}" destId="{3FC3FA32-E824-446F-A766-31B21A6CF7CB}" srcOrd="1" destOrd="0" presId="urn:microsoft.com/office/officeart/2005/8/layout/vList4"/>
    <dgm:cxn modelId="{3A8040C8-7CFC-4228-945D-692AB1927FF6}" type="presOf" srcId="{FBB2A9D2-4206-4676-AFE9-0F693668FA69}" destId="{A0FAAAC3-0E6E-44FD-8560-06A61B37E27E}" srcOrd="0" destOrd="1" presId="urn:microsoft.com/office/officeart/2005/8/layout/vList4"/>
    <dgm:cxn modelId="{675953CF-E471-474F-9006-0E2D00FE96CF}" srcId="{9CF00114-B20E-4024-862A-7584DA1FC379}" destId="{857266D0-DDFF-42F0-A3F0-E4466B8FA0DA}" srcOrd="1" destOrd="0" parTransId="{6B9B4CA3-2E9C-490B-84C6-01803FEEEF97}" sibTransId="{09CAB112-0914-46C9-A35B-DE5D8CDC81DB}"/>
    <dgm:cxn modelId="{E01FF2D4-B817-49D4-954F-45B515596E77}" srcId="{EB23E5FC-E991-4846-9407-9EDF83D0FA42}" destId="{FBB2A9D2-4206-4676-AFE9-0F693668FA69}" srcOrd="0" destOrd="0" parTransId="{18C6D09F-307E-4206-86A2-E10BD92D164C}" sibTransId="{2DC7F1E1-0395-4ABE-9043-59D8323A86B4}"/>
    <dgm:cxn modelId="{4F29C8DE-998E-412B-9A2F-1EFA16373775}" srcId="{59A5680A-4B77-4E4E-8652-0E8EE9074927}" destId="{E1631464-77A8-4913-A76B-208969C2CC03}" srcOrd="0" destOrd="0" parTransId="{15CE73D5-202D-4AF3-B17D-754EEFE8F577}" sibTransId="{0AB8FC67-23F8-431F-961D-4AE864106F6E}"/>
    <dgm:cxn modelId="{BB08E1EC-AB6A-479E-B183-3B2E5A169861}" type="presOf" srcId="{DABE02D3-056E-489C-9F51-46019CA4C37B}" destId="{2D874AB9-FA55-481D-9E95-8CC33E4D1CD6}" srcOrd="0" destOrd="1" presId="urn:microsoft.com/office/officeart/2005/8/layout/vList4"/>
    <dgm:cxn modelId="{C2C55FFB-37F3-48DB-A008-91CF5C1D5BDE}" srcId="{14E32B3E-B2EF-478C-A11B-29F51636B001}" destId="{99059D2E-C3F5-4260-8F58-E30ABA9CD6BE}" srcOrd="0" destOrd="0" parTransId="{97E089BC-697D-4C0B-902A-8E24D627A6C0}" sibTransId="{55BA15F6-78C3-4B47-B718-91CBF405EE69}"/>
    <dgm:cxn modelId="{FB37544B-1CC3-406D-86AD-44E0BCD7C60D}" type="presParOf" srcId="{876B8A3C-4297-4C45-B75A-D0FFC7C25AD3}" destId="{A7D7F026-FED7-445D-B3B0-62E49FB546E2}" srcOrd="0" destOrd="0" presId="urn:microsoft.com/office/officeart/2005/8/layout/vList4"/>
    <dgm:cxn modelId="{A109077F-817E-4720-8A8C-6BF5A6DC316F}" type="presParOf" srcId="{A7D7F026-FED7-445D-B3B0-62E49FB546E2}" destId="{A55C6C1D-3FF0-42E5-937D-8694162687F7}" srcOrd="0" destOrd="0" presId="urn:microsoft.com/office/officeart/2005/8/layout/vList4"/>
    <dgm:cxn modelId="{BB13CFB3-9468-4069-944D-146A742697E2}" type="presParOf" srcId="{A7D7F026-FED7-445D-B3B0-62E49FB546E2}" destId="{FD218FE4-9B87-4286-9CE6-1F7A8966B777}" srcOrd="1" destOrd="0" presId="urn:microsoft.com/office/officeart/2005/8/layout/vList4"/>
    <dgm:cxn modelId="{46AE4933-284D-48FC-BB75-19A4415AB2B8}" type="presParOf" srcId="{A7D7F026-FED7-445D-B3B0-62E49FB546E2}" destId="{D768EE1C-B71F-4257-B0C0-DB7A436057D9}" srcOrd="2" destOrd="0" presId="urn:microsoft.com/office/officeart/2005/8/layout/vList4"/>
    <dgm:cxn modelId="{ADD36D3F-8724-49CD-A10D-26BAC926E524}" type="presParOf" srcId="{876B8A3C-4297-4C45-B75A-D0FFC7C25AD3}" destId="{19943CB4-7DA6-4DA4-9A7C-EFCA06ED323C}" srcOrd="1" destOrd="0" presId="urn:microsoft.com/office/officeart/2005/8/layout/vList4"/>
    <dgm:cxn modelId="{F3F8D485-9C6B-4AA1-A59C-96BFC96FDE1C}" type="presParOf" srcId="{876B8A3C-4297-4C45-B75A-D0FFC7C25AD3}" destId="{636C0731-38CA-4F26-BC1B-0CD784A3B98D}" srcOrd="2" destOrd="0" presId="urn:microsoft.com/office/officeart/2005/8/layout/vList4"/>
    <dgm:cxn modelId="{34FC1822-564B-4D64-8CB5-78C0DE51D7B6}" type="presParOf" srcId="{636C0731-38CA-4F26-BC1B-0CD784A3B98D}" destId="{2D874AB9-FA55-481D-9E95-8CC33E4D1CD6}" srcOrd="0" destOrd="0" presId="urn:microsoft.com/office/officeart/2005/8/layout/vList4"/>
    <dgm:cxn modelId="{3EEC57F8-1ED2-47F7-B74D-D56FD346DD5D}" type="presParOf" srcId="{636C0731-38CA-4F26-BC1B-0CD784A3B98D}" destId="{4E7D29A6-6055-454A-B83F-54664009806E}" srcOrd="1" destOrd="0" presId="urn:microsoft.com/office/officeart/2005/8/layout/vList4"/>
    <dgm:cxn modelId="{0106046F-F1D0-4070-9089-29252C6A4580}" type="presParOf" srcId="{636C0731-38CA-4F26-BC1B-0CD784A3B98D}" destId="{3FC3FA32-E824-446F-A766-31B21A6CF7CB}" srcOrd="2" destOrd="0" presId="urn:microsoft.com/office/officeart/2005/8/layout/vList4"/>
    <dgm:cxn modelId="{7A982C52-6D9A-4A27-8A5E-EFFAF45F4913}" type="presParOf" srcId="{876B8A3C-4297-4C45-B75A-D0FFC7C25AD3}" destId="{937D7E1E-1F66-4B0D-8D7D-0642B350E66A}" srcOrd="3" destOrd="0" presId="urn:microsoft.com/office/officeart/2005/8/layout/vList4"/>
    <dgm:cxn modelId="{5DEACD6A-EA85-479F-AB7D-5B04B0677319}" type="presParOf" srcId="{876B8A3C-4297-4C45-B75A-D0FFC7C25AD3}" destId="{08B8A1D5-D8BC-4B79-A096-3B8E3064CEF3}" srcOrd="4" destOrd="0" presId="urn:microsoft.com/office/officeart/2005/8/layout/vList4"/>
    <dgm:cxn modelId="{77639BAB-15A5-43E4-8774-E087ADFE5CC7}" type="presParOf" srcId="{08B8A1D5-D8BC-4B79-A096-3B8E3064CEF3}" destId="{8DCFDE47-C1F3-4E48-BA51-A08E7D94A8D9}" srcOrd="0" destOrd="0" presId="urn:microsoft.com/office/officeart/2005/8/layout/vList4"/>
    <dgm:cxn modelId="{E9EEA66B-478A-4012-B0BC-00097046E9C6}" type="presParOf" srcId="{08B8A1D5-D8BC-4B79-A096-3B8E3064CEF3}" destId="{E1AFB33D-4393-4A57-8E20-A480B6EDF0FA}" srcOrd="1" destOrd="0" presId="urn:microsoft.com/office/officeart/2005/8/layout/vList4"/>
    <dgm:cxn modelId="{07E5F848-ED30-442E-A014-D8883AE57E0E}" type="presParOf" srcId="{08B8A1D5-D8BC-4B79-A096-3B8E3064CEF3}" destId="{D01FC892-DE85-47C3-9D37-19D83B24DC5F}" srcOrd="2" destOrd="0" presId="urn:microsoft.com/office/officeart/2005/8/layout/vList4"/>
    <dgm:cxn modelId="{5E473904-4503-4801-A16A-A975BB9F332D}" type="presParOf" srcId="{876B8A3C-4297-4C45-B75A-D0FFC7C25AD3}" destId="{325D8017-9280-4809-BB6D-012495A426DC}" srcOrd="5" destOrd="0" presId="urn:microsoft.com/office/officeart/2005/8/layout/vList4"/>
    <dgm:cxn modelId="{7DB035F4-AF41-4D40-84EF-CEB47E12D6D4}" type="presParOf" srcId="{876B8A3C-4297-4C45-B75A-D0FFC7C25AD3}" destId="{83B59746-BB5C-444A-A694-ACF5456F1087}" srcOrd="6" destOrd="0" presId="urn:microsoft.com/office/officeart/2005/8/layout/vList4"/>
    <dgm:cxn modelId="{D6E3D771-9F3B-4A80-8B41-D2A19EFEECF1}" type="presParOf" srcId="{83B59746-BB5C-444A-A694-ACF5456F1087}" destId="{A0FAAAC3-0E6E-44FD-8560-06A61B37E27E}" srcOrd="0" destOrd="0" presId="urn:microsoft.com/office/officeart/2005/8/layout/vList4"/>
    <dgm:cxn modelId="{CAF5BB4A-876F-4A07-837E-CC082A1EEC62}" type="presParOf" srcId="{83B59746-BB5C-444A-A694-ACF5456F1087}" destId="{D54BF1BE-178D-49F0-8D55-30B0EEB55F29}" srcOrd="1" destOrd="0" presId="urn:microsoft.com/office/officeart/2005/8/layout/vList4"/>
    <dgm:cxn modelId="{A4940310-7716-494E-9D17-3FD6D612D22C}" type="presParOf" srcId="{83B59746-BB5C-444A-A694-ACF5456F1087}" destId="{52A42508-8007-4CDA-958A-6ABF2808C7A8}" srcOrd="2" destOrd="0" presId="urn:microsoft.com/office/officeart/2005/8/layout/vList4"/>
    <dgm:cxn modelId="{4897ED00-0F29-45B5-93AE-0D0018008983}" type="presParOf" srcId="{876B8A3C-4297-4C45-B75A-D0FFC7C25AD3}" destId="{3008DF3E-BBD9-4F17-9AC9-BA6582A0072D}" srcOrd="7" destOrd="0" presId="urn:microsoft.com/office/officeart/2005/8/layout/vList4"/>
    <dgm:cxn modelId="{6009C851-E103-43CE-BDEC-93E6E2797574}" type="presParOf" srcId="{876B8A3C-4297-4C45-B75A-D0FFC7C25AD3}" destId="{772DFE46-0FB7-4783-AE5E-60CA204DAA6B}" srcOrd="8" destOrd="0" presId="urn:microsoft.com/office/officeart/2005/8/layout/vList4"/>
    <dgm:cxn modelId="{BDF52D63-99A8-44E3-99ED-5B6197B22741}" type="presParOf" srcId="{772DFE46-0FB7-4783-AE5E-60CA204DAA6B}" destId="{3ECF479E-C42F-43AA-9193-316793B9434D}" srcOrd="0" destOrd="0" presId="urn:microsoft.com/office/officeart/2005/8/layout/vList4"/>
    <dgm:cxn modelId="{4CCE77B2-5F85-406A-9220-C3549B8C4096}" type="presParOf" srcId="{772DFE46-0FB7-4783-AE5E-60CA204DAA6B}" destId="{B0D2782E-2FBB-4710-B2FF-555F87EDEA9B}" srcOrd="1" destOrd="0" presId="urn:microsoft.com/office/officeart/2005/8/layout/vList4"/>
    <dgm:cxn modelId="{A8B6EC3A-C454-487A-9AD7-033EE2C1F653}" type="presParOf" srcId="{772DFE46-0FB7-4783-AE5E-60CA204DAA6B}" destId="{AC6F922C-BCC7-4106-97BE-5C355F88E43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C6C1D-3FF0-42E5-937D-8694162687F7}">
      <dsp:nvSpPr>
        <dsp:cNvPr id="0" name=""/>
        <dsp:cNvSpPr/>
      </dsp:nvSpPr>
      <dsp:spPr>
        <a:xfrm>
          <a:off x="0" y="0"/>
          <a:ext cx="8264101" cy="996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500"/>
            </a:spcAft>
            <a:buNone/>
          </a:pPr>
          <a:r>
            <a:rPr lang="it-IT" altLang="en-US" sz="24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Gulim" panose="020B0600000101010101" pitchFamily="34" charset="-127"/>
            </a:rPr>
            <a:t>Red</a:t>
          </a:r>
          <a:r>
            <a:rPr lang="it-IT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Gulim" panose="020B0600000101010101" pitchFamily="34" charset="-127"/>
            </a:rPr>
            <a:t>  </a:t>
          </a:r>
          <a:r>
            <a:rPr lang="it-IT" altLang="en-US" sz="24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kern="1200" dirty="0">
            <a:latin typeface="+mj-lt"/>
            <a:ea typeface="Gulim" panose="020B0600000101010101" pitchFamily="34" charset="-12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it-IT" sz="1600" b="1" kern="1200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si occupa dei processi biomedici e farmaceutici </a:t>
          </a:r>
          <a:endParaRPr lang="it-IT" sz="1600" b="1" kern="1200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sp:txBody>
      <dsp:txXfrm>
        <a:off x="1752511" y="0"/>
        <a:ext cx="6511589" cy="996911"/>
      </dsp:txXfrm>
    </dsp:sp>
    <dsp:sp modelId="{FD218FE4-9B87-4286-9CE6-1F7A8966B777}">
      <dsp:nvSpPr>
        <dsp:cNvPr id="0" name=""/>
        <dsp:cNvSpPr/>
      </dsp:nvSpPr>
      <dsp:spPr>
        <a:xfrm>
          <a:off x="195182" y="99691"/>
          <a:ext cx="1461836" cy="7975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D874AB9-FA55-481D-9E95-8CC33E4D1CD6}">
      <dsp:nvSpPr>
        <dsp:cNvPr id="0" name=""/>
        <dsp:cNvSpPr/>
      </dsp:nvSpPr>
      <dsp:spPr>
        <a:xfrm>
          <a:off x="0" y="1096602"/>
          <a:ext cx="8264101" cy="99691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400"/>
            </a:spcAft>
            <a:buNone/>
          </a:pPr>
          <a:r>
            <a:rPr lang="it-IT" altLang="en-US" sz="2400" b="1" kern="1200" baseline="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White </a:t>
          </a:r>
          <a:r>
            <a:rPr lang="it-IT" altLang="en-US" sz="2400" b="1" kern="1200" baseline="0" dirty="0" err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kern="1200" baseline="0" dirty="0">
            <a:ln>
              <a:solidFill>
                <a:schemeClr val="tx1"/>
              </a:solidFill>
            </a:ln>
            <a:solidFill>
              <a:schemeClr val="bg1">
                <a:lumMod val="8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Gulim" panose="020B0600000101010101" pitchFamily="34" charset="-12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1" kern="1200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include tutte le applicazioni riguardanti i processi industriali</a:t>
          </a:r>
          <a:endParaRPr lang="it-IT" sz="1600" b="1" kern="1200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sp:txBody>
      <dsp:txXfrm>
        <a:off x="1752511" y="1096602"/>
        <a:ext cx="6511589" cy="996911"/>
      </dsp:txXfrm>
    </dsp:sp>
    <dsp:sp modelId="{4E7D29A6-6055-454A-B83F-54664009806E}">
      <dsp:nvSpPr>
        <dsp:cNvPr id="0" name=""/>
        <dsp:cNvSpPr/>
      </dsp:nvSpPr>
      <dsp:spPr>
        <a:xfrm>
          <a:off x="168200" y="1196293"/>
          <a:ext cx="1515801" cy="7975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CFDE47-C1F3-4E48-BA51-A08E7D94A8D9}">
      <dsp:nvSpPr>
        <dsp:cNvPr id="0" name=""/>
        <dsp:cNvSpPr/>
      </dsp:nvSpPr>
      <dsp:spPr>
        <a:xfrm>
          <a:off x="0" y="2193204"/>
          <a:ext cx="8264101" cy="996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en-US" sz="2400" b="1" kern="1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Grey </a:t>
          </a:r>
          <a:r>
            <a:rPr lang="it-IT" altLang="en-US" sz="2400" b="1" kern="1200" dirty="0" err="1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kern="1200" dirty="0">
            <a:solidFill>
              <a:schemeClr val="bg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Gulim" panose="020B0600000101010101" pitchFamily="34" charset="-127"/>
          </a:endParaRPr>
        </a:p>
        <a:p>
          <a:pPr marL="171450" lvl="1" indent="-171450" algn="l" defTabSz="711200">
            <a:lnSpc>
              <a:spcPct val="6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it-IT" sz="1600" b="1" kern="1200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comprende le applicazioni direttamente collegate all’ambiente</a:t>
          </a:r>
          <a:endParaRPr lang="it-IT" sz="1600" b="1" kern="1200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sp:txBody>
      <dsp:txXfrm>
        <a:off x="1752511" y="2193204"/>
        <a:ext cx="6511589" cy="996911"/>
      </dsp:txXfrm>
    </dsp:sp>
    <dsp:sp modelId="{E1AFB33D-4393-4A57-8E20-A480B6EDF0FA}">
      <dsp:nvSpPr>
        <dsp:cNvPr id="0" name=""/>
        <dsp:cNvSpPr/>
      </dsp:nvSpPr>
      <dsp:spPr>
        <a:xfrm>
          <a:off x="168200" y="2292895"/>
          <a:ext cx="1515801" cy="7975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FAAAC3-0E6E-44FD-8560-06A61B37E27E}">
      <dsp:nvSpPr>
        <dsp:cNvPr id="0" name=""/>
        <dsp:cNvSpPr/>
      </dsp:nvSpPr>
      <dsp:spPr>
        <a:xfrm>
          <a:off x="0" y="3289806"/>
          <a:ext cx="8264101" cy="996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en-US" sz="2400" b="1" kern="1200" dirty="0">
              <a:solidFill>
                <a:srgbClr val="6BA4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Green </a:t>
          </a:r>
          <a:r>
            <a:rPr lang="it-IT" altLang="en-US" sz="2400" b="1" kern="1200" dirty="0" err="1">
              <a:solidFill>
                <a:srgbClr val="6BA4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kern="1200" dirty="0">
            <a:solidFill>
              <a:srgbClr val="6BA42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Gulim" panose="020B0600000101010101" pitchFamily="34" charset="-127"/>
          </a:endParaRPr>
        </a:p>
        <a:p>
          <a:pPr marL="171450" lvl="1" indent="-171450" algn="l" defTabSz="7112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1" kern="1200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opera nel campo dell’agricoltura</a:t>
          </a:r>
          <a:endParaRPr lang="it-IT" sz="1600" b="1" kern="1200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sp:txBody>
      <dsp:txXfrm>
        <a:off x="1752511" y="3289806"/>
        <a:ext cx="6511589" cy="996911"/>
      </dsp:txXfrm>
    </dsp:sp>
    <dsp:sp modelId="{D54BF1BE-178D-49F0-8D55-30B0EEB55F29}">
      <dsp:nvSpPr>
        <dsp:cNvPr id="0" name=""/>
        <dsp:cNvSpPr/>
      </dsp:nvSpPr>
      <dsp:spPr>
        <a:xfrm>
          <a:off x="181695" y="3389497"/>
          <a:ext cx="1488810" cy="7975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CF479E-C42F-43AA-9193-316793B9434D}">
      <dsp:nvSpPr>
        <dsp:cNvPr id="0" name=""/>
        <dsp:cNvSpPr/>
      </dsp:nvSpPr>
      <dsp:spPr>
        <a:xfrm>
          <a:off x="0" y="4386408"/>
          <a:ext cx="8264101" cy="996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en-US" sz="24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Blue </a:t>
          </a:r>
          <a:r>
            <a:rPr lang="it-IT" altLang="en-US" sz="2400" b="1" kern="1200" dirty="0" err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anose="020B0600000101010101" pitchFamily="34" charset="-127"/>
            </a:rPr>
            <a:t>Biotechnology</a:t>
          </a:r>
          <a:endParaRPr lang="it-IT" sz="24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Gulim" panose="020B0600000101010101" pitchFamily="34" charset="-127"/>
          </a:endParaRPr>
        </a:p>
        <a:p>
          <a:pPr marL="171450" lvl="1" indent="-171450" algn="l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it-IT" sz="1600" b="1" kern="1200" dirty="0">
              <a:solidFill>
                <a:srgbClr val="1A4A41"/>
              </a:solidFill>
              <a:effectLst/>
              <a:latin typeface="+mj-lt"/>
              <a:ea typeface="Gulim" panose="020B0600000101010101" pitchFamily="34" charset="-127"/>
            </a:rPr>
            <a:t>consiste nell’utilizzo delle risorse marine per la creazione di prodotti di interesse medico o industriale</a:t>
          </a:r>
          <a:endParaRPr lang="it-IT" sz="1600" b="1" kern="1200" dirty="0">
            <a:solidFill>
              <a:srgbClr val="1A4A41"/>
            </a:solidFill>
            <a:latin typeface="+mj-lt"/>
            <a:ea typeface="Gulim" panose="020B0600000101010101" pitchFamily="34" charset="-127"/>
          </a:endParaRPr>
        </a:p>
      </dsp:txBody>
      <dsp:txXfrm>
        <a:off x="1752511" y="4386408"/>
        <a:ext cx="6511589" cy="996911"/>
      </dsp:txXfrm>
    </dsp:sp>
    <dsp:sp modelId="{B0D2782E-2FBB-4710-B2FF-555F87EDEA9B}">
      <dsp:nvSpPr>
        <dsp:cNvPr id="0" name=""/>
        <dsp:cNvSpPr/>
      </dsp:nvSpPr>
      <dsp:spPr>
        <a:xfrm>
          <a:off x="168200" y="4486099"/>
          <a:ext cx="1515801" cy="7975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0.41299</cdr:x>
      <cdr:y>0.41808</cdr:y>
    </cdr:from>
    <cdr:to>
      <cdr:x>0.78556</cdr:x>
      <cdr:y>0.76988</cdr:y>
    </cdr:to>
    <cdr:sp macro="" textlink="">
      <cdr:nvSpPr>
        <cdr:cNvPr id="2" name="CasellaDiTesto 12">
          <a:extLst xmlns:a="http://schemas.openxmlformats.org/drawingml/2006/main">
            <a:ext uri="{FF2B5EF4-FFF2-40B4-BE49-F238E27FC236}">
              <a16:creationId xmlns:a16="http://schemas.microsoft.com/office/drawing/2014/main" id="{563BB9CD-D637-48ED-855F-72E9D4B1F0AE}"/>
            </a:ext>
          </a:extLst>
        </cdr:cNvPr>
        <cdr:cNvSpPr txBox="1"/>
      </cdr:nvSpPr>
      <cdr:spPr>
        <a:xfrm xmlns:a="http://schemas.openxmlformats.org/drawingml/2006/main">
          <a:off x="2226883" y="1536191"/>
          <a:ext cx="2008883" cy="129266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it-I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2000" b="1" dirty="0">
              <a:solidFill>
                <a:schemeClr val="bg1"/>
              </a:solidFill>
              <a:latin typeface="Titillium Web" panose="00000500000000000000" pitchFamily="2" charset="0"/>
            </a:rPr>
            <a:t>71%</a:t>
          </a:r>
        </a:p>
        <a:p xmlns:a="http://schemas.openxmlformats.org/drawingml/2006/main">
          <a:pPr algn="ctr"/>
          <a:r>
            <a:rPr lang="it-IT" sz="2000" dirty="0">
              <a:solidFill>
                <a:schemeClr val="bg1"/>
              </a:solidFill>
              <a:latin typeface="Titillium Web" panose="00000500000000000000" pitchFamily="2" charset="0"/>
            </a:rPr>
            <a:t>ITALIA</a:t>
          </a:r>
        </a:p>
        <a:p xmlns:a="http://schemas.openxmlformats.org/drawingml/2006/main">
          <a:pPr algn="ctr"/>
          <a:r>
            <a:rPr lang="it-IT" sz="2000" dirty="0">
              <a:solidFill>
                <a:schemeClr val="bg1"/>
              </a:solidFill>
              <a:latin typeface="Titillium Web" panose="00000500000000000000" pitchFamily="2" charset="0"/>
            </a:rPr>
            <a:t>(Lombardia 90%) </a:t>
          </a:r>
        </a:p>
        <a:p xmlns:a="http://schemas.openxmlformats.org/drawingml/2006/main">
          <a:r>
            <a:rPr lang="it-IT" dirty="0">
              <a:latin typeface="Titillium Web" panose="00000500000000000000" pitchFamily="2" charset="0"/>
            </a:rPr>
            <a:t> </a:t>
          </a:r>
          <a:r>
            <a:rPr lang="it-IT" dirty="0"/>
            <a:t> </a:t>
          </a:r>
          <a:endParaRPr lang="en-GB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C34D1-6B7C-4D9B-8B0D-D8D46B340986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CCB89-F013-42F4-8DA1-62B917FB1BC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94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CB89-F013-42F4-8DA1-62B917FB1BC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98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CB89-F013-42F4-8DA1-62B917FB1BC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71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CB89-F013-42F4-8DA1-62B917FB1BC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11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CB89-F013-42F4-8DA1-62B917FB1BC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339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CB89-F013-42F4-8DA1-62B917FB1BC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0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3737A-E3CB-53B3-6C81-FFC33FFE9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A328C8-E667-4D64-EDB6-32CA68E02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A33916-E656-3EA6-12BF-164BBF57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9D6C1-CAB1-6097-C2CB-B77F7E38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EAEC60-4C3F-CA22-AABE-23A50572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36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711FA5-B239-4F1D-A7C5-DF7F2ACA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25DEFC-6979-B282-D90E-58DBBD9A7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146333-C30A-FB0B-33CE-4890C58B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833AC-51CB-C5EF-B700-CD9FF379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60FB26-FB16-EEDA-4DF2-3E44F59D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8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7B809FB-7B27-6830-DEBA-A9E56CE25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6A9C6C-3082-8F24-6F0A-95AF6A29E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B897E8-69A0-99A8-8ECC-7C3F47839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2D9BC-4AF0-579D-CA8B-012D1524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46BD95-F975-7035-AEFC-E4189959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09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7E3E7-6BAD-A6B9-0A80-3CFC5E24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0AE5E9-E643-E238-AAAD-15BF63F9F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116DA2-3376-41F7-5204-00EA272F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1BED7B-6AFC-695E-E936-299652C7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DE8CA1-83D4-A51F-2CE6-782C1E0F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63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A88B2-7807-C409-08A4-6178387F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ADBBEC-17B6-9438-0B21-129215A24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54D51A-C38D-0ECA-D505-F74E1F2D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0B5AAD-03E8-E274-FDAE-A4105960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466D1B-53BF-3BD5-3BFB-086698D8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82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DC1A5-7102-5A0F-3E45-094842A8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65F32D-5714-B340-11F4-079E58029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00F8088-2F48-7F0B-8767-D824F6C3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70DE49-3169-82BD-201F-0CC653F6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D6F349-5463-12BA-BED5-116354EC1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A6D2D6-BB84-E0E7-6FD8-AC0C98D1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85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F1AA1-D676-2E03-B740-E727B46D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EA4E01-603B-15B0-873E-0925AF32B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CA2815-78A2-7802-2E44-ED3EE89C8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C59FD6-0B25-6854-89AE-CBCFF90ED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781307-A6E6-BD04-AF09-C92906075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4EFC82-05B4-8D6D-907D-5CB28E999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F6EB83-D8DC-1B15-2064-D5A43D9E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DB152EF-3C73-9F97-BEBB-04A87E84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08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9CC96-BEF1-756B-663D-F49D68C5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CDD3711-4EB8-FF9E-A837-9D214E6E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FF47F0-56A3-1A5D-5B31-610815FF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A92579-B2B9-7DD7-86B7-168D615B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97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8D9119A-149D-6648-9C38-B1A1D931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4792A3-625A-DF10-9292-9828E879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D142CC-D28B-6B72-5CF4-6AD49730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27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7F22D0-AE33-5FAA-7E51-B3ED95DD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1B16D8-DA3B-C156-8BC9-2F21B0C0E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78936C-5C89-1FFB-A59C-61B898BA1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60C5FE-803D-DAAD-130D-115326BC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CF0FDA-0E72-CBE3-D071-7F71555C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E9C500-148C-7365-F48B-99199C06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98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615D67-0312-6C12-30D2-35C75A46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4C9413B-5DFB-EA54-C15C-ADFEBC296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EFCB41-F64E-ADA5-BD89-20B0A7312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D2A3F3-3DC6-37C5-F5C1-A48EB516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986216-9B54-A053-72D9-ADDBDF6B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83A063-324F-BAD4-3E59-892AFF13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5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A42D16-F72F-3F8D-D04B-DBA58DD1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C56AFD-0B8D-68BC-10A6-3C800869D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97F1E2-16BB-2713-BEC3-D0B6CDCB9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523116-830D-8042-8013-EFD820BFDBAC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9BB810-E481-0A71-D6DE-CB70E0511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5F18C3-8D32-3B73-8FB1-AC00818F0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00DCBC-CD2A-DD4C-8F30-B1971D824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8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hyperlink" Target="https://flatworldknowledge.lardbucket.org/books/introduction-to-chemistry-general-organic-and-biological/s21-04-proteins.html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hyperlink" Target="https://pxhere.com/en/photo/1105753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www.valeriorosso.com/2020/08/23/medicine-terapie-digitali-biotecnologie/medicina-terapia-biotecnologie-evoluzion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nsubria.it/" TargetMode="External"/><Relationship Id="rId7" Type="http://schemas.openxmlformats.org/officeDocument/2006/relationships/image" Target="../media/image6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insubria.esse3.cineca.it/" TargetMode="External"/><Relationship Id="rId5" Type="http://schemas.openxmlformats.org/officeDocument/2006/relationships/hyperlink" Target="https://elearning.uninsubria.it/" TargetMode="External"/><Relationship Id="rId4" Type="http://schemas.openxmlformats.org/officeDocument/2006/relationships/hyperlink" Target="https://www.uninsubria.it/formazione/offerta-formativa/corsi-di-laurea/biotecnologi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insubria.esse3.cineca.it/Guide/PaginaPercorso.do;jsessionid=C16F9754D3EDAC760EA67BA146ED8998.esse3-uninsubria-prod-01?corso_id=10155&amp;percorso_id=10155*2015*9999&amp;ANNO_ACCADEMICO=2018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didattica.dbsv@uninsubria.it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nsubria.it/servizi/tutti-i-servizi/infostudenti-servizio-informazioni-gli-studenti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enrico.caruso@uninsubria.it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.kilstrup-nielsen@uninsubria.i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6.emf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s://pixabay.com/en/graduation-cap-hat-achievement-30966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402D193-1BB3-EA42-9637-997D00C7A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4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EF8B928E-7564-A6FF-E603-3124D7257B07}"/>
              </a:ext>
            </a:extLst>
          </p:cNvPr>
          <p:cNvSpPr txBox="1">
            <a:spLocks/>
          </p:cNvSpPr>
          <p:nvPr/>
        </p:nvSpPr>
        <p:spPr>
          <a:xfrm>
            <a:off x="391648" y="2169225"/>
            <a:ext cx="11408704" cy="46206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it-IT" sz="2400" b="1" dirty="0">
                <a:solidFill>
                  <a:srgbClr val="00B050"/>
                </a:solidFill>
              </a:rPr>
              <a:t>PERCHÉ SCEGLIERE L’INSUBRIA?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it-IT" sz="2400" b="1" dirty="0">
              <a:solidFill>
                <a:srgbClr val="00B050"/>
              </a:solidFill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it-IT" sz="2400" b="1" dirty="0">
                <a:solidFill>
                  <a:srgbClr val="F04E35"/>
                </a:solidFill>
              </a:rPr>
              <a:t>COSA SCEGLIERE TRA SCIENZE BIOLOGICHE E BIOTECNOLOGIE?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it-IT" sz="2400" b="1" dirty="0">
              <a:solidFill>
                <a:srgbClr val="00B050"/>
              </a:solidFill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it-IT" sz="2400" b="1" dirty="0">
                <a:solidFill>
                  <a:srgbClr val="406ABC"/>
                </a:solidFill>
              </a:rPr>
              <a:t>CHE SBOCCHI LAVORATIVI CI SONO PER IL BIOLOGO/BIOTECNOLOGO?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The Two Most Important Questions in Life | Living Well Spending Less®">
            <a:extLst>
              <a:ext uri="{FF2B5EF4-FFF2-40B4-BE49-F238E27FC236}">
                <a16:creationId xmlns:a16="http://schemas.microsoft.com/office/drawing/2014/main" id="{0BA76980-9DAE-6055-9FA0-A026B4D0F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7" r="18950"/>
          <a:stretch/>
        </p:blipFill>
        <p:spPr bwMode="auto">
          <a:xfrm>
            <a:off x="4886679" y="4990289"/>
            <a:ext cx="1985675" cy="1725675"/>
          </a:xfrm>
          <a:prstGeom prst="rect">
            <a:avLst/>
          </a:prstGeom>
          <a:noFill/>
          <a:ln w="28575">
            <a:solidFill>
              <a:srgbClr val="31A14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CCF656-70CA-8F4D-F75F-1AD72291D4A2}"/>
              </a:ext>
            </a:extLst>
          </p:cNvPr>
          <p:cNvSpPr txBox="1"/>
          <p:nvPr/>
        </p:nvSpPr>
        <p:spPr>
          <a:xfrm>
            <a:off x="1755093" y="1003734"/>
            <a:ext cx="8417505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4000" b="1" dirty="0"/>
              <a:t>DOMANDE?</a:t>
            </a:r>
          </a:p>
          <a:p>
            <a:pPr algn="ctr" rtl="0"/>
            <a:endParaRPr lang="it-IT" sz="900" b="1" dirty="0"/>
          </a:p>
        </p:txBody>
      </p:sp>
    </p:spTree>
    <p:extLst>
      <p:ext uri="{BB962C8B-B14F-4D97-AF65-F5344CB8AC3E}">
        <p14:creationId xmlns:p14="http://schemas.microsoft.com/office/powerpoint/2010/main" val="298372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ttps://euc-powerpoint.officeapps.live.com/pods/GetClipboardImage.ashx?Id=800d37ba-edca-4636-b557-a7f48890062b&amp;DC=GEU9&amp;pkey=2ed066d9-a1e8-46ac-8f09-2e7cb4ebafb2&amp;wdwaccluster=GEU9">
            <a:extLst>
              <a:ext uri="{FF2B5EF4-FFF2-40B4-BE49-F238E27FC236}">
                <a16:creationId xmlns:a16="http://schemas.microsoft.com/office/drawing/2014/main" id="{ED6CA773-89F9-EE62-8A81-F133046A2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25601" r="30213" b="17241"/>
          <a:stretch/>
        </p:blipFill>
        <p:spPr bwMode="auto">
          <a:xfrm>
            <a:off x="2163097" y="1902498"/>
            <a:ext cx="7457857" cy="477360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75B340-2A56-6ECF-8A98-5414AA13CD00}"/>
              </a:ext>
            </a:extLst>
          </p:cNvPr>
          <p:cNvSpPr txBox="1"/>
          <p:nvPr/>
        </p:nvSpPr>
        <p:spPr>
          <a:xfrm>
            <a:off x="1518001" y="1177449"/>
            <a:ext cx="841750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3600" b="1" dirty="0"/>
              <a:t>PERCHE’ SCEGLIERE L’INSUBRIA?</a:t>
            </a:r>
          </a:p>
          <a:p>
            <a:pPr algn="ctr" rtl="0"/>
            <a:endParaRPr lang="it-IT" sz="800" b="1" dirty="0"/>
          </a:p>
        </p:txBody>
      </p:sp>
    </p:spTree>
    <p:extLst>
      <p:ext uri="{BB962C8B-B14F-4D97-AF65-F5344CB8AC3E}">
        <p14:creationId xmlns:p14="http://schemas.microsoft.com/office/powerpoint/2010/main" val="399154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6DB3DF0-EEB4-C75F-97AD-0392FD9E3E67}"/>
              </a:ext>
            </a:extLst>
          </p:cNvPr>
          <p:cNvSpPr txBox="1">
            <a:spLocks/>
          </p:cNvSpPr>
          <p:nvPr/>
        </p:nvSpPr>
        <p:spPr>
          <a:xfrm>
            <a:off x="481636" y="2865892"/>
            <a:ext cx="5167423" cy="3019093"/>
          </a:xfrm>
          <a:prstGeom prst="rect">
            <a:avLst/>
          </a:prstGeom>
          <a:ln w="19050" cap="flat" cmpd="sng" algn="ctr">
            <a:solidFill>
              <a:schemeClr val="tx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orbel" pitchFamily="34" charset="0"/>
              <a:buNone/>
            </a:pPr>
            <a:r>
              <a:rPr lang="it-IT" sz="3600" b="1" dirty="0">
                <a:solidFill>
                  <a:srgbClr val="FF0000"/>
                </a:solidFill>
                <a:latin typeface="Titillium Web" panose="00000500000000000000" pitchFamily="2" charset="0"/>
              </a:rPr>
              <a:t>Biologia</a:t>
            </a:r>
          </a:p>
          <a:p>
            <a:pPr marL="0" indent="0" algn="just">
              <a:buFont typeface="Corbel" pitchFamily="34" charset="0"/>
              <a:buNone/>
            </a:pPr>
            <a:endParaRPr lang="it-IT" b="1" dirty="0">
              <a:solidFill>
                <a:schemeClr val="tx1"/>
              </a:solidFill>
              <a:latin typeface="Titillium Web" panose="00000500000000000000" pitchFamily="2" charset="0"/>
            </a:endParaRPr>
          </a:p>
          <a:p>
            <a:pPr marL="0" indent="0" algn="just">
              <a:buFont typeface="Corbel" pitchFamily="34" charset="0"/>
              <a:buNone/>
            </a:pPr>
            <a:r>
              <a:rPr lang="it-IT" sz="2400" dirty="0">
                <a:solidFill>
                  <a:schemeClr val="tx1"/>
                </a:solidFill>
                <a:latin typeface="Titillium Web" panose="00000500000000000000" pitchFamily="2" charset="0"/>
              </a:rPr>
              <a:t>Studiare tutto ciò che riguarda gli organismi viventi:  </a:t>
            </a:r>
            <a:r>
              <a:rPr lang="it-IT" sz="2400" b="1" dirty="0">
                <a:solidFill>
                  <a:schemeClr val="tx1"/>
                </a:solidFill>
                <a:latin typeface="Titillium Web" panose="00000500000000000000" pitchFamily="2" charset="0"/>
              </a:rPr>
              <a:t>dalla cellula alle popolazioni </a:t>
            </a:r>
            <a:r>
              <a:rPr lang="it-IT" sz="2400" dirty="0">
                <a:solidFill>
                  <a:schemeClr val="tx1"/>
                </a:solidFill>
                <a:latin typeface="Titillium Web" panose="00000500000000000000" pitchFamily="2" charset="0"/>
              </a:rPr>
              <a:t>investigando la struttura, la funzione, la crescita, l’evoluzione, la  distribuzione, la tassonomia 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97DF6AD-0511-B2D3-D126-BAED3C37527D}"/>
              </a:ext>
            </a:extLst>
          </p:cNvPr>
          <p:cNvSpPr txBox="1">
            <a:spLocks/>
          </p:cNvSpPr>
          <p:nvPr/>
        </p:nvSpPr>
        <p:spPr>
          <a:xfrm>
            <a:off x="6368438" y="2865893"/>
            <a:ext cx="5167423" cy="301909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kumimoji="1" lang="it-IT" altLang="en-US" sz="3600" b="1" dirty="0">
                <a:solidFill>
                  <a:srgbClr val="FF0000"/>
                </a:solidFill>
                <a:latin typeface="Titillium Web" panose="00000500000000000000" pitchFamily="2" charset="0"/>
                <a:cs typeface="Calibri" panose="020F0502020204030204" pitchFamily="34" charset="0"/>
              </a:rPr>
              <a:t>Biotecnologie</a:t>
            </a:r>
          </a:p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endParaRPr kumimoji="1" lang="it-IT" altLang="en-US" sz="800" b="1" dirty="0">
              <a:latin typeface="Titillium Web" panose="00000500000000000000" pitchFamily="2" charset="0"/>
              <a:cs typeface="Calibri" panose="020F0502020204030204" pitchFamily="34" charset="0"/>
            </a:endParaRPr>
          </a:p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kumimoji="1" lang="it-IT" altLang="en-US" sz="2400" dirty="0">
                <a:latin typeface="Titillium Web" panose="00000500000000000000" pitchFamily="2" charset="0"/>
                <a:cs typeface="Calibri" panose="020F0502020204030204" pitchFamily="34" charset="0"/>
              </a:rPr>
              <a:t>Quando le conoscenze «BIO»  dalle  proteine agli organismi, dai sistemi ai processi biologici complessi si applicano alla </a:t>
            </a:r>
            <a:r>
              <a:rPr kumimoji="1" lang="it-IT" altLang="en-US" sz="2400" b="1" dirty="0">
                <a:latin typeface="Titillium Web" panose="00000500000000000000" pitchFamily="2" charset="0"/>
                <a:cs typeface="Calibri" panose="020F0502020204030204" pitchFamily="34" charset="0"/>
              </a:rPr>
              <a:t>produzione di beni e servizi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27A210-0EFD-1EE1-0270-2DA6A9E096AB}"/>
              </a:ext>
            </a:extLst>
          </p:cNvPr>
          <p:cNvSpPr txBox="1"/>
          <p:nvPr/>
        </p:nvSpPr>
        <p:spPr>
          <a:xfrm>
            <a:off x="2188723" y="1263012"/>
            <a:ext cx="734195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4000" b="1" dirty="0"/>
              <a:t>BIOLOGI E BIOTECNOLOGI</a:t>
            </a:r>
          </a:p>
          <a:p>
            <a:pPr algn="ctr" rtl="0"/>
            <a:endParaRPr lang="it-IT" sz="900" b="1" dirty="0"/>
          </a:p>
          <a:p>
            <a:pPr algn="ctr" rtl="0"/>
            <a:r>
              <a:rPr lang="it-IT" sz="2400" i="1" dirty="0"/>
              <a:t>Le professioni del futuro per un mondo che cambia</a:t>
            </a:r>
          </a:p>
        </p:txBody>
      </p:sp>
    </p:spTree>
    <p:extLst>
      <p:ext uri="{BB962C8B-B14F-4D97-AF65-F5344CB8AC3E}">
        <p14:creationId xmlns:p14="http://schemas.microsoft.com/office/powerpoint/2010/main" val="134236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80" descr="piastra">
            <a:extLst>
              <a:ext uri="{FF2B5EF4-FFF2-40B4-BE49-F238E27FC236}">
                <a16:creationId xmlns:a16="http://schemas.microsoft.com/office/drawing/2014/main" id="{A5B6233F-D596-5838-A9B8-2CC901F19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01" y="1753200"/>
            <a:ext cx="5072247" cy="481830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30F54A49-15F2-7691-E835-06F3C9AE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9925" y="2083578"/>
            <a:ext cx="2088232" cy="238655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Freccia circolare in giù 4">
            <a:extLst>
              <a:ext uri="{FF2B5EF4-FFF2-40B4-BE49-F238E27FC236}">
                <a16:creationId xmlns:a16="http://schemas.microsoft.com/office/drawing/2014/main" id="{9F896366-802B-24CC-7A7A-AE739A26E022}"/>
              </a:ext>
            </a:extLst>
          </p:cNvPr>
          <p:cNvSpPr/>
          <p:nvPr/>
        </p:nvSpPr>
        <p:spPr>
          <a:xfrm>
            <a:off x="4624540" y="1471510"/>
            <a:ext cx="2304256" cy="12241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205FFC4-5D76-6851-9E71-34C9F42D2420}"/>
              </a:ext>
            </a:extLst>
          </p:cNvPr>
          <p:cNvSpPr/>
          <p:nvPr/>
        </p:nvSpPr>
        <p:spPr>
          <a:xfrm>
            <a:off x="4275720" y="3383163"/>
            <a:ext cx="216024" cy="2160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circolare in giù 6">
            <a:extLst>
              <a:ext uri="{FF2B5EF4-FFF2-40B4-BE49-F238E27FC236}">
                <a16:creationId xmlns:a16="http://schemas.microsoft.com/office/drawing/2014/main" id="{9FC3C668-E713-1653-D999-A17E63488988}"/>
              </a:ext>
            </a:extLst>
          </p:cNvPr>
          <p:cNvSpPr/>
          <p:nvPr/>
        </p:nvSpPr>
        <p:spPr>
          <a:xfrm rot="3371738">
            <a:off x="8244203" y="3317825"/>
            <a:ext cx="2016224" cy="129614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4F8A3F8-5628-6DCA-7994-6892002A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163" y="4597950"/>
            <a:ext cx="1967258" cy="166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1B23FBE-0153-92AC-8134-BE7D583A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25326" y="5128132"/>
            <a:ext cx="1853977" cy="152237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FA3C93-F4FE-AC9B-63EE-C90BA2A808D4}"/>
              </a:ext>
            </a:extLst>
          </p:cNvPr>
          <p:cNvSpPr txBox="1"/>
          <p:nvPr/>
        </p:nvSpPr>
        <p:spPr>
          <a:xfrm>
            <a:off x="516172" y="750089"/>
            <a:ext cx="935457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it-IT" sz="4000" b="1" dirty="0"/>
              <a:t>BIOLOGIA/BIOTECNOLOGIA</a:t>
            </a:r>
          </a:p>
          <a:p>
            <a:pPr algn="ctr" rtl="0"/>
            <a:endParaRPr lang="it-IT" sz="900" b="1" dirty="0"/>
          </a:p>
        </p:txBody>
      </p:sp>
    </p:spTree>
    <p:extLst>
      <p:ext uri="{BB962C8B-B14F-4D97-AF65-F5344CB8AC3E}">
        <p14:creationId xmlns:p14="http://schemas.microsoft.com/office/powerpoint/2010/main" val="416028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063037F-4532-4F93-AE00-A1D65C6CE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19" y="1640839"/>
            <a:ext cx="9066321" cy="491910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3CFC79A-3C9A-465A-8A65-3F9D77250B44}"/>
              </a:ext>
            </a:extLst>
          </p:cNvPr>
          <p:cNvSpPr/>
          <p:nvPr/>
        </p:nvSpPr>
        <p:spPr>
          <a:xfrm>
            <a:off x="9387840" y="1640838"/>
            <a:ext cx="2636520" cy="4919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550CBECD-3954-4160-B013-3ED4F0A1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658" y="5876736"/>
            <a:ext cx="36004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CHIMICA, BIOLOGIA MOLECOLARE GENETICA</a:t>
            </a:r>
          </a:p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9F91BE2C-F414-4302-8C8C-7FAE06311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252" y="5032495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BIOCHIMICA/</a:t>
            </a:r>
            <a:r>
              <a:rPr lang="it-IT" b="1" dirty="0"/>
              <a:t>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FISIOLOGIA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C61B94A-329C-4EC9-BA6D-383A252EB474}"/>
              </a:ext>
            </a:extLst>
          </p:cNvPr>
          <p:cNvSpPr/>
          <p:nvPr/>
        </p:nvSpPr>
        <p:spPr>
          <a:xfrm>
            <a:off x="7056120" y="3608964"/>
            <a:ext cx="25146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EB3D1311-4F48-40BC-8105-7F8767F2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658" y="4497647"/>
            <a:ext cx="3600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CITOLOGIA E ISTOLOGIA,</a:t>
            </a:r>
          </a:p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MICROBIOLOGIA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B7C5A879-F42A-4497-A22D-6785BE150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338" y="3923653"/>
            <a:ext cx="2012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ANATOMIA</a:t>
            </a: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82BF993F-945A-4B5F-A049-F24084877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338" y="3599402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ZOOLOGIA/ BOTANICA</a:t>
            </a: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A6E0FDF6-FF54-4C02-A905-6D0A3B352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338" y="2500122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ECOLOGIA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995EE3D-8D72-486C-A01A-ACF874991A92}"/>
              </a:ext>
            </a:extLst>
          </p:cNvPr>
          <p:cNvSpPr/>
          <p:nvPr/>
        </p:nvSpPr>
        <p:spPr>
          <a:xfrm>
            <a:off x="321519" y="857253"/>
            <a:ext cx="8866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/>
              <a:t>Laurea triennale in SCIENZE BIOLOGICHE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37838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6E62477-EEAE-46E6-8700-1500002F666F}"/>
              </a:ext>
            </a:extLst>
          </p:cNvPr>
          <p:cNvSpPr txBox="1">
            <a:spLocks/>
          </p:cNvSpPr>
          <p:nvPr/>
        </p:nvSpPr>
        <p:spPr>
          <a:xfrm>
            <a:off x="594406" y="1788085"/>
            <a:ext cx="5083898" cy="49561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rgbClr val="31A145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4000" b="1" dirty="0">
                <a:solidFill>
                  <a:srgbClr val="444444"/>
                </a:solidFill>
                <a:latin typeface="Titillium Web" panose="00000500000000000000" pitchFamily="2" charset="0"/>
              </a:rPr>
              <a:t>Biomedico</a:t>
            </a:r>
            <a:endParaRPr lang="it-IT" sz="2400" b="1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pPr marL="0" indent="0" algn="ctr">
              <a:buNone/>
            </a:pPr>
            <a:r>
              <a:rPr lang="it-IT" sz="3200" dirty="0">
                <a:solidFill>
                  <a:srgbClr val="444444"/>
                </a:solidFill>
                <a:latin typeface="Titillium Web" panose="00000500000000000000" pitchFamily="2" charset="0"/>
              </a:rPr>
              <a:t>volto a comprendere gli aspetti biologici relativi alla salute dell’uomo</a:t>
            </a:r>
          </a:p>
          <a:p>
            <a:pPr marL="0" indent="0">
              <a:buNone/>
            </a:pPr>
            <a:endParaRPr lang="it-IT" sz="2400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pPr>
              <a:buFontTx/>
              <a:buChar char="-"/>
            </a:pPr>
            <a:endParaRPr lang="it-IT" sz="2400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pPr marL="0" indent="0">
              <a:buNone/>
            </a:pPr>
            <a:endParaRPr lang="it-IT" sz="2400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endParaRPr lang="it-IT" sz="2400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3819EC2-BBF5-4DAC-8F3E-BA2C9BD8F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00" r="5295" b="22543"/>
          <a:stretch/>
        </p:blipFill>
        <p:spPr>
          <a:xfrm>
            <a:off x="1615947" y="4034385"/>
            <a:ext cx="2935613" cy="2595550"/>
          </a:xfrm>
          <a:prstGeom prst="rect">
            <a:avLst/>
          </a:prstGeom>
          <a:ln>
            <a:solidFill>
              <a:srgbClr val="31A145"/>
            </a:solidFill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8965189-D73B-4AA3-BF70-95AC60435C21}"/>
              </a:ext>
            </a:extLst>
          </p:cNvPr>
          <p:cNvSpPr/>
          <p:nvPr/>
        </p:nvSpPr>
        <p:spPr>
          <a:xfrm>
            <a:off x="465761" y="935390"/>
            <a:ext cx="8866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/>
              <a:t>Laurea triennale in SCIENZE BIOLOGICHE</a:t>
            </a:r>
            <a:endParaRPr lang="it-IT" sz="3600" dirty="0"/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857B28C3-54CC-45B8-B9EA-8E981AEAA257}"/>
              </a:ext>
            </a:extLst>
          </p:cNvPr>
          <p:cNvSpPr txBox="1">
            <a:spLocks/>
          </p:cNvSpPr>
          <p:nvPr/>
        </p:nvSpPr>
        <p:spPr>
          <a:xfrm>
            <a:off x="5873863" y="1788085"/>
            <a:ext cx="5083898" cy="49561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solidFill>
              <a:srgbClr val="31A145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4000" b="1" i="1" dirty="0">
                <a:solidFill>
                  <a:srgbClr val="444444"/>
                </a:solidFill>
                <a:latin typeface="Titillium Web" panose="00000500000000000000" pitchFamily="2" charset="0"/>
              </a:rPr>
              <a:t> </a:t>
            </a:r>
            <a:r>
              <a:rPr lang="it-IT" sz="4000" b="1" dirty="0">
                <a:solidFill>
                  <a:srgbClr val="444444"/>
                </a:solidFill>
                <a:latin typeface="Titillium Web" panose="00000500000000000000" pitchFamily="2" charset="0"/>
              </a:rPr>
              <a:t>Biologia cellulare</a:t>
            </a:r>
            <a:endParaRPr lang="it-IT" sz="2400" b="1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pPr marL="0" indent="0" algn="ctr">
              <a:buNone/>
            </a:pPr>
            <a:r>
              <a:rPr lang="it-IT" sz="3200" dirty="0">
                <a:solidFill>
                  <a:srgbClr val="444444"/>
                </a:solidFill>
                <a:latin typeface="Titillium Web" panose="00000500000000000000" pitchFamily="2" charset="0"/>
              </a:rPr>
              <a:t>che verte sullo studio dei processi cellulari fondamentali, anche in una prospettiva evoluzionistica</a:t>
            </a:r>
          </a:p>
          <a:p>
            <a:endParaRPr lang="it-IT" sz="3200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C91083-A73F-4EA9-8CFA-D36447F6F4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44" b="9744"/>
          <a:stretch/>
        </p:blipFill>
        <p:spPr>
          <a:xfrm>
            <a:off x="6057279" y="4766435"/>
            <a:ext cx="1649799" cy="1543050"/>
          </a:xfrm>
          <a:prstGeom prst="rect">
            <a:avLst/>
          </a:prstGeom>
          <a:ln>
            <a:solidFill>
              <a:srgbClr val="31A145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B626504-242B-42DE-9607-5FD05A59D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282" y="4766435"/>
            <a:ext cx="2962275" cy="1543050"/>
          </a:xfrm>
          <a:prstGeom prst="rect">
            <a:avLst/>
          </a:prstGeom>
          <a:ln>
            <a:solidFill>
              <a:srgbClr val="31A145"/>
            </a:solidFill>
          </a:ln>
        </p:spPr>
      </p:pic>
    </p:spTree>
    <p:extLst>
      <p:ext uri="{BB962C8B-B14F-4D97-AF65-F5344CB8AC3E}">
        <p14:creationId xmlns:p14="http://schemas.microsoft.com/office/powerpoint/2010/main" val="265996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44D17742-7EEF-4642-B325-3E37485AF011}"/>
              </a:ext>
            </a:extLst>
          </p:cNvPr>
          <p:cNvSpPr/>
          <p:nvPr/>
        </p:nvSpPr>
        <p:spPr>
          <a:xfrm>
            <a:off x="58152" y="3905868"/>
            <a:ext cx="464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IN LABORATORI e/o ENTI PUBBLICI e PRIVATI 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24DB5EA-FD7D-42C8-B224-EAE485649236}"/>
              </a:ext>
            </a:extLst>
          </p:cNvPr>
          <p:cNvSpPr/>
          <p:nvPr/>
        </p:nvSpPr>
        <p:spPr>
          <a:xfrm>
            <a:off x="594446" y="4446056"/>
            <a:ext cx="3425356" cy="1477328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dirty="0"/>
              <a:t>CONTROLLO di QUALITA’</a:t>
            </a:r>
          </a:p>
          <a:p>
            <a:endParaRPr lang="it-IT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dirty="0"/>
              <a:t>LIVELLO PRODUTTIVO</a:t>
            </a:r>
          </a:p>
          <a:p>
            <a:endParaRPr lang="it-IT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dirty="0"/>
              <a:t>RICERCA e SVILUPPO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CEDA401-D789-4750-80CB-723A5E413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06"/>
          <a:stretch/>
        </p:blipFill>
        <p:spPr>
          <a:xfrm>
            <a:off x="4614248" y="1731997"/>
            <a:ext cx="7614159" cy="502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4AC82D6C-89F3-48D9-9DF4-2888F3D7EE2B}"/>
              </a:ext>
            </a:extLst>
          </p:cNvPr>
          <p:cNvSpPr/>
          <p:nvPr/>
        </p:nvSpPr>
        <p:spPr>
          <a:xfrm>
            <a:off x="1822020" y="776408"/>
            <a:ext cx="7298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prstClr val="black"/>
                </a:solidFill>
              </a:rPr>
              <a:t>AMBITI PROFESSIONALI DEL BIOLOGO</a:t>
            </a:r>
            <a:endParaRPr lang="it-IT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0BEAE86-CA9E-4FB6-96C7-DDC8E8382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8321" y="1677229"/>
            <a:ext cx="1609130" cy="1070422"/>
          </a:xfrm>
          <a:prstGeom prst="rect">
            <a:avLst/>
          </a:prstGeom>
          <a:noFill/>
          <a:ln w="9525">
            <a:solidFill>
              <a:srgbClr val="31A145"/>
            </a:solidFill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EF09D47-AC49-4676-B0FF-CC340164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3532" y="2509148"/>
            <a:ext cx="1397621" cy="1227456"/>
          </a:xfrm>
          <a:prstGeom prst="rect">
            <a:avLst/>
          </a:prstGeom>
          <a:noFill/>
          <a:ln w="9525">
            <a:solidFill>
              <a:srgbClr val="31A145"/>
            </a:solidFill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C13473C-AECD-48C9-A568-ED0E0E80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96" y="2509148"/>
            <a:ext cx="1397621" cy="1224757"/>
          </a:xfrm>
          <a:prstGeom prst="rect">
            <a:avLst/>
          </a:prstGeom>
          <a:noFill/>
          <a:ln w="9525">
            <a:solidFill>
              <a:srgbClr val="31A1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6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0">
            <a:extLst>
              <a:ext uri="{FF2B5EF4-FFF2-40B4-BE49-F238E27FC236}">
                <a16:creationId xmlns:a16="http://schemas.microsoft.com/office/drawing/2014/main" id="{8CF82874-1C84-0EC9-CF42-F32D09879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69" t="5513" r="4844" b="6688"/>
          <a:stretch/>
        </p:blipFill>
        <p:spPr>
          <a:xfrm>
            <a:off x="10567949" y="2653818"/>
            <a:ext cx="1476546" cy="1343706"/>
          </a:xfrm>
          <a:prstGeom prst="rect">
            <a:avLst/>
          </a:prstGeom>
        </p:spPr>
      </p:pic>
      <p:pic>
        <p:nvPicPr>
          <p:cNvPr id="7" name="Immagine 12" descr="Immagine che contiene Attrezzature mediche, medico, assistenza sanitaria, Attrezzatura da laboratorio&#10;&#10;Descrizione generata automaticamente">
            <a:extLst>
              <a:ext uri="{FF2B5EF4-FFF2-40B4-BE49-F238E27FC236}">
                <a16:creationId xmlns:a16="http://schemas.microsoft.com/office/drawing/2014/main" id="{F7B76791-B4E2-7501-4989-462868F3BD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5876" r="15657"/>
          <a:stretch/>
        </p:blipFill>
        <p:spPr>
          <a:xfrm>
            <a:off x="9337290" y="2509008"/>
            <a:ext cx="1106675" cy="18399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F231FB-63CC-5FCB-CAF9-D5C46A05A9E9}"/>
              </a:ext>
            </a:extLst>
          </p:cNvPr>
          <p:cNvSpPr txBox="1"/>
          <p:nvPr/>
        </p:nvSpPr>
        <p:spPr>
          <a:xfrm>
            <a:off x="475056" y="894326"/>
            <a:ext cx="7546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/>
              <a:t>Laurea triennale in</a:t>
            </a:r>
            <a:r>
              <a:rPr lang="en-GB" sz="3200" b="1" dirty="0"/>
              <a:t> BIOTECNOLOGIE</a:t>
            </a:r>
          </a:p>
          <a:p>
            <a:pPr algn="ctr"/>
            <a:r>
              <a:rPr lang="en-GB" sz="2800" i="1" dirty="0"/>
              <a:t>Sapere, Saper fare</a:t>
            </a:r>
            <a:endParaRPr lang="en-IT" sz="2800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D9B8A2-8CAB-4442-B735-0A218114B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8326" y="3808204"/>
            <a:ext cx="2285948" cy="1688615"/>
          </a:xfrm>
          <a:prstGeom prst="rect">
            <a:avLst/>
          </a:prstGeom>
        </p:spPr>
      </p:pic>
      <p:pic>
        <p:nvPicPr>
          <p:cNvPr id="8" name="Immagine 13" descr="Immagine che contiene schermata, aqua, blu, Policromia&#10;&#10;Descrizione generata automaticamente">
            <a:extLst>
              <a:ext uri="{FF2B5EF4-FFF2-40B4-BE49-F238E27FC236}">
                <a16:creationId xmlns:a16="http://schemas.microsoft.com/office/drawing/2014/main" id="{85F1C49C-E8ED-97E9-9173-7A0B294EF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99651" y="5040068"/>
            <a:ext cx="2003298" cy="1126855"/>
          </a:xfrm>
          <a:prstGeom prst="rect">
            <a:avLst/>
          </a:prstGeom>
        </p:spPr>
      </p:pic>
      <p:sp>
        <p:nvSpPr>
          <p:cNvPr id="10" name="CasellaDiTesto 20">
            <a:extLst>
              <a:ext uri="{FF2B5EF4-FFF2-40B4-BE49-F238E27FC236}">
                <a16:creationId xmlns:a16="http://schemas.microsoft.com/office/drawing/2014/main" id="{147B466B-7842-EB4B-375C-3D054F1BEACF}"/>
              </a:ext>
            </a:extLst>
          </p:cNvPr>
          <p:cNvSpPr txBox="1"/>
          <p:nvPr/>
        </p:nvSpPr>
        <p:spPr>
          <a:xfrm>
            <a:off x="337775" y="2326720"/>
            <a:ext cx="8875531" cy="2862322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marL="0" lvl="2" algn="just"/>
            <a:r>
              <a:rPr lang="it-IT" sz="2000" b="0" i="0" dirty="0">
                <a:solidFill>
                  <a:srgbClr val="444444"/>
                </a:solidFill>
                <a:effectLst/>
                <a:latin typeface="Titillium Web" panose="00000500000000000000" pitchFamily="2" charset="0"/>
              </a:rPr>
              <a:t>Il corso di laurea è articolato in </a:t>
            </a:r>
            <a:r>
              <a:rPr lang="it-IT" sz="2000" b="1" i="0" dirty="0">
                <a:solidFill>
                  <a:srgbClr val="444444"/>
                </a:solidFill>
                <a:effectLst/>
                <a:latin typeface="Titillium Web" panose="00000500000000000000" pitchFamily="2" charset="0"/>
              </a:rPr>
              <a:t>due </a:t>
            </a:r>
            <a:r>
              <a:rPr lang="it-IT" sz="2000" b="1" i="1" dirty="0">
                <a:solidFill>
                  <a:srgbClr val="444444"/>
                </a:solidFill>
                <a:effectLst/>
                <a:latin typeface="Titillium Web" panose="00000500000000000000" pitchFamily="2" charset="0"/>
              </a:rPr>
              <a:t>curricula</a:t>
            </a:r>
            <a:r>
              <a:rPr lang="it-IT" sz="2000" b="0" i="0" dirty="0">
                <a:solidFill>
                  <a:srgbClr val="444444"/>
                </a:solidFill>
                <a:effectLst/>
                <a:latin typeface="Titillium Web" panose="00000500000000000000" pitchFamily="2" charset="0"/>
              </a:rPr>
              <a:t>: </a:t>
            </a:r>
          </a:p>
          <a:p>
            <a:pPr marL="0" lvl="2" algn="just"/>
            <a:endParaRPr lang="it-IT" sz="2000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pPr marL="0" lvl="2" algn="just"/>
            <a:r>
              <a:rPr lang="it-IT" sz="2000" b="1" i="0" dirty="0">
                <a:solidFill>
                  <a:srgbClr val="00B050"/>
                </a:solidFill>
                <a:effectLst/>
                <a:latin typeface="Titillium Web" panose="00000500000000000000" pitchFamily="2" charset="0"/>
              </a:rPr>
              <a:t>- Biotecnologie Molecolari, </a:t>
            </a:r>
            <a:r>
              <a:rPr lang="it-IT" sz="2000" i="0" dirty="0">
                <a:effectLst/>
                <a:latin typeface="Titillium Web" panose="00000500000000000000" pitchFamily="2" charset="0"/>
              </a:rPr>
              <a:t>che </a:t>
            </a:r>
            <a:r>
              <a:rPr lang="it-IT" sz="2000" b="1" i="0" dirty="0">
                <a:solidFill>
                  <a:srgbClr val="00B050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2000" dirty="0">
                <a:latin typeface="Titillium Web" panose="00000500000000000000" pitchFamily="2" charset="0"/>
              </a:rPr>
              <a:t>f</a:t>
            </a:r>
            <a:r>
              <a:rPr lang="it-IT" sz="2000" i="0" dirty="0">
                <a:effectLst/>
                <a:latin typeface="Titillium Web" panose="00000500000000000000" pitchFamily="2" charset="0"/>
              </a:rPr>
              <a:t>ornisce competenze avanzate su molecole, cellule e organismi (animali, piante, microrganismi) per lo sviluppo di  applicazioni biotecnologiche in vari settori.</a:t>
            </a:r>
          </a:p>
          <a:p>
            <a:pPr marL="0" lvl="2" algn="just"/>
            <a:endParaRPr lang="it-IT" sz="2000" dirty="0">
              <a:solidFill>
                <a:srgbClr val="444444"/>
              </a:solidFill>
              <a:latin typeface="Titillium Web" panose="00000500000000000000" pitchFamily="2" charset="0"/>
            </a:endParaRPr>
          </a:p>
          <a:p>
            <a:pPr marL="0" lvl="2" algn="just"/>
            <a:r>
              <a:rPr lang="it-IT" sz="2000" b="1" dirty="0">
                <a:solidFill>
                  <a:srgbClr val="406ABC"/>
                </a:solidFill>
                <a:latin typeface="Titillium Web" panose="00000500000000000000" pitchFamily="2" charset="0"/>
              </a:rPr>
              <a:t>- B</a:t>
            </a:r>
            <a:r>
              <a:rPr lang="it-IT" sz="2000" b="1" i="0" dirty="0">
                <a:solidFill>
                  <a:srgbClr val="406ABC"/>
                </a:solidFill>
                <a:effectLst/>
                <a:latin typeface="Titillium Web" panose="00000500000000000000" pitchFamily="2" charset="0"/>
              </a:rPr>
              <a:t>iotecnologie della salute, </a:t>
            </a:r>
            <a:r>
              <a:rPr lang="it-IT" sz="2000" i="0" dirty="0">
                <a:effectLst/>
                <a:latin typeface="Titillium Web" panose="00000500000000000000" pitchFamily="2" charset="0"/>
              </a:rPr>
              <a:t>che offre competenze nelle biotecnologie applicate alla salute umana, con focus sulla ricerca e sullo sviluppo di nuove tecniche terapeutiche. </a:t>
            </a:r>
          </a:p>
        </p:txBody>
      </p:sp>
    </p:spTree>
    <p:extLst>
      <p:ext uri="{BB962C8B-B14F-4D97-AF65-F5344CB8AC3E}">
        <p14:creationId xmlns:p14="http://schemas.microsoft.com/office/powerpoint/2010/main" val="4292212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03A512E4-17D2-B380-A2D2-27444356FBB9}"/>
              </a:ext>
            </a:extLst>
          </p:cNvPr>
          <p:cNvGraphicFramePr/>
          <p:nvPr/>
        </p:nvGraphicFramePr>
        <p:xfrm>
          <a:off x="1195072" y="977932"/>
          <a:ext cx="8264101" cy="5387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99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F231FB-63CC-5FCB-CAF9-D5C46A05A9E9}"/>
              </a:ext>
            </a:extLst>
          </p:cNvPr>
          <p:cNvSpPr txBox="1"/>
          <p:nvPr/>
        </p:nvSpPr>
        <p:spPr>
          <a:xfrm>
            <a:off x="1864364" y="708616"/>
            <a:ext cx="7546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cs typeface="Segoe UI" panose="020B0502040204020203" pitchFamily="34" charset="0"/>
              </a:rPr>
              <a:t>I BIOTECNOLOGI LAUREATI ALL’INSUBRIA </a:t>
            </a:r>
          </a:p>
        </p:txBody>
      </p:sp>
      <p:grpSp>
        <p:nvGrpSpPr>
          <p:cNvPr id="51" name="Gruppo 2">
            <a:extLst>
              <a:ext uri="{FF2B5EF4-FFF2-40B4-BE49-F238E27FC236}">
                <a16:creationId xmlns:a16="http://schemas.microsoft.com/office/drawing/2014/main" id="{BC8795D8-340D-F1DF-ABB0-96FA4FBFDB43}"/>
              </a:ext>
            </a:extLst>
          </p:cNvPr>
          <p:cNvGrpSpPr/>
          <p:nvPr/>
        </p:nvGrpSpPr>
        <p:grpSpPr>
          <a:xfrm>
            <a:off x="245929" y="1436096"/>
            <a:ext cx="11824151" cy="4662093"/>
            <a:chOff x="-112567" y="652727"/>
            <a:chExt cx="14110026" cy="5578099"/>
          </a:xfrm>
        </p:grpSpPr>
        <p:sp>
          <p:nvSpPr>
            <p:cNvPr id="53" name="CasellaDiTesto 8">
              <a:extLst>
                <a:ext uri="{FF2B5EF4-FFF2-40B4-BE49-F238E27FC236}">
                  <a16:creationId xmlns:a16="http://schemas.microsoft.com/office/drawing/2014/main" id="{8D09EC2B-C1D1-D069-1168-CCD6187345B8}"/>
                </a:ext>
              </a:extLst>
            </p:cNvPr>
            <p:cNvSpPr txBox="1"/>
            <p:nvPr/>
          </p:nvSpPr>
          <p:spPr>
            <a:xfrm>
              <a:off x="1760313" y="652727"/>
              <a:ext cx="4691070" cy="552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latin typeface="DM Sans" pitchFamily="2" charset="0"/>
                </a:rPr>
                <a:t>POSIZIONE LAVORATIVA </a:t>
              </a:r>
            </a:p>
          </p:txBody>
        </p:sp>
        <p:sp>
          <p:nvSpPr>
            <p:cNvPr id="60" name="CasellaDiTesto 29">
              <a:extLst>
                <a:ext uri="{FF2B5EF4-FFF2-40B4-BE49-F238E27FC236}">
                  <a16:creationId xmlns:a16="http://schemas.microsoft.com/office/drawing/2014/main" id="{F3ACEF32-DC22-ACAF-9117-7433ABD643DC}"/>
                </a:ext>
              </a:extLst>
            </p:cNvPr>
            <p:cNvSpPr txBox="1"/>
            <p:nvPr/>
          </p:nvSpPr>
          <p:spPr>
            <a:xfrm>
              <a:off x="8478435" y="890858"/>
              <a:ext cx="1073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M Sans" pitchFamily="2" charset="0"/>
                </a:rPr>
                <a:t>20%</a:t>
              </a:r>
            </a:p>
          </p:txBody>
        </p:sp>
        <p:sp>
          <p:nvSpPr>
            <p:cNvPr id="61" name="CasellaDiTesto 30">
              <a:extLst>
                <a:ext uri="{FF2B5EF4-FFF2-40B4-BE49-F238E27FC236}">
                  <a16:creationId xmlns:a16="http://schemas.microsoft.com/office/drawing/2014/main" id="{09C5946C-A7C8-2198-3914-68640A1E1FD1}"/>
                </a:ext>
              </a:extLst>
            </p:cNvPr>
            <p:cNvSpPr txBox="1"/>
            <p:nvPr/>
          </p:nvSpPr>
          <p:spPr>
            <a:xfrm>
              <a:off x="10137002" y="1850352"/>
              <a:ext cx="1073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M Sans" pitchFamily="2" charset="0"/>
                </a:rPr>
                <a:t>5%</a:t>
              </a:r>
            </a:p>
          </p:txBody>
        </p:sp>
        <p:sp>
          <p:nvSpPr>
            <p:cNvPr id="62" name="CasellaDiTesto 31">
              <a:extLst>
                <a:ext uri="{FF2B5EF4-FFF2-40B4-BE49-F238E27FC236}">
                  <a16:creationId xmlns:a16="http://schemas.microsoft.com/office/drawing/2014/main" id="{E145522B-F623-E324-2CC0-5E6C4F1552F8}"/>
                </a:ext>
              </a:extLst>
            </p:cNvPr>
            <p:cNvSpPr txBox="1"/>
            <p:nvPr/>
          </p:nvSpPr>
          <p:spPr>
            <a:xfrm>
              <a:off x="2876437" y="4243046"/>
              <a:ext cx="1073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M Sans" pitchFamily="2" charset="0"/>
                </a:rPr>
                <a:t>20%</a:t>
              </a:r>
            </a:p>
          </p:txBody>
        </p:sp>
        <p:sp>
          <p:nvSpPr>
            <p:cNvPr id="63" name="CasellaDiTesto 32">
              <a:extLst>
                <a:ext uri="{FF2B5EF4-FFF2-40B4-BE49-F238E27FC236}">
                  <a16:creationId xmlns:a16="http://schemas.microsoft.com/office/drawing/2014/main" id="{A3B19D40-8843-6AF0-563A-1C990E37225C}"/>
                </a:ext>
              </a:extLst>
            </p:cNvPr>
            <p:cNvSpPr txBox="1"/>
            <p:nvPr/>
          </p:nvSpPr>
          <p:spPr>
            <a:xfrm>
              <a:off x="10116442" y="2991596"/>
              <a:ext cx="1073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M Sans" pitchFamily="2" charset="0"/>
                </a:rPr>
                <a:t>11%</a:t>
              </a:r>
            </a:p>
          </p:txBody>
        </p:sp>
        <p:sp>
          <p:nvSpPr>
            <p:cNvPr id="64" name="CasellaDiTesto 33">
              <a:extLst>
                <a:ext uri="{FF2B5EF4-FFF2-40B4-BE49-F238E27FC236}">
                  <a16:creationId xmlns:a16="http://schemas.microsoft.com/office/drawing/2014/main" id="{A3424A18-2B19-A23D-96D1-A52F709E9D49}"/>
                </a:ext>
              </a:extLst>
            </p:cNvPr>
            <p:cNvSpPr txBox="1"/>
            <p:nvPr/>
          </p:nvSpPr>
          <p:spPr>
            <a:xfrm>
              <a:off x="2733297" y="2242758"/>
              <a:ext cx="1073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M Sans" pitchFamily="2" charset="0"/>
                </a:rPr>
                <a:t>18%</a:t>
              </a:r>
            </a:p>
          </p:txBody>
        </p:sp>
        <p:sp>
          <p:nvSpPr>
            <p:cNvPr id="65" name="CasellaDiTesto 34">
              <a:extLst>
                <a:ext uri="{FF2B5EF4-FFF2-40B4-BE49-F238E27FC236}">
                  <a16:creationId xmlns:a16="http://schemas.microsoft.com/office/drawing/2014/main" id="{45EA3562-D070-58EA-1150-5F9B0AC00023}"/>
                </a:ext>
              </a:extLst>
            </p:cNvPr>
            <p:cNvSpPr txBox="1"/>
            <p:nvPr/>
          </p:nvSpPr>
          <p:spPr>
            <a:xfrm>
              <a:off x="8011442" y="5678453"/>
              <a:ext cx="1605469" cy="5523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M Sans" pitchFamily="2" charset="0"/>
                </a:rPr>
                <a:t>26%</a:t>
              </a:r>
            </a:p>
          </p:txBody>
        </p:sp>
        <p:grpSp>
          <p:nvGrpSpPr>
            <p:cNvPr id="66" name="Group 25">
              <a:extLst>
                <a:ext uri="{FF2B5EF4-FFF2-40B4-BE49-F238E27FC236}">
                  <a16:creationId xmlns:a16="http://schemas.microsoft.com/office/drawing/2014/main" id="{FCF29962-105E-E4AE-92C2-41ED7FBFB4A9}"/>
                </a:ext>
              </a:extLst>
            </p:cNvPr>
            <p:cNvGrpSpPr/>
            <p:nvPr/>
          </p:nvGrpSpPr>
          <p:grpSpPr>
            <a:xfrm>
              <a:off x="6324033" y="1387424"/>
              <a:ext cx="2951999" cy="594703"/>
              <a:chOff x="7966620" y="4509119"/>
              <a:chExt cx="3312368" cy="103719"/>
            </a:xfrm>
          </p:grpSpPr>
          <p:cxnSp>
            <p:nvCxnSpPr>
              <p:cNvPr id="96" name="Straight Connector 26">
                <a:extLst>
                  <a:ext uri="{FF2B5EF4-FFF2-40B4-BE49-F238E27FC236}">
                    <a16:creationId xmlns:a16="http://schemas.microsoft.com/office/drawing/2014/main" id="{747E5768-6397-A5EA-FBB5-5F359F2076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66620" y="4509119"/>
                <a:ext cx="720080" cy="10371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27">
                <a:extLst>
                  <a:ext uri="{FF2B5EF4-FFF2-40B4-BE49-F238E27FC236}">
                    <a16:creationId xmlns:a16="http://schemas.microsoft.com/office/drawing/2014/main" id="{DBB14FC2-373E-83BF-ED6D-07E2ED9933B0}"/>
                  </a:ext>
                </a:extLst>
              </p:cNvPr>
              <p:cNvCxnSpPr/>
              <p:nvPr/>
            </p:nvCxnSpPr>
            <p:spPr>
              <a:xfrm>
                <a:off x="8686700" y="4509120"/>
                <a:ext cx="2592288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32">
              <a:extLst>
                <a:ext uri="{FF2B5EF4-FFF2-40B4-BE49-F238E27FC236}">
                  <a16:creationId xmlns:a16="http://schemas.microsoft.com/office/drawing/2014/main" id="{0E8BF485-C5C2-CD56-56F4-9119C91FF4EF}"/>
                </a:ext>
              </a:extLst>
            </p:cNvPr>
            <p:cNvGrpSpPr/>
            <p:nvPr/>
          </p:nvGrpSpPr>
          <p:grpSpPr>
            <a:xfrm flipH="1">
              <a:off x="2168018" y="2610694"/>
              <a:ext cx="2938376" cy="105257"/>
              <a:chOff x="7952493" y="4406512"/>
              <a:chExt cx="3326495" cy="102608"/>
            </a:xfrm>
          </p:grpSpPr>
          <p:cxnSp>
            <p:nvCxnSpPr>
              <p:cNvPr id="94" name="Straight Connector 33">
                <a:extLst>
                  <a:ext uri="{FF2B5EF4-FFF2-40B4-BE49-F238E27FC236}">
                    <a16:creationId xmlns:a16="http://schemas.microsoft.com/office/drawing/2014/main" id="{AF9085C2-8948-FFF5-7A2F-7894640A20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52493" y="4406512"/>
                <a:ext cx="734207" cy="10260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34">
                <a:extLst>
                  <a:ext uri="{FF2B5EF4-FFF2-40B4-BE49-F238E27FC236}">
                    <a16:creationId xmlns:a16="http://schemas.microsoft.com/office/drawing/2014/main" id="{4EC30F14-E911-5AC7-D786-81A21ACCEC6F}"/>
                  </a:ext>
                </a:extLst>
              </p:cNvPr>
              <p:cNvCxnSpPr/>
              <p:nvPr/>
            </p:nvCxnSpPr>
            <p:spPr>
              <a:xfrm>
                <a:off x="8686700" y="4509120"/>
                <a:ext cx="2592288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39">
              <a:extLst>
                <a:ext uri="{FF2B5EF4-FFF2-40B4-BE49-F238E27FC236}">
                  <a16:creationId xmlns:a16="http://schemas.microsoft.com/office/drawing/2014/main" id="{E5E803E0-2F52-1A81-1B4B-52F732656E4A}"/>
                </a:ext>
              </a:extLst>
            </p:cNvPr>
            <p:cNvGrpSpPr/>
            <p:nvPr/>
          </p:nvGrpSpPr>
          <p:grpSpPr>
            <a:xfrm flipH="1">
              <a:off x="1813614" y="4725612"/>
              <a:ext cx="2826393" cy="32717"/>
              <a:chOff x="8452595" y="4476403"/>
              <a:chExt cx="2826393" cy="32717"/>
            </a:xfrm>
          </p:grpSpPr>
          <p:cxnSp>
            <p:nvCxnSpPr>
              <p:cNvPr id="92" name="Straight Connector 40">
                <a:extLst>
                  <a:ext uri="{FF2B5EF4-FFF2-40B4-BE49-F238E27FC236}">
                    <a16:creationId xmlns:a16="http://schemas.microsoft.com/office/drawing/2014/main" id="{DBD52270-B19F-3BBC-6587-9AE0D8FA91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2595" y="4476403"/>
                <a:ext cx="234105" cy="32717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41">
                <a:extLst>
                  <a:ext uri="{FF2B5EF4-FFF2-40B4-BE49-F238E27FC236}">
                    <a16:creationId xmlns:a16="http://schemas.microsoft.com/office/drawing/2014/main" id="{8AEE5080-F0FE-386B-C940-7FA0B60FAF3B}"/>
                  </a:ext>
                </a:extLst>
              </p:cNvPr>
              <p:cNvCxnSpPr/>
              <p:nvPr/>
            </p:nvCxnSpPr>
            <p:spPr>
              <a:xfrm>
                <a:off x="8686700" y="4509120"/>
                <a:ext cx="2592288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39">
              <a:extLst>
                <a:ext uri="{FF2B5EF4-FFF2-40B4-BE49-F238E27FC236}">
                  <a16:creationId xmlns:a16="http://schemas.microsoft.com/office/drawing/2014/main" id="{22CB70E1-22E5-186D-EDBC-6DF4F67D28AD}"/>
                </a:ext>
              </a:extLst>
            </p:cNvPr>
            <p:cNvGrpSpPr/>
            <p:nvPr/>
          </p:nvGrpSpPr>
          <p:grpSpPr>
            <a:xfrm rot="10800000" flipH="1">
              <a:off x="7916244" y="2318767"/>
              <a:ext cx="2839145" cy="236665"/>
              <a:chOff x="8452595" y="4476403"/>
              <a:chExt cx="2826393" cy="32717"/>
            </a:xfrm>
          </p:grpSpPr>
          <p:cxnSp>
            <p:nvCxnSpPr>
              <p:cNvPr id="90" name="Straight Connector 40">
                <a:extLst>
                  <a:ext uri="{FF2B5EF4-FFF2-40B4-BE49-F238E27FC236}">
                    <a16:creationId xmlns:a16="http://schemas.microsoft.com/office/drawing/2014/main" id="{A4E59775-5399-7AE1-1595-E3DEA0C1B1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2595" y="4476403"/>
                <a:ext cx="234105" cy="32717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1">
                <a:extLst>
                  <a:ext uri="{FF2B5EF4-FFF2-40B4-BE49-F238E27FC236}">
                    <a16:creationId xmlns:a16="http://schemas.microsoft.com/office/drawing/2014/main" id="{D7ADF3D7-B312-CC42-B79D-16239FF097A8}"/>
                  </a:ext>
                </a:extLst>
              </p:cNvPr>
              <p:cNvCxnSpPr/>
              <p:nvPr/>
            </p:nvCxnSpPr>
            <p:spPr>
              <a:xfrm>
                <a:off x="8686700" y="4509120"/>
                <a:ext cx="2592288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39">
              <a:extLst>
                <a:ext uri="{FF2B5EF4-FFF2-40B4-BE49-F238E27FC236}">
                  <a16:creationId xmlns:a16="http://schemas.microsoft.com/office/drawing/2014/main" id="{C80596DD-64B2-9AF5-FAB7-D1632554C3A4}"/>
                </a:ext>
              </a:extLst>
            </p:cNvPr>
            <p:cNvGrpSpPr/>
            <p:nvPr/>
          </p:nvGrpSpPr>
          <p:grpSpPr>
            <a:xfrm rot="10800000" flipH="1">
              <a:off x="8596016" y="3476144"/>
              <a:ext cx="2990569" cy="386180"/>
              <a:chOff x="8452595" y="4476403"/>
              <a:chExt cx="2826393" cy="32717"/>
            </a:xfrm>
          </p:grpSpPr>
          <p:cxnSp>
            <p:nvCxnSpPr>
              <p:cNvPr id="88" name="Straight Connector 40">
                <a:extLst>
                  <a:ext uri="{FF2B5EF4-FFF2-40B4-BE49-F238E27FC236}">
                    <a16:creationId xmlns:a16="http://schemas.microsoft.com/office/drawing/2014/main" id="{6F785888-42BD-10D4-5FE6-4B0FAA317A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2595" y="4476403"/>
                <a:ext cx="234105" cy="32717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1">
                <a:extLst>
                  <a:ext uri="{FF2B5EF4-FFF2-40B4-BE49-F238E27FC236}">
                    <a16:creationId xmlns:a16="http://schemas.microsoft.com/office/drawing/2014/main" id="{B21AF170-5D38-2203-62F2-733AF683362A}"/>
                  </a:ext>
                </a:extLst>
              </p:cNvPr>
              <p:cNvCxnSpPr/>
              <p:nvPr/>
            </p:nvCxnSpPr>
            <p:spPr>
              <a:xfrm>
                <a:off x="8686700" y="4509120"/>
                <a:ext cx="2592288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2C02D267-D9BD-A3E2-CB8E-C88A27053D2A}"/>
                </a:ext>
              </a:extLst>
            </p:cNvPr>
            <p:cNvGrpSpPr/>
            <p:nvPr/>
          </p:nvGrpSpPr>
          <p:grpSpPr>
            <a:xfrm>
              <a:off x="6935273" y="6035733"/>
              <a:ext cx="3860979" cy="195093"/>
              <a:chOff x="8254652" y="4376033"/>
              <a:chExt cx="3024336" cy="133087"/>
            </a:xfrm>
          </p:grpSpPr>
          <p:cxnSp>
            <p:nvCxnSpPr>
              <p:cNvPr id="86" name="Straight Connector 11">
                <a:extLst>
                  <a:ext uri="{FF2B5EF4-FFF2-40B4-BE49-F238E27FC236}">
                    <a16:creationId xmlns:a16="http://schemas.microsoft.com/office/drawing/2014/main" id="{1A6A409E-CE22-6E25-2BE8-0EDF459D7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4652" y="4376033"/>
                <a:ext cx="432048" cy="133087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18">
                <a:extLst>
                  <a:ext uri="{FF2B5EF4-FFF2-40B4-BE49-F238E27FC236}">
                    <a16:creationId xmlns:a16="http://schemas.microsoft.com/office/drawing/2014/main" id="{5F677EBB-901B-8897-44E5-06C09B4B6DE9}"/>
                  </a:ext>
                </a:extLst>
              </p:cNvPr>
              <p:cNvCxnSpPr/>
              <p:nvPr/>
            </p:nvCxnSpPr>
            <p:spPr>
              <a:xfrm>
                <a:off x="8686700" y="4509120"/>
                <a:ext cx="2592288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2" name="Elemento grafico 51" descr="Impiegato con riempimento a tinta unita">
              <a:extLst>
                <a:ext uri="{FF2B5EF4-FFF2-40B4-BE49-F238E27FC236}">
                  <a16:creationId xmlns:a16="http://schemas.microsoft.com/office/drawing/2014/main" id="{8AA4FBB5-8124-E0B9-3EDC-EDABA8406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66189" y="2879369"/>
              <a:ext cx="906963" cy="906963"/>
            </a:xfrm>
            <a:prstGeom prst="rect">
              <a:avLst/>
            </a:prstGeom>
          </p:spPr>
        </p:pic>
        <p:pic>
          <p:nvPicPr>
            <p:cNvPr id="73" name="Elemento grafico 53" descr="Coppa con riempimento a tinta unita">
              <a:extLst>
                <a:ext uri="{FF2B5EF4-FFF2-40B4-BE49-F238E27FC236}">
                  <a16:creationId xmlns:a16="http://schemas.microsoft.com/office/drawing/2014/main" id="{6859CD13-353C-041C-4447-89BD32309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6593" y="2058212"/>
              <a:ext cx="906963" cy="906963"/>
            </a:xfrm>
            <a:prstGeom prst="rect">
              <a:avLst/>
            </a:prstGeom>
          </p:spPr>
        </p:pic>
        <p:pic>
          <p:nvPicPr>
            <p:cNvPr id="74" name="Elemento grafico 61" descr="Microscopio con riempimento a tinta unita">
              <a:extLst>
                <a:ext uri="{FF2B5EF4-FFF2-40B4-BE49-F238E27FC236}">
                  <a16:creationId xmlns:a16="http://schemas.microsoft.com/office/drawing/2014/main" id="{A43D4EFB-0936-D025-BA5D-071E8916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81892" y="4811100"/>
              <a:ext cx="832593" cy="832593"/>
            </a:xfrm>
            <a:prstGeom prst="rect">
              <a:avLst/>
            </a:prstGeom>
          </p:spPr>
        </p:pic>
        <p:pic>
          <p:nvPicPr>
            <p:cNvPr id="75" name="Elemento grafico 63" descr="Appunti mischiati con riempimento a tinta unita">
              <a:extLst>
                <a:ext uri="{FF2B5EF4-FFF2-40B4-BE49-F238E27FC236}">
                  <a16:creationId xmlns:a16="http://schemas.microsoft.com/office/drawing/2014/main" id="{20F3483C-974B-3376-1811-A1BE4E51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62875" y="4382602"/>
              <a:ext cx="1019643" cy="1019643"/>
            </a:xfrm>
            <a:prstGeom prst="rect">
              <a:avLst/>
            </a:prstGeom>
          </p:spPr>
        </p:pic>
        <p:pic>
          <p:nvPicPr>
            <p:cNvPr id="78" name="Elemento grafico 70" descr="Lampadina e ingranaggio con riempimento a tinta unita">
              <a:extLst>
                <a:ext uri="{FF2B5EF4-FFF2-40B4-BE49-F238E27FC236}">
                  <a16:creationId xmlns:a16="http://schemas.microsoft.com/office/drawing/2014/main" id="{57670800-C791-D91E-EBBD-254D059D4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71202" y="4456541"/>
              <a:ext cx="832595" cy="832595"/>
            </a:xfrm>
            <a:prstGeom prst="rect">
              <a:avLst/>
            </a:prstGeom>
          </p:spPr>
        </p:pic>
        <p:sp>
          <p:nvSpPr>
            <p:cNvPr id="79" name="CasellaDiTesto 71">
              <a:extLst>
                <a:ext uri="{FF2B5EF4-FFF2-40B4-BE49-F238E27FC236}">
                  <a16:creationId xmlns:a16="http://schemas.microsoft.com/office/drawing/2014/main" id="{53397577-6BD5-A736-A968-BF9F84D4E90F}"/>
                </a:ext>
              </a:extLst>
            </p:cNvPr>
            <p:cNvSpPr txBox="1"/>
            <p:nvPr/>
          </p:nvSpPr>
          <p:spPr>
            <a:xfrm>
              <a:off x="9367860" y="892285"/>
              <a:ext cx="3091543" cy="798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67" dirty="0"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Tecnico e Operatore di Laboratorio</a:t>
              </a:r>
              <a:endParaRPr lang="it-IT" sz="1867" dirty="0">
                <a:latin typeface="DM Sans" pitchFamily="2" charset="0"/>
              </a:endParaRPr>
            </a:p>
          </p:txBody>
        </p:sp>
        <p:sp>
          <p:nvSpPr>
            <p:cNvPr id="80" name="CasellaDiTesto 72">
              <a:extLst>
                <a:ext uri="{FF2B5EF4-FFF2-40B4-BE49-F238E27FC236}">
                  <a16:creationId xmlns:a16="http://schemas.microsoft.com/office/drawing/2014/main" id="{21BF04EF-C955-FB36-94BB-6630014873FD}"/>
                </a:ext>
              </a:extLst>
            </p:cNvPr>
            <p:cNvSpPr txBox="1"/>
            <p:nvPr/>
          </p:nvSpPr>
          <p:spPr>
            <a:xfrm>
              <a:off x="10805220" y="3034981"/>
              <a:ext cx="3192239" cy="7980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867" dirty="0">
                  <a:latin typeface="DM Sans" pitchFamily="2" charset="0"/>
                </a:rPr>
                <a:t>Marketing &amp; business </a:t>
              </a:r>
              <a:r>
                <a:rPr lang="it-IT" sz="1867" dirty="0" err="1">
                  <a:latin typeface="DM Sans" pitchFamily="2" charset="0"/>
                </a:rPr>
                <a:t>development</a:t>
              </a:r>
              <a:endParaRPr lang="it-IT" sz="1867" dirty="0">
                <a:latin typeface="DM Sans" pitchFamily="2" charset="0"/>
              </a:endParaRPr>
            </a:p>
          </p:txBody>
        </p:sp>
        <p:sp>
          <p:nvSpPr>
            <p:cNvPr id="81" name="CasellaDiTesto 73">
              <a:extLst>
                <a:ext uri="{FF2B5EF4-FFF2-40B4-BE49-F238E27FC236}">
                  <a16:creationId xmlns:a16="http://schemas.microsoft.com/office/drawing/2014/main" id="{AF8B59A4-7D2C-5D71-D1FC-15C45BBDC263}"/>
                </a:ext>
              </a:extLst>
            </p:cNvPr>
            <p:cNvSpPr txBox="1"/>
            <p:nvPr/>
          </p:nvSpPr>
          <p:spPr>
            <a:xfrm>
              <a:off x="10818582" y="1875282"/>
              <a:ext cx="2917285" cy="798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67" dirty="0">
                  <a:latin typeface="DM San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Regolamentazione della produzione</a:t>
              </a:r>
              <a:endParaRPr lang="it-IT" sz="1867" dirty="0">
                <a:latin typeface="DM Sans" pitchFamily="2" charset="0"/>
              </a:endParaRPr>
            </a:p>
          </p:txBody>
        </p:sp>
        <p:sp>
          <p:nvSpPr>
            <p:cNvPr id="82" name="CasellaDiTesto 74">
              <a:extLst>
                <a:ext uri="{FF2B5EF4-FFF2-40B4-BE49-F238E27FC236}">
                  <a16:creationId xmlns:a16="http://schemas.microsoft.com/office/drawing/2014/main" id="{4CB1A3B2-6BDB-A729-90EF-F557F8F74C4A}"/>
                </a:ext>
              </a:extLst>
            </p:cNvPr>
            <p:cNvSpPr txBox="1"/>
            <p:nvPr/>
          </p:nvSpPr>
          <p:spPr>
            <a:xfrm>
              <a:off x="9521713" y="5683875"/>
              <a:ext cx="3731961" cy="454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867" dirty="0">
                  <a:latin typeface="DM Sans" pitchFamily="2" charset="0"/>
                </a:rPr>
                <a:t>(R&amp;D) Ricerca e sviluppo</a:t>
              </a:r>
            </a:p>
          </p:txBody>
        </p:sp>
        <p:sp>
          <p:nvSpPr>
            <p:cNvPr id="83" name="CasellaDiTesto 75">
              <a:extLst>
                <a:ext uri="{FF2B5EF4-FFF2-40B4-BE49-F238E27FC236}">
                  <a16:creationId xmlns:a16="http://schemas.microsoft.com/office/drawing/2014/main" id="{29E4ABB1-14AD-6068-39F9-D5DA5FD0B1D9}"/>
                </a:ext>
              </a:extLst>
            </p:cNvPr>
            <p:cNvSpPr txBox="1"/>
            <p:nvPr/>
          </p:nvSpPr>
          <p:spPr>
            <a:xfrm>
              <a:off x="-112567" y="4285860"/>
              <a:ext cx="3073162" cy="7980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867" dirty="0">
                  <a:latin typeface="DM Sans" pitchFamily="2" charset="0"/>
                </a:rPr>
                <a:t>Gestione della qualità</a:t>
              </a:r>
            </a:p>
            <a:p>
              <a:pPr algn="r"/>
              <a:r>
                <a:rPr lang="it-IT" sz="1867" dirty="0">
                  <a:latin typeface="DM Sans" pitchFamily="2" charset="0"/>
                </a:rPr>
                <a:t>(QA-QC)</a:t>
              </a:r>
            </a:p>
          </p:txBody>
        </p:sp>
        <p:sp>
          <p:nvSpPr>
            <p:cNvPr id="84" name="CasellaDiTesto 76">
              <a:extLst>
                <a:ext uri="{FF2B5EF4-FFF2-40B4-BE49-F238E27FC236}">
                  <a16:creationId xmlns:a16="http://schemas.microsoft.com/office/drawing/2014/main" id="{7AD2AE63-3FED-F92C-2273-1AA1DA8F69FE}"/>
                </a:ext>
              </a:extLst>
            </p:cNvPr>
            <p:cNvSpPr txBox="1"/>
            <p:nvPr/>
          </p:nvSpPr>
          <p:spPr>
            <a:xfrm>
              <a:off x="202319" y="2437098"/>
              <a:ext cx="2617020" cy="454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867" dirty="0">
                  <a:latin typeface="DM Sans" pitchFamily="2" charset="0"/>
                </a:rPr>
                <a:t>Ruoli manageriali</a:t>
              </a:r>
            </a:p>
          </p:txBody>
        </p:sp>
        <p:sp>
          <p:nvSpPr>
            <p:cNvPr id="85" name="Connettore 1">
              <a:extLst>
                <a:ext uri="{FF2B5EF4-FFF2-40B4-BE49-F238E27FC236}">
                  <a16:creationId xmlns:a16="http://schemas.microsoft.com/office/drawing/2014/main" id="{95E3830C-4D8F-045C-A935-8D2FCFE9E0AF}"/>
                </a:ext>
              </a:extLst>
            </p:cNvPr>
            <p:cNvSpPr/>
            <p:nvPr/>
          </p:nvSpPr>
          <p:spPr>
            <a:xfrm>
              <a:off x="4374678" y="1966411"/>
              <a:ext cx="4103756" cy="4132355"/>
            </a:xfrm>
            <a:prstGeom prst="flowChartConnector">
              <a:avLst/>
            </a:prstGeom>
            <a:solidFill>
              <a:srgbClr val="4086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734" b="1" dirty="0">
                  <a:latin typeface="DM Sans" pitchFamily="2" charset="0"/>
                </a:rPr>
                <a:t>73%</a:t>
              </a:r>
              <a:r>
                <a:rPr lang="it-IT" sz="2400" b="1" dirty="0">
                  <a:latin typeface="DM Sans" pitchFamily="2" charset="0"/>
                </a:rPr>
                <a:t> </a:t>
              </a:r>
            </a:p>
            <a:p>
              <a:pPr algn="ctr"/>
              <a:r>
                <a:rPr lang="it-IT" sz="2400" dirty="0">
                  <a:latin typeface="DM Sans" pitchFamily="2" charset="0"/>
                </a:rPr>
                <a:t>IMPIEGATI NEL BIOTECH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63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32CABF-DF66-51CD-8D8D-A92D54C2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954" y="0"/>
            <a:ext cx="12270954" cy="690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28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612DFF-39E9-7541-32C7-7E25B5BD5C7D}"/>
              </a:ext>
            </a:extLst>
          </p:cNvPr>
          <p:cNvSpPr txBox="1"/>
          <p:nvPr/>
        </p:nvSpPr>
        <p:spPr>
          <a:xfrm>
            <a:off x="4868767" y="1481987"/>
            <a:ext cx="27623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itillium Web" panose="00000500000000000000" pitchFamily="2" charset="0"/>
              </a:rPr>
              <a:t>DOVE LAVORANO</a:t>
            </a:r>
            <a:endParaRPr lang="en-GB" sz="2400" b="1" dirty="0">
              <a:latin typeface="Titillium Web" panose="00000500000000000000" pitchFamily="2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20A8491-86D3-B700-E5F4-06D1FC8859CC}"/>
              </a:ext>
            </a:extLst>
          </p:cNvPr>
          <p:cNvSpPr txBox="1"/>
          <p:nvPr/>
        </p:nvSpPr>
        <p:spPr>
          <a:xfrm>
            <a:off x="2984152" y="787540"/>
            <a:ext cx="7546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tillium Web" panose="00000500000000000000" pitchFamily="2" charset="0"/>
                <a:cs typeface="Segoe UI" panose="020B0502040204020203" pitchFamily="34" charset="0"/>
              </a:rPr>
              <a:t>I BIOTECNOLOGI LAUREATI ALL’INSUBRIA 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E58D98F-C33A-023E-6F9F-05429F9A45C0}"/>
              </a:ext>
            </a:extLst>
          </p:cNvPr>
          <p:cNvGraphicFramePr>
            <a:graphicFrameLocks/>
          </p:cNvGraphicFramePr>
          <p:nvPr/>
        </p:nvGraphicFramePr>
        <p:xfrm>
          <a:off x="3461184" y="1892809"/>
          <a:ext cx="5392045" cy="367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3BB9CD-D637-48ED-855F-72E9D4B1F0AE}"/>
              </a:ext>
            </a:extLst>
          </p:cNvPr>
          <p:cNvSpPr txBox="1"/>
          <p:nvPr/>
        </p:nvSpPr>
        <p:spPr>
          <a:xfrm>
            <a:off x="4524227" y="2601038"/>
            <a:ext cx="170751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Titillium Web" panose="00000500000000000000" pitchFamily="2" charset="0"/>
              </a:rPr>
              <a:t>29%</a:t>
            </a:r>
          </a:p>
          <a:p>
            <a:pPr algn="ctr"/>
            <a:r>
              <a:rPr lang="it-IT" sz="2000" b="1" dirty="0">
                <a:latin typeface="Titillium Web" panose="00000500000000000000" pitchFamily="2" charset="0"/>
              </a:rPr>
              <a:t>ESTERO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</a:p>
          <a:p>
            <a:r>
              <a:rPr lang="it-IT" sz="2000" dirty="0">
                <a:latin typeface="Titillium Web" panose="00000500000000000000" pitchFamily="2" charset="0"/>
              </a:rPr>
              <a:t>(Svizzera 80%)</a:t>
            </a:r>
          </a:p>
          <a:p>
            <a:r>
              <a:rPr lang="it-IT" dirty="0">
                <a:latin typeface="Titillium Web" panose="00000500000000000000" pitchFamily="2" charset="0"/>
              </a:rPr>
              <a:t>  </a:t>
            </a:r>
            <a:endParaRPr lang="en-GB" dirty="0">
              <a:latin typeface="Titillium Web" panose="00000500000000000000" pitchFamily="2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371B6F1-64A7-63D2-7465-9A6308BDB1E6}"/>
              </a:ext>
            </a:extLst>
          </p:cNvPr>
          <p:cNvSpPr/>
          <p:nvPr/>
        </p:nvSpPr>
        <p:spPr>
          <a:xfrm>
            <a:off x="3461184" y="1389430"/>
            <a:ext cx="5524813" cy="421472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19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8ADFFB4-140E-8160-4450-BEC050CC9738}"/>
              </a:ext>
            </a:extLst>
          </p:cNvPr>
          <p:cNvSpPr txBox="1">
            <a:spLocks/>
          </p:cNvSpPr>
          <p:nvPr/>
        </p:nvSpPr>
        <p:spPr>
          <a:xfrm>
            <a:off x="0" y="876492"/>
            <a:ext cx="11538284" cy="11835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/>
              <a:t>LE OPINIONI DEI LAUREATI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77A9B2-06F6-A6E7-C731-2540CE3AC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1" t="38647" r="28462" b="38613"/>
          <a:stretch/>
        </p:blipFill>
        <p:spPr>
          <a:xfrm>
            <a:off x="4138276" y="4041648"/>
            <a:ext cx="6842896" cy="253425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9F81A86-37D6-450C-2C25-22BF1810F89C}"/>
              </a:ext>
            </a:extLst>
          </p:cNvPr>
          <p:cNvSpPr txBox="1">
            <a:spLocks/>
          </p:cNvSpPr>
          <p:nvPr/>
        </p:nvSpPr>
        <p:spPr>
          <a:xfrm>
            <a:off x="811028" y="2253544"/>
            <a:ext cx="3327248" cy="35579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800" b="1" dirty="0"/>
              <a:t>SCIENZE BIOLOGICHE    </a:t>
            </a:r>
          </a:p>
          <a:p>
            <a:pPr algn="r"/>
            <a:endParaRPr lang="it-IT" sz="1800" b="1" dirty="0"/>
          </a:p>
          <a:p>
            <a:pPr algn="r"/>
            <a:endParaRPr lang="it-IT" sz="1800" b="1" dirty="0"/>
          </a:p>
          <a:p>
            <a:pPr algn="r"/>
            <a:endParaRPr lang="it-IT" sz="1800" b="1" dirty="0"/>
          </a:p>
          <a:p>
            <a:pPr algn="r"/>
            <a:endParaRPr lang="it-IT" sz="1800" b="1" dirty="0"/>
          </a:p>
          <a:p>
            <a:pPr algn="r"/>
            <a:endParaRPr lang="it-IT" sz="1800" b="1" dirty="0"/>
          </a:p>
          <a:p>
            <a:pPr algn="r"/>
            <a:endParaRPr lang="it-IT" sz="1800" b="1" dirty="0"/>
          </a:p>
          <a:p>
            <a:pPr algn="r"/>
            <a:endParaRPr lang="it-IT" sz="1800" b="1" dirty="0"/>
          </a:p>
          <a:p>
            <a:pPr algn="r"/>
            <a:r>
              <a:rPr lang="it-IT" sz="1800" b="1" dirty="0"/>
              <a:t>                                                                                             </a:t>
            </a:r>
          </a:p>
          <a:p>
            <a:pPr algn="r"/>
            <a:r>
              <a:rPr lang="it-IT" sz="1800" b="1" dirty="0"/>
              <a:t>BIOTECNOLOGIE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642754-BCAF-BCB5-0193-25281367B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48" t="16492" r="27445" b="60175"/>
          <a:stretch/>
        </p:blipFill>
        <p:spPr>
          <a:xfrm>
            <a:off x="4138276" y="1430728"/>
            <a:ext cx="7008260" cy="26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1AD2DF-44E9-546F-0042-67E718813D79}"/>
              </a:ext>
            </a:extLst>
          </p:cNvPr>
          <p:cNvSpPr txBox="1"/>
          <p:nvPr/>
        </p:nvSpPr>
        <p:spPr>
          <a:xfrm>
            <a:off x="391539" y="2099342"/>
            <a:ext cx="6602648" cy="3970318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Peer Tutor Informativi e disciplinari </a:t>
            </a:r>
            <a:r>
              <a:rPr lang="it-IT" dirty="0"/>
              <a:t>sono disponibili per facilitare il progresso di ciascuno studente nel raggiungere i propri obiettivi di apprendimento.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Molti insegnamenti prevedono </a:t>
            </a:r>
            <a:r>
              <a:rPr lang="it-IT" b="1" dirty="0">
                <a:solidFill>
                  <a:srgbClr val="F04E35"/>
                </a:solidFill>
              </a:rPr>
              <a:t>laboratori didattici fin dal primo anno</a:t>
            </a:r>
            <a:r>
              <a:rPr lang="it-IT" dirty="0"/>
              <a:t>.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Sono disponibili </a:t>
            </a:r>
            <a:r>
              <a:rPr lang="it-IT" u="sng" dirty="0"/>
              <a:t>5 laboratori didattici</a:t>
            </a:r>
            <a:r>
              <a:rPr lang="it-IT" dirty="0"/>
              <a:t> di cui uno inaugurato nel 2023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La </a:t>
            </a:r>
            <a:r>
              <a:rPr lang="it-IT" b="1" dirty="0">
                <a:solidFill>
                  <a:srgbClr val="00B050"/>
                </a:solidFill>
              </a:rPr>
              <a:t>tesi finale </a:t>
            </a:r>
            <a:r>
              <a:rPr lang="it-IT" dirty="0"/>
              <a:t>richiede un tirocinio di 2-3 mesi in un laboratorio di ricerca universitario o in un'azienda biotech, inclusa la possibilità di esperienze all'estero. Per Scienze Biologiche è anche possibile una tesi compilativa.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15B81C-43EE-013F-A52E-A6ED5C7A9191}"/>
              </a:ext>
            </a:extLst>
          </p:cNvPr>
          <p:cNvSpPr txBox="1"/>
          <p:nvPr/>
        </p:nvSpPr>
        <p:spPr>
          <a:xfrm>
            <a:off x="651753" y="1065339"/>
            <a:ext cx="9299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TUTOR - ATTIVITÀ PRATICHE - LABORATORI - TIROCINI</a:t>
            </a:r>
          </a:p>
        </p:txBody>
      </p:sp>
      <p:pic>
        <p:nvPicPr>
          <p:cNvPr id="7" name="Segnaposto immagine 14">
            <a:extLst>
              <a:ext uri="{FF2B5EF4-FFF2-40B4-BE49-F238E27FC236}">
                <a16:creationId xmlns:a16="http://schemas.microsoft.com/office/drawing/2014/main" id="{088558AC-EACC-6A6F-D1F5-1BFC76E56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1" t="14107" r="2855" b="13697"/>
          <a:stretch/>
        </p:blipFill>
        <p:spPr>
          <a:xfrm>
            <a:off x="8304016" y="2099342"/>
            <a:ext cx="3268933" cy="1431799"/>
          </a:xfrm>
          <a:prstGeom prst="rect">
            <a:avLst/>
          </a:prstGeom>
          <a:ln>
            <a:solidFill>
              <a:srgbClr val="31A145"/>
            </a:solidFill>
          </a:ln>
        </p:spPr>
      </p:pic>
      <p:pic>
        <p:nvPicPr>
          <p:cNvPr id="8" name="Segnaposto immagine 15">
            <a:extLst>
              <a:ext uri="{FF2B5EF4-FFF2-40B4-BE49-F238E27FC236}">
                <a16:creationId xmlns:a16="http://schemas.microsoft.com/office/drawing/2014/main" id="{7BE8C28F-0BBF-7434-E85E-DDA68671AC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44" r="8844"/>
          <a:stretch>
            <a:fillRect/>
          </a:stretch>
        </p:blipFill>
        <p:spPr>
          <a:xfrm>
            <a:off x="7548000" y="2938899"/>
            <a:ext cx="3293742" cy="1503781"/>
          </a:xfrm>
          <a:prstGeom prst="rect">
            <a:avLst/>
          </a:prstGeom>
          <a:ln>
            <a:solidFill>
              <a:srgbClr val="31A145"/>
            </a:solidFill>
          </a:ln>
        </p:spPr>
      </p:pic>
      <p:pic>
        <p:nvPicPr>
          <p:cNvPr id="9" name="Segnaposto immagine 16">
            <a:extLst>
              <a:ext uri="{FF2B5EF4-FFF2-40B4-BE49-F238E27FC236}">
                <a16:creationId xmlns:a16="http://schemas.microsoft.com/office/drawing/2014/main" id="{78707D73-3635-32D1-31B3-04BF83A79D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267" b="24267"/>
          <a:stretch>
            <a:fillRect/>
          </a:stretch>
        </p:blipFill>
        <p:spPr>
          <a:xfrm>
            <a:off x="8304017" y="4286830"/>
            <a:ext cx="3294758" cy="1505831"/>
          </a:xfrm>
          <a:prstGeom prst="rect">
            <a:avLst/>
          </a:prstGeom>
          <a:ln>
            <a:solidFill>
              <a:srgbClr val="31A145"/>
            </a:solidFill>
          </a:ln>
        </p:spPr>
      </p:pic>
    </p:spTree>
    <p:extLst>
      <p:ext uri="{BB962C8B-B14F-4D97-AF65-F5344CB8AC3E}">
        <p14:creationId xmlns:p14="http://schemas.microsoft.com/office/powerpoint/2010/main" val="559288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565F55D-E33C-4DEC-AE24-5DE951C8EA8A}"/>
              </a:ext>
            </a:extLst>
          </p:cNvPr>
          <p:cNvSpPr txBox="1">
            <a:spLocks/>
          </p:cNvSpPr>
          <p:nvPr/>
        </p:nvSpPr>
        <p:spPr>
          <a:xfrm>
            <a:off x="3640159" y="897426"/>
            <a:ext cx="4368448" cy="1078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400" b="1" dirty="0">
                <a:solidFill>
                  <a:schemeClr val="tx1"/>
                </a:solidFill>
              </a:rPr>
              <a:t>IMMATRICOLAZIONI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84797FD-70D6-4B8E-B388-67C2F4A75970}"/>
              </a:ext>
            </a:extLst>
          </p:cNvPr>
          <p:cNvSpPr txBox="1">
            <a:spLocks/>
          </p:cNvSpPr>
          <p:nvPr/>
        </p:nvSpPr>
        <p:spPr>
          <a:xfrm>
            <a:off x="1137607" y="1662130"/>
            <a:ext cx="9373553" cy="991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000" b="1" dirty="0">
                <a:solidFill>
                  <a:srgbClr val="00B050"/>
                </a:solidFill>
              </a:rPr>
              <a:t>Accesso programmato: </a:t>
            </a:r>
          </a:p>
          <a:p>
            <a:r>
              <a:rPr lang="it-IT" sz="2000" b="1" dirty="0">
                <a:solidFill>
                  <a:schemeClr val="accent3"/>
                </a:solidFill>
              </a:rPr>
              <a:t>FINO ALL’A.A. 2024/2025: </a:t>
            </a:r>
          </a:p>
          <a:p>
            <a:r>
              <a:rPr lang="it-IT" sz="2000" dirty="0">
                <a:solidFill>
                  <a:schemeClr val="tx1"/>
                </a:solidFill>
              </a:rPr>
              <a:t>I bandi di concorso indicavano specifici termini di prescrizione e di immatricolazione.</a:t>
            </a:r>
          </a:p>
          <a:p>
            <a:endParaRPr lang="it-IT" sz="2000" dirty="0">
              <a:solidFill>
                <a:schemeClr val="tx1"/>
              </a:solidFill>
            </a:endParaRPr>
          </a:p>
          <a:p>
            <a:r>
              <a:rPr lang="it-IT" sz="2000" b="1" dirty="0">
                <a:solidFill>
                  <a:schemeClr val="accent3"/>
                </a:solidFill>
              </a:rPr>
              <a:t>A.A. 2025/2026: 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Con comunicato stampa del giorno 11 marzo 2025, il Ministero dell’Università e della Ricerca, ha informato che la riforma del sistema di accesso ai corsi di laurea magistrale in Medicina e Chirurgia, in Odontoiatria e Protesi Dentaria e in Medicina Veterinaria è diventata legge. I nostri due corsi di laurea triennali saranno probabilmente individuati come corsi «paracadute» dell’area medica e dunque saranno coinvolti nella riforma. </a:t>
            </a:r>
            <a:endParaRPr lang="it-IT" sz="2000" dirty="0"/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              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          ALLA DATA ODIERNA NON SONO ANCORA STATI EMANATI I DECRETI ATTUATIVI!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Si </a:t>
            </a:r>
            <a:r>
              <a:rPr lang="it-IT" sz="1600" b="1" dirty="0">
                <a:solidFill>
                  <a:srgbClr val="FF0000"/>
                </a:solidFill>
              </a:rPr>
              <a:t>consiglia di consultare periodicamente il sito per aggiornamenti e comunicazioni ufficiali.</a:t>
            </a:r>
          </a:p>
          <a:p>
            <a:endParaRPr lang="it-IT" sz="2000" dirty="0">
              <a:solidFill>
                <a:schemeClr val="tx1"/>
              </a:solidFill>
            </a:endParaRPr>
          </a:p>
          <a:p>
            <a:endParaRPr lang="it-IT" sz="2000" dirty="0">
              <a:solidFill>
                <a:schemeClr val="tx1"/>
              </a:solidFill>
            </a:endParaRPr>
          </a:p>
          <a:p>
            <a:endParaRPr lang="it-IT" sz="2000" dirty="0">
              <a:solidFill>
                <a:schemeClr val="tx1"/>
              </a:solidFill>
            </a:endParaRPr>
          </a:p>
          <a:p>
            <a:endParaRPr lang="it-IT" sz="2000" dirty="0">
              <a:solidFill>
                <a:schemeClr val="tx1"/>
              </a:solidFill>
            </a:endParaRPr>
          </a:p>
          <a:p>
            <a:endParaRPr lang="it-IT" sz="2000" dirty="0">
              <a:solidFill>
                <a:schemeClr val="tx1"/>
              </a:solidFill>
            </a:endParaRPr>
          </a:p>
          <a:p>
            <a:endParaRPr lang="it-IT" sz="2000" dirty="0">
              <a:solidFill>
                <a:schemeClr val="tx1"/>
              </a:solidFill>
            </a:endParaRPr>
          </a:p>
          <a:p>
            <a:endParaRPr lang="it-IT" sz="2800" dirty="0">
              <a:solidFill>
                <a:schemeClr val="tx1"/>
              </a:solidFill>
            </a:endParaRP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704DC4-A641-4BB2-896E-284B3823C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301496DD-0A10-4172-A9B5-0390A57B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7" y="5053294"/>
            <a:ext cx="1290181" cy="12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9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A1DEDB69-DC34-466E-8A23-4C69E33AC072}"/>
              </a:ext>
            </a:extLst>
          </p:cNvPr>
          <p:cNvSpPr txBox="1">
            <a:spLocks/>
          </p:cNvSpPr>
          <p:nvPr/>
        </p:nvSpPr>
        <p:spPr>
          <a:xfrm>
            <a:off x="751319" y="1068840"/>
            <a:ext cx="8351575" cy="1078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400" b="1" dirty="0">
                <a:solidFill>
                  <a:schemeClr val="tx1"/>
                </a:solidFill>
              </a:rPr>
              <a:t>IL CALENDARIO DIDATTICO A.A. 2025-2026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7CC6477-C8BB-4727-A7EF-207F1623E4BA}"/>
              </a:ext>
            </a:extLst>
          </p:cNvPr>
          <p:cNvSpPr txBox="1">
            <a:spLocks/>
          </p:cNvSpPr>
          <p:nvPr/>
        </p:nvSpPr>
        <p:spPr>
          <a:xfrm>
            <a:off x="4281610" y="1765337"/>
            <a:ext cx="6806606" cy="653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000" u="sng" dirty="0">
                <a:solidFill>
                  <a:srgbClr val="005045"/>
                </a:solidFill>
              </a:rPr>
              <a:t>I semestre: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EF77658-4D19-4CD2-BB77-500241176559}"/>
              </a:ext>
            </a:extLst>
          </p:cNvPr>
          <p:cNvSpPr txBox="1">
            <a:spLocks/>
          </p:cNvSpPr>
          <p:nvPr/>
        </p:nvSpPr>
        <p:spPr>
          <a:xfrm>
            <a:off x="5808644" y="2558786"/>
            <a:ext cx="6043839" cy="950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000" b="1" dirty="0">
                <a:solidFill>
                  <a:srgbClr val="00B050"/>
                </a:solidFill>
              </a:rPr>
              <a:t>BTEC: </a:t>
            </a:r>
            <a:r>
              <a:rPr lang="it-IT" sz="2000" dirty="0">
                <a:solidFill>
                  <a:schemeClr val="tx1"/>
                </a:solidFill>
              </a:rPr>
              <a:t>Lezioni: 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 settembre 2025 – 16 gennaio 2026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Appelli: 19 gennaio – 20 febbraio 2026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107CDB1-61D1-4045-97F3-D1BE36E54CBB}"/>
              </a:ext>
            </a:extLst>
          </p:cNvPr>
          <p:cNvSpPr txBox="1">
            <a:spLocks/>
          </p:cNvSpPr>
          <p:nvPr/>
        </p:nvSpPr>
        <p:spPr>
          <a:xfrm>
            <a:off x="4455349" y="4059501"/>
            <a:ext cx="6806606" cy="653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000" u="sng" dirty="0">
                <a:solidFill>
                  <a:srgbClr val="005045"/>
                </a:solidFill>
              </a:rPr>
              <a:t>II semestre: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564405" y="4671923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Lezioni: 23 febbraio – 19 giugno 2026</a:t>
            </a:r>
          </a:p>
          <a:p>
            <a:r>
              <a:rPr lang="it-IT" sz="2800" dirty="0">
                <a:solidFill>
                  <a:srgbClr val="005045"/>
                </a:solidFill>
              </a:rPr>
              <a:t>Pausa didattica (per appelli): 8 - 14 aprile 2026</a:t>
            </a:r>
          </a:p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Appelli: 22 giugno – 18 settembre 2026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2A06084-BE2C-4E18-B632-6AC0458469D5}"/>
              </a:ext>
            </a:extLst>
          </p:cNvPr>
          <p:cNvSpPr txBox="1">
            <a:spLocks/>
          </p:cNvSpPr>
          <p:nvPr/>
        </p:nvSpPr>
        <p:spPr>
          <a:xfrm>
            <a:off x="765063" y="2517543"/>
            <a:ext cx="4162044" cy="991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000" b="1" dirty="0">
                <a:solidFill>
                  <a:srgbClr val="00B050"/>
                </a:solidFill>
              </a:rPr>
              <a:t>SBIO: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Lezioni: 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29 settembre 2025 – 16 gennaio 2026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Appelli: 19 gennaio – 20 febbraio 2026</a:t>
            </a: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45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036F83F-0727-4239-AEE8-42E7CC098F2E}"/>
              </a:ext>
            </a:extLst>
          </p:cNvPr>
          <p:cNvSpPr txBox="1"/>
          <p:nvPr/>
        </p:nvSpPr>
        <p:spPr>
          <a:xfrm>
            <a:off x="551384" y="2376750"/>
            <a:ext cx="1164061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IT" sz="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IT" sz="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Sito web di Ateneo</a:t>
            </a:r>
            <a:r>
              <a:rPr lang="en-US" sz="1800" b="1" i="0" u="none" strike="noStrike" baseline="0" dirty="0">
                <a:latin typeface="Arial Nova Light" panose="020F0302020204030204" pitchFamily="34" charset="0"/>
              </a:rPr>
              <a:t>:</a:t>
            </a:r>
            <a:r>
              <a:rPr lang="en-US" sz="1800" b="0" i="0" u="none" strike="noStrike" baseline="0" dirty="0">
                <a:latin typeface="Arial Nova Light" panose="020F0302020204030204" pitchFamily="34" charset="0"/>
              </a:rPr>
              <a:t>  </a:t>
            </a:r>
            <a:r>
              <a:rPr lang="en-US" sz="1600" i="0" u="none" strike="noStrike" baseline="0" dirty="0"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www.uninsubria.it</a:t>
            </a:r>
            <a:endParaRPr lang="en-US" sz="1600" i="0" u="none" strike="noStrike" baseline="0" dirty="0">
              <a:latin typeface="Helvetica" pitchFamily="2" charset="0"/>
            </a:endParaRP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Sito web del Corso di </a:t>
            </a:r>
            <a:r>
              <a:rPr lang="en-US" sz="1800" b="1" i="0" u="none" strike="noStrike" baseline="0" dirty="0" err="1">
                <a:solidFill>
                  <a:srgbClr val="005045"/>
                </a:solidFill>
                <a:latin typeface="Helvetica" pitchFamily="2" charset="0"/>
              </a:rPr>
              <a:t>laurea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Arial Nova Light" panose="020F0302020204030204" pitchFamily="34" charset="0"/>
              </a:rPr>
              <a:t>:</a:t>
            </a:r>
            <a:r>
              <a:rPr lang="en-US" sz="1800" b="0" i="0" u="none" strike="noStrike" baseline="0" dirty="0">
                <a:solidFill>
                  <a:srgbClr val="005045"/>
                </a:solidFill>
                <a:latin typeface="Arial Nova Light" panose="020F0302020204030204" pitchFamily="34" charset="0"/>
              </a:rPr>
              <a:t> </a:t>
            </a:r>
            <a:r>
              <a:rPr lang="en-US" sz="1600" i="0" u="none" strike="noStrike" baseline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https://www.uninsubria.it/formazione/offerta-formativa/corsi-di-laurea/biotecnologie</a:t>
            </a:r>
            <a:endParaRPr lang="en-US" sz="1600" i="0" u="none" strike="noStrike" baseline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600" i="0" u="none" strike="noStrike" baseline="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Sito e-learning (</a:t>
            </a:r>
            <a:r>
              <a:rPr lang="en-US" sz="1800" b="1" i="0" u="none" strike="noStrike" baseline="0" dirty="0" err="1">
                <a:solidFill>
                  <a:srgbClr val="005045"/>
                </a:solidFill>
                <a:latin typeface="Helvetica" pitchFamily="2" charset="0"/>
              </a:rPr>
              <a:t>materiale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005045"/>
                </a:solidFill>
                <a:latin typeface="Helvetica" pitchFamily="2" charset="0"/>
              </a:rPr>
              <a:t>didattico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): </a:t>
            </a:r>
            <a:r>
              <a:rPr lang="en-US" sz="1600" i="0" u="none" strike="noStrike" baseline="0" dirty="0"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https://elearning.uninsubria.it</a:t>
            </a:r>
            <a:endParaRPr lang="en-US" sz="1600" i="0" u="none" strike="noStrike" baseline="0" dirty="0">
              <a:latin typeface="Helvetica" pitchFamily="2" charset="0"/>
            </a:endParaRPr>
          </a:p>
          <a:p>
            <a:endParaRPr lang="en-US" sz="1400" b="0" i="0" u="none" strike="noStrike" baseline="0" dirty="0">
              <a:solidFill>
                <a:srgbClr val="005045"/>
              </a:solidFill>
              <a:latin typeface="Arial Nova Light" panose="020F03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Sito di </a:t>
            </a:r>
            <a:r>
              <a:rPr lang="en-US" sz="1800" b="1" i="0" u="none" strike="noStrike" baseline="0" dirty="0" err="1">
                <a:solidFill>
                  <a:srgbClr val="005045"/>
                </a:solidFill>
                <a:latin typeface="Helvetica" pitchFamily="2" charset="0"/>
              </a:rPr>
              <a:t>iscrizione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005045"/>
                </a:solidFill>
                <a:latin typeface="Helvetica" pitchFamily="2" charset="0"/>
              </a:rPr>
              <a:t>agli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005045"/>
                </a:solidFill>
                <a:latin typeface="Helvetica" pitchFamily="2" charset="0"/>
              </a:rPr>
              <a:t>esami</a:t>
            </a:r>
            <a:r>
              <a:rPr lang="en-US" b="1" dirty="0">
                <a:solidFill>
                  <a:srgbClr val="005045"/>
                </a:solidFill>
                <a:latin typeface="Helvetica" pitchFamily="2" charset="0"/>
              </a:rPr>
              <a:t> (</a:t>
            </a:r>
            <a:r>
              <a:rPr lang="en-US" sz="1800" b="1" i="0" u="none" strike="noStrike" baseline="0" dirty="0" err="1">
                <a:solidFill>
                  <a:srgbClr val="005045"/>
                </a:solidFill>
                <a:latin typeface="Helvetica" pitchFamily="2" charset="0"/>
              </a:rPr>
              <a:t>bacheca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 Esse3): </a:t>
            </a:r>
            <a:r>
              <a:rPr lang="en-US" sz="16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https://uninsubria.esse3.cineca.it/</a:t>
            </a:r>
            <a:r>
              <a:rPr lang="en-US" sz="16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1600" b="1" i="0" u="none" strike="noStrike" baseline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1800" b="0" i="0" u="none" strike="noStrike" baseline="0" dirty="0">
                <a:solidFill>
                  <a:srgbClr val="005045"/>
                </a:solidFill>
                <a:latin typeface="Arial" panose="020B0604020202020204" pitchFamily="34" charset="0"/>
              </a:rPr>
              <a:t>• </a:t>
            </a:r>
            <a:r>
              <a:rPr lang="en-US" sz="1800" b="1" i="0" u="none" strike="noStrike" baseline="0" dirty="0">
                <a:solidFill>
                  <a:srgbClr val="005045"/>
                </a:solidFill>
                <a:latin typeface="Helvetica" pitchFamily="2" charset="0"/>
              </a:rPr>
              <a:t>Social (Instagram, Facebook, X, LinkedIn): </a:t>
            </a:r>
            <a:r>
              <a:rPr lang="en-US" sz="1600" b="0" i="0" u="sng" strike="noStrike" baseline="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Uninsubria</a:t>
            </a:r>
            <a:endParaRPr lang="en-US" sz="1600" b="0" i="0" u="sng" strike="noStrike" baseline="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D451CC8-D7B8-41A4-89DC-4E1CE3784B56}"/>
              </a:ext>
            </a:extLst>
          </p:cNvPr>
          <p:cNvSpPr txBox="1">
            <a:spLocks/>
          </p:cNvSpPr>
          <p:nvPr/>
        </p:nvSpPr>
        <p:spPr>
          <a:xfrm>
            <a:off x="757113" y="832547"/>
            <a:ext cx="8662460" cy="135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it-IT" sz="4400" b="1" dirty="0">
                <a:solidFill>
                  <a:srgbClr val="00B050"/>
                </a:solidFill>
                <a:latin typeface="+mn-lt"/>
                <a:ea typeface="Al Tarikh" charset="0"/>
                <a:cs typeface="Al Tarikh" charset="0"/>
              </a:rPr>
              <a:t>Dove reperire le informazioni: </a:t>
            </a:r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78A4D63B-B642-444F-B117-B1D207E62F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254"/>
          <a:stretch/>
        </p:blipFill>
        <p:spPr>
          <a:xfrm>
            <a:off x="6821185" y="4898128"/>
            <a:ext cx="5196776" cy="1838180"/>
          </a:xfrm>
          <a:prstGeom prst="rect">
            <a:avLst/>
          </a:prstGeom>
          <a:ln>
            <a:solidFill>
              <a:srgbClr val="31A145"/>
            </a:solidFill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75B20E3A-41CB-4937-8F5C-EE4AD1116DBC}"/>
              </a:ext>
            </a:extLst>
          </p:cNvPr>
          <p:cNvSpPr txBox="1"/>
          <p:nvPr/>
        </p:nvSpPr>
        <p:spPr>
          <a:xfrm>
            <a:off x="4863674" y="2658698"/>
            <a:ext cx="4161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Homepage </a:t>
            </a: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</a:t>
            </a:r>
            <a:r>
              <a:rPr lang="en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formazione</a:t>
            </a:r>
            <a:r>
              <a:rPr lang="it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Corsi di laurea</a:t>
            </a:r>
            <a:endParaRPr lang="en-IT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15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CC100E6-3DBF-44A0-A8DC-865098C21E50}"/>
              </a:ext>
            </a:extLst>
          </p:cNvPr>
          <p:cNvSpPr txBox="1">
            <a:spLocks/>
          </p:cNvSpPr>
          <p:nvPr/>
        </p:nvSpPr>
        <p:spPr>
          <a:xfrm>
            <a:off x="976762" y="1186391"/>
            <a:ext cx="9045525" cy="135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2000"/>
              </a:spcBef>
            </a:pPr>
            <a:r>
              <a:rPr lang="it-IT" sz="4400" b="1" dirty="0">
                <a:solidFill>
                  <a:schemeClr val="tx1"/>
                </a:solidFill>
                <a:latin typeface="+mn-lt"/>
                <a:ea typeface="Al Tarikh" charset="0"/>
                <a:cs typeface="Al Tarikh" charset="0"/>
              </a:rPr>
              <a:t>Quali documenti vi servono per comprendere il percorso di studi: 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AB2AEC9-5897-43F8-AA4B-1315E4381F01}"/>
              </a:ext>
            </a:extLst>
          </p:cNvPr>
          <p:cNvSpPr txBox="1"/>
          <p:nvPr/>
        </p:nvSpPr>
        <p:spPr>
          <a:xfrm>
            <a:off x="976762" y="3186842"/>
            <a:ext cx="49146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en-IT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nformazioni generali sul corso di laurea:</a:t>
            </a:r>
          </a:p>
          <a:p>
            <a:endParaRPr lang="en-IT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025525" indent="-358775">
              <a:buFont typeface="Arial" panose="020B0604020202020204" pitchFamily="34" charset="0"/>
              <a:buChar char="•"/>
            </a:pPr>
            <a:r>
              <a:rPr lang="en-IT" sz="2000" b="1" dirty="0">
                <a:solidFill>
                  <a:srgbClr val="005045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Regolamento</a:t>
            </a:r>
          </a:p>
          <a:p>
            <a:pPr marL="1025525" indent="-358775">
              <a:buFont typeface="Arial" panose="020B0604020202020204" pitchFamily="34" charset="0"/>
              <a:buChar char="•"/>
            </a:pPr>
            <a:endParaRPr lang="en-IT" sz="2000" b="1" dirty="0">
              <a:solidFill>
                <a:srgbClr val="005045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025525" indent="-358775">
              <a:buFont typeface="Arial" panose="020B0604020202020204" pitchFamily="34" charset="0"/>
              <a:buChar char="•"/>
            </a:pPr>
            <a:r>
              <a:rPr lang="en-IT" sz="2000" b="1" dirty="0">
                <a:solidFill>
                  <a:srgbClr val="005045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Scheda unica annuale</a:t>
            </a:r>
          </a:p>
          <a:p>
            <a:endParaRPr lang="en-IT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E258425-FEC2-46B0-8219-4AE1C4221CA2}"/>
              </a:ext>
            </a:extLst>
          </p:cNvPr>
          <p:cNvSpPr txBox="1"/>
          <p:nvPr/>
        </p:nvSpPr>
        <p:spPr>
          <a:xfrm>
            <a:off x="6495304" y="3186842"/>
            <a:ext cx="46118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en-IT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nformazioni sui singoli insegnamenti:</a:t>
            </a:r>
          </a:p>
          <a:p>
            <a:endParaRPr lang="en-IT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025525" indent="-3587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045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r>
              <a:rPr lang="en-IT" sz="2000" b="1" dirty="0">
                <a:solidFill>
                  <a:srgbClr val="005045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yllabus (programma)</a:t>
            </a:r>
          </a:p>
          <a:p>
            <a:pPr marL="1025525" indent="-358775">
              <a:buFont typeface="Arial" panose="020B0604020202020204" pitchFamily="34" charset="0"/>
              <a:buChar char="•"/>
            </a:pPr>
            <a:endParaRPr lang="en-IT" sz="2000" b="1" dirty="0">
              <a:solidFill>
                <a:srgbClr val="005045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IT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0159B3C-02B4-4A3C-A1D9-BF1E0C48DBA4}"/>
              </a:ext>
            </a:extLst>
          </p:cNvPr>
          <p:cNvSpPr txBox="1"/>
          <p:nvPr/>
        </p:nvSpPr>
        <p:spPr>
          <a:xfrm>
            <a:off x="1440902" y="5286399"/>
            <a:ext cx="7853410" cy="461665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 rtlCol="0">
            <a:spAutoFit/>
          </a:bodyPr>
          <a:lstStyle/>
          <a:p>
            <a:r>
              <a:rPr lang="en-IT" sz="2400" b="1" dirty="0">
                <a:solidFill>
                  <a:srgbClr val="005045"/>
                </a:solidFill>
              </a:rPr>
              <a:t>Trovate </a:t>
            </a:r>
            <a:r>
              <a:rPr lang="en-US" sz="2400" b="1" dirty="0" err="1">
                <a:solidFill>
                  <a:srgbClr val="005045"/>
                </a:solidFill>
              </a:rPr>
              <a:t>i</a:t>
            </a:r>
            <a:r>
              <a:rPr lang="en-IT" sz="2400" b="1" dirty="0">
                <a:solidFill>
                  <a:srgbClr val="005045"/>
                </a:solidFill>
              </a:rPr>
              <a:t> documenti nel sito del vostro Corso di Laurea  </a:t>
            </a:r>
          </a:p>
        </p:txBody>
      </p:sp>
    </p:spTree>
    <p:extLst>
      <p:ext uri="{BB962C8B-B14F-4D97-AF65-F5344CB8AC3E}">
        <p14:creationId xmlns:p14="http://schemas.microsoft.com/office/powerpoint/2010/main" val="79032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3607C42-7EB3-43EF-A774-782B32F9AD41}"/>
              </a:ext>
            </a:extLst>
          </p:cNvPr>
          <p:cNvSpPr txBox="1">
            <a:spLocks/>
          </p:cNvSpPr>
          <p:nvPr/>
        </p:nvSpPr>
        <p:spPr>
          <a:xfrm>
            <a:off x="1739428" y="1385827"/>
            <a:ext cx="8677052" cy="52514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500" b="1" dirty="0">
                <a:solidFill>
                  <a:schemeClr val="tx1"/>
                </a:solidFill>
                <a:latin typeface="Calibri"/>
              </a:rPr>
              <a:t>I programmi degli insegnamenti (</a:t>
            </a:r>
            <a:r>
              <a:rPr lang="it-IT" sz="2500" b="1" dirty="0" err="1">
                <a:solidFill>
                  <a:schemeClr val="tx1"/>
                </a:solidFill>
                <a:latin typeface="Calibri"/>
              </a:rPr>
              <a:t>syllabi</a:t>
            </a:r>
            <a:r>
              <a:rPr lang="it-IT" sz="2500" b="1" dirty="0">
                <a:solidFill>
                  <a:schemeClr val="tx1"/>
                </a:solidFill>
                <a:latin typeface="Calibri"/>
              </a:rPr>
              <a:t>) sono disponibili </a:t>
            </a:r>
            <a:r>
              <a:rPr lang="it-IT" sz="2500" b="1" u="sng" dirty="0">
                <a:solidFill>
                  <a:schemeClr val="tx1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line</a:t>
            </a:r>
            <a:endParaRPr lang="it-IT" sz="2500" b="1" u="sng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10EDA21-8C8B-4981-99D6-8A428C68F8A5}"/>
              </a:ext>
            </a:extLst>
          </p:cNvPr>
          <p:cNvSpPr txBox="1">
            <a:spLocks/>
          </p:cNvSpPr>
          <p:nvPr/>
        </p:nvSpPr>
        <p:spPr>
          <a:xfrm>
            <a:off x="2279576" y="2348464"/>
            <a:ext cx="4991278" cy="1872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it-IT" sz="2200" dirty="0"/>
              <a:t>Il </a:t>
            </a:r>
            <a:r>
              <a:rPr lang="it-IT" sz="2200" dirty="0" err="1"/>
              <a:t>Syllabus</a:t>
            </a:r>
            <a:r>
              <a:rPr lang="it-IT" sz="2200" dirty="0"/>
              <a:t> è la carta di identità di un insegnamento, una scheda che fornisce le informazioni necessarie agli studenti per organizzare al meglio il proprio studio e apprendimento.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AF7A0E7-4D67-44C4-8B27-33D7801EA94E}"/>
              </a:ext>
            </a:extLst>
          </p:cNvPr>
          <p:cNvSpPr txBox="1">
            <a:spLocks/>
          </p:cNvSpPr>
          <p:nvPr/>
        </p:nvSpPr>
        <p:spPr>
          <a:xfrm>
            <a:off x="2279576" y="4236521"/>
            <a:ext cx="4991277" cy="1421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dirty="0"/>
              <a:t>«contratto» che esplicita i ruoli e le responsabilità di studenti e docente.</a:t>
            </a:r>
          </a:p>
        </p:txBody>
      </p:sp>
      <p:pic>
        <p:nvPicPr>
          <p:cNvPr id="7" name="Picture 2" descr="MA ATENEO STUDENTI CI È O CI FA? EGLI SONO! – Sinistra Per…">
            <a:extLst>
              <a:ext uri="{FF2B5EF4-FFF2-40B4-BE49-F238E27FC236}">
                <a16:creationId xmlns:a16="http://schemas.microsoft.com/office/drawing/2014/main" id="{D516688C-E864-4F13-874F-C06ECDD4C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/>
          <a:stretch/>
        </p:blipFill>
        <p:spPr bwMode="auto">
          <a:xfrm>
            <a:off x="8080135" y="2636912"/>
            <a:ext cx="2195736" cy="30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407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777626A-8686-4570-B826-21EC08E40907}"/>
              </a:ext>
            </a:extLst>
          </p:cNvPr>
          <p:cNvSpPr/>
          <p:nvPr/>
        </p:nvSpPr>
        <p:spPr>
          <a:xfrm>
            <a:off x="3514543" y="764704"/>
            <a:ext cx="39379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/>
              <a:t>Come è fatto?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B9F1D3-9AC6-4966-8191-A5655284A19F}"/>
              </a:ext>
            </a:extLst>
          </p:cNvPr>
          <p:cNvSpPr txBox="1"/>
          <p:nvPr/>
        </p:nvSpPr>
        <p:spPr>
          <a:xfrm>
            <a:off x="2899188" y="1469851"/>
            <a:ext cx="610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5045"/>
                </a:solidFill>
              </a:rPr>
              <a:t>Il </a:t>
            </a:r>
            <a:r>
              <a:rPr lang="it-IT" b="1" dirty="0" err="1">
                <a:solidFill>
                  <a:srgbClr val="005045"/>
                </a:solidFill>
              </a:rPr>
              <a:t>syllabus</a:t>
            </a:r>
            <a:r>
              <a:rPr lang="it-IT" b="1" dirty="0">
                <a:solidFill>
                  <a:srgbClr val="005045"/>
                </a:solidFill>
              </a:rPr>
              <a:t> di un insegnamento è composto dalle seguenti voci: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1610E565-B2A4-4448-8CBD-CCDC6D877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559623"/>
              </p:ext>
            </p:extLst>
          </p:nvPr>
        </p:nvGraphicFramePr>
        <p:xfrm>
          <a:off x="1762125" y="1839183"/>
          <a:ext cx="8379900" cy="4856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3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TITOLO DELL’INSEGNAMENTO, CFU, DOCENTE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OBIETTIVI FORMATIVI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160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OBIETTIVI FORMATIVI</a:t>
                      </a:r>
                      <a:r>
                        <a:rPr lang="it-IT" sz="1200" b="1" baseline="0" dirty="0">
                          <a:effectLst/>
                        </a:rPr>
                        <a:t>  </a:t>
                      </a:r>
                      <a:r>
                        <a:rPr lang="it-IT" sz="1200" dirty="0">
                          <a:effectLst/>
                        </a:rPr>
                        <a:t>Esprimono  la finalità che</a:t>
                      </a:r>
                      <a:r>
                        <a:rPr lang="it-IT" sz="1200" baseline="0" dirty="0">
                          <a:effectLst/>
                        </a:rPr>
                        <a:t> il docente si propone di realizzare</a:t>
                      </a:r>
                      <a:endParaRPr lang="it-IT" sz="1200" dirty="0">
                        <a:effectLst/>
                      </a:endParaRPr>
                    </a:p>
                    <a:p>
                      <a:pPr algn="just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RISULTATI DI APPRENDIMENTO ATTESI</a:t>
                      </a:r>
                      <a:r>
                        <a:rPr lang="it-IT" sz="1200" b="1" baseline="0" dirty="0">
                          <a:effectLst/>
                        </a:rPr>
                        <a:t> </a:t>
                      </a:r>
                      <a:r>
                        <a:rPr lang="it-IT" sz="1200" dirty="0">
                          <a:effectLst/>
                        </a:rPr>
                        <a:t>Descrivono i traguardi  che lo </a:t>
                      </a: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studente dovrà raggiungere alla fine dell’insegnamento,</a:t>
                      </a:r>
                      <a:r>
                        <a:rPr lang="it-IT" sz="12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200" baseline="0" dirty="0" err="1">
                          <a:solidFill>
                            <a:schemeClr val="tx1"/>
                          </a:solidFill>
                          <a:effectLst/>
                        </a:rPr>
                        <a:t>nonchè</a:t>
                      </a: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 le conoscenze e competenze che il docente si attende che acquisisca.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PREREQUISITI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1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Qui sono descritte le eventuali conoscenze preliminari (o propedeuticità) necessarie per affrontare adeguatamente</a:t>
                      </a:r>
                      <a:r>
                        <a:rPr lang="it-IT" sz="1200" baseline="0" dirty="0">
                          <a:effectLst/>
                        </a:rPr>
                        <a:t> l’insegnamento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CONTENUTI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1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In questa sezione sono riportati i principali  argomenti previsti dall’insegnamento.</a:t>
                      </a:r>
                      <a:endParaRPr lang="it-IT" sz="1200" strike="sngStrik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METODI DIDATTICI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1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Qui</a:t>
                      </a:r>
                      <a:r>
                        <a:rPr lang="it-IT" sz="1200" baseline="0" dirty="0">
                          <a:effectLst/>
                        </a:rPr>
                        <a:t> sono  definite </a:t>
                      </a:r>
                      <a:r>
                        <a:rPr lang="it-IT" sz="1200" dirty="0">
                          <a:effectLst/>
                        </a:rPr>
                        <a:t>le attività didattiche che il docente utilizza per permettere allo studente di raggiungere i risultati di apprendimento attesi</a:t>
                      </a:r>
                      <a:r>
                        <a:rPr lang="it-IT" sz="1200" baseline="0" dirty="0">
                          <a:effectLst/>
                        </a:rPr>
                        <a:t> . Possono essere </a:t>
                      </a:r>
                      <a:r>
                        <a:rPr lang="it-IT" sz="1200" dirty="0">
                          <a:effectLst/>
                        </a:rPr>
                        <a:t>lezioni  frontali,  laboratori,  esercitazioni,  seminari,  simulazioni,  esperienze  di  laboratorio,  uscite didattiche, uscite in campo, lavoro di gruppo, analisi di casi, etc. 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VERIFICA</a:t>
                      </a:r>
                      <a:r>
                        <a:rPr lang="it-IT" sz="1400" baseline="0" dirty="0">
                          <a:effectLst/>
                        </a:rPr>
                        <a:t> </a:t>
                      </a:r>
                      <a:r>
                        <a:rPr lang="it-IT" sz="1400" dirty="0">
                          <a:effectLst/>
                        </a:rPr>
                        <a:t>APPRENDIMENTO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1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Qui il docente  dichiara come valuterà il raggiungimento dei risultati </a:t>
                      </a:r>
                      <a:r>
                        <a:rPr lang="it-IT" sz="1200" baseline="0" dirty="0">
                          <a:effectLst/>
                        </a:rPr>
                        <a:t>di apprendimento attesi: </a:t>
                      </a:r>
                      <a:r>
                        <a:rPr lang="it-IT" sz="1200" dirty="0">
                          <a:effectLst/>
                        </a:rPr>
                        <a:t>la forma (ad es. esame scritto, orale, attività di laboratorio, </a:t>
                      </a:r>
                      <a:r>
                        <a:rPr lang="it-IT" sz="1200" dirty="0" err="1">
                          <a:effectLst/>
                        </a:rPr>
                        <a:t>ecc</a:t>
                      </a:r>
                      <a:r>
                        <a:rPr lang="it-IT" sz="1200" dirty="0">
                          <a:effectLst/>
                        </a:rPr>
                        <a:t>), la tipologia (ad es. con domande a quiz, con domande aperte, </a:t>
                      </a:r>
                      <a:r>
                        <a:rPr lang="it-IT" sz="1200" dirty="0" err="1">
                          <a:effectLst/>
                        </a:rPr>
                        <a:t>ecc</a:t>
                      </a:r>
                      <a:r>
                        <a:rPr lang="it-IT" sz="1200" dirty="0">
                          <a:effectLst/>
                        </a:rPr>
                        <a:t>), le tempistiche (</a:t>
                      </a:r>
                      <a:r>
                        <a:rPr lang="it-IT" sz="1200" i="1" dirty="0">
                          <a:effectLst/>
                        </a:rPr>
                        <a:t>in itinere</a:t>
                      </a:r>
                      <a:r>
                        <a:rPr lang="it-IT" sz="1200" dirty="0">
                          <a:effectLst/>
                        </a:rPr>
                        <a:t>, finale, ecc.).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0" dirty="0">
                          <a:effectLst/>
                        </a:rPr>
                        <a:t>Sono anche indicati i criteri che il docente utilizza ai fini della valutazione</a:t>
                      </a:r>
                      <a:r>
                        <a:rPr lang="it-IT" sz="1200" i="0" baseline="0" dirty="0">
                          <a:effectLst/>
                        </a:rPr>
                        <a:t>: per esempio, </a:t>
                      </a:r>
                      <a:r>
                        <a:rPr lang="it-IT" altLang="it-IT" sz="1200" i="0" dirty="0"/>
                        <a:t>esattezza e completezza delle  risposte, il grado di approfondimento dell’argomento, la capacità critica di collegamento ed elaborazione delle conoscenze acquisite, la proprietà della terminologia utilizzata…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TESTI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1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In questa  sezione </a:t>
                      </a: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sono elencati i testi </a:t>
                      </a:r>
                      <a:r>
                        <a:rPr lang="it-IT" sz="1200" baseline="0" dirty="0">
                          <a:solidFill>
                            <a:schemeClr val="tx1"/>
                          </a:solidFill>
                          <a:effectLst/>
                        </a:rPr>
                        <a:t> a cui il docente dell’insegnamento fa riferimento e dove  deposita materiale utile per la preparazione  </a:t>
                      </a:r>
                      <a:r>
                        <a:rPr lang="it-IT" sz="1200" baseline="0" dirty="0">
                          <a:solidFill>
                            <a:schemeClr val="tx1"/>
                          </a:solidFill>
                          <a:effectLst/>
                          <a:sym typeface="Wingdings" pitchFamily="2" charset="2"/>
                        </a:rPr>
                        <a:t> 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  <a:effectLst/>
                          <a:sym typeface="Wingdings" pitchFamily="2" charset="2"/>
                        </a:rPr>
                        <a:t>link al portale </a:t>
                      </a:r>
                      <a:r>
                        <a:rPr lang="it-IT" sz="1200" b="1" baseline="0" dirty="0" err="1">
                          <a:solidFill>
                            <a:schemeClr val="tx1"/>
                          </a:solidFill>
                          <a:effectLst/>
                          <a:sym typeface="Wingdings" pitchFamily="2" charset="2"/>
                        </a:rPr>
                        <a:t>Leganto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  <a:effectLst/>
                          <a:sym typeface="Wingdings" pitchFamily="2" charset="2"/>
                        </a:rPr>
                        <a:t> e  sito di e-learning</a:t>
                      </a:r>
                      <a:endParaRPr lang="it-IT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ALTRE INFO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1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</a:rPr>
                        <a:t> Sono indicate tutte le informazioni necessarie per contattare e fissare un </a:t>
                      </a:r>
                      <a:r>
                        <a:rPr lang="it-IT" sz="1200" b="1" dirty="0">
                          <a:effectLst/>
                        </a:rPr>
                        <a:t>colloquio con il docente</a:t>
                      </a:r>
                      <a:r>
                        <a:rPr lang="it-IT" sz="1200" b="1" baseline="0" dirty="0">
                          <a:effectLst/>
                        </a:rPr>
                        <a:t> </a:t>
                      </a:r>
                      <a:endParaRPr lang="it-IT" sz="1200" b="1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1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657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9EBD209-5038-4B5E-8869-9A77D46EAE04}"/>
              </a:ext>
            </a:extLst>
          </p:cNvPr>
          <p:cNvSpPr/>
          <p:nvPr/>
        </p:nvSpPr>
        <p:spPr>
          <a:xfrm>
            <a:off x="1740378" y="908187"/>
            <a:ext cx="7718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/>
              <a:t>Come trovare il </a:t>
            </a:r>
            <a:r>
              <a:rPr lang="it-IT" sz="4800" b="1" dirty="0" err="1"/>
              <a:t>syllabus</a:t>
            </a:r>
            <a:r>
              <a:rPr lang="it-IT" sz="4800" b="1" dirty="0"/>
              <a:t>?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0888B33A-DC1A-48CF-BDA1-3BC099A7179B}"/>
              </a:ext>
            </a:extLst>
          </p:cNvPr>
          <p:cNvSpPr/>
          <p:nvPr/>
        </p:nvSpPr>
        <p:spPr>
          <a:xfrm>
            <a:off x="2181354" y="2014881"/>
            <a:ext cx="5472608" cy="648072"/>
          </a:xfrm>
          <a:prstGeom prst="roundRect">
            <a:avLst/>
          </a:prstGeom>
          <a:solidFill>
            <a:srgbClr val="0050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Opzione 1: </a:t>
            </a:r>
          </a:p>
          <a:p>
            <a:r>
              <a:rPr lang="it-IT" dirty="0"/>
              <a:t>Ricerca via corso di studi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D874EDC-11E0-48B8-ADB5-F7664EB23B85}"/>
              </a:ext>
            </a:extLst>
          </p:cNvPr>
          <p:cNvSpPr/>
          <p:nvPr/>
        </p:nvSpPr>
        <p:spPr>
          <a:xfrm>
            <a:off x="2181354" y="2938650"/>
            <a:ext cx="5472608" cy="648072"/>
          </a:xfrm>
          <a:prstGeom prst="roundRect">
            <a:avLst/>
          </a:prstGeom>
          <a:solidFill>
            <a:srgbClr val="0050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Opzione 2: </a:t>
            </a:r>
          </a:p>
          <a:p>
            <a:r>
              <a:rPr lang="it-IT" dirty="0"/>
              <a:t>Ricerca via docente</a:t>
            </a:r>
          </a:p>
        </p:txBody>
      </p:sp>
      <p:pic>
        <p:nvPicPr>
          <p:cNvPr id="7" name="Picture 2" descr="Syllabus • UniCEN">
            <a:extLst>
              <a:ext uri="{FF2B5EF4-FFF2-40B4-BE49-F238E27FC236}">
                <a16:creationId xmlns:a16="http://schemas.microsoft.com/office/drawing/2014/main" id="{DF8E201D-9D4E-4462-B570-C9C0050C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72" y="3944598"/>
            <a:ext cx="4079692" cy="16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DD4E9227-2F02-4596-9E52-B75CEE195DEB}"/>
              </a:ext>
            </a:extLst>
          </p:cNvPr>
          <p:cNvSpPr txBox="1"/>
          <p:nvPr/>
        </p:nvSpPr>
        <p:spPr>
          <a:xfrm>
            <a:off x="1558264" y="5937589"/>
            <a:ext cx="9075472" cy="461665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sz="2400" b="1" dirty="0">
                <a:solidFill>
                  <a:srgbClr val="C00000"/>
                </a:solidFill>
              </a:rPr>
              <a:t>Ricordare di consultare i “syllabi” relativi alla propria coorte!</a:t>
            </a:r>
          </a:p>
        </p:txBody>
      </p:sp>
    </p:spTree>
    <p:extLst>
      <p:ext uri="{BB962C8B-B14F-4D97-AF65-F5344CB8AC3E}">
        <p14:creationId xmlns:p14="http://schemas.microsoft.com/office/powerpoint/2010/main" val="380872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EA20F-FEF7-5FCA-E1E8-2A3DBE8A3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AFE5E0B-2CF3-6A02-C318-8AD7CADC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952494-AF51-4B60-9BAB-41ABD78F7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323" y="2960122"/>
            <a:ext cx="3822253" cy="2553422"/>
          </a:xfrm>
          <a:prstGeom prst="rect">
            <a:avLst/>
          </a:prstGeom>
          <a:ln>
            <a:solidFill>
              <a:srgbClr val="31A145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5C7F2E7-8057-460B-AA7D-03B68B864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990" y="2938104"/>
            <a:ext cx="4121487" cy="24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64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F0528E7-16B0-4295-9C18-D5A2C3983482}"/>
              </a:ext>
            </a:extLst>
          </p:cNvPr>
          <p:cNvSpPr txBox="1">
            <a:spLocks/>
          </p:cNvSpPr>
          <p:nvPr/>
        </p:nvSpPr>
        <p:spPr>
          <a:xfrm>
            <a:off x="2034284" y="1206218"/>
            <a:ext cx="86868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/>
              <a:t>CREDITI FORMATIVI UNIVERSITARI (CFU)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D8FA0E05-0CA4-4A50-946E-B89B4C12D1BF}"/>
              </a:ext>
            </a:extLst>
          </p:cNvPr>
          <p:cNvSpPr txBox="1"/>
          <p:nvPr/>
        </p:nvSpPr>
        <p:spPr>
          <a:xfrm>
            <a:off x="1929009" y="2323949"/>
            <a:ext cx="80932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LEZIONI FRONTALI    </a:t>
            </a:r>
            <a:r>
              <a:rPr lang="it-IT" sz="2400" dirty="0"/>
              <a:t>		</a:t>
            </a:r>
            <a:r>
              <a:rPr lang="it-IT" sz="2400" b="1" dirty="0">
                <a:solidFill>
                  <a:srgbClr val="005045"/>
                </a:solidFill>
              </a:rPr>
              <a:t>              1 CFU = 8 ore</a:t>
            </a:r>
          </a:p>
          <a:p>
            <a:endParaRPr lang="it-IT" sz="2400" dirty="0">
              <a:solidFill>
                <a:srgbClr val="005045"/>
              </a:solidFill>
            </a:endParaRPr>
          </a:p>
          <a:p>
            <a:endParaRPr lang="it-IT" sz="2400" dirty="0"/>
          </a:p>
          <a:p>
            <a:r>
              <a:rPr lang="it-IT" sz="2400" b="1" dirty="0"/>
              <a:t>ATTIVITA’ di LABORATORIO </a:t>
            </a:r>
            <a:r>
              <a:rPr lang="it-IT" sz="2400" dirty="0"/>
              <a:t>		</a:t>
            </a:r>
            <a:r>
              <a:rPr lang="it-IT" sz="2400" b="1" dirty="0">
                <a:solidFill>
                  <a:srgbClr val="005045"/>
                </a:solidFill>
              </a:rPr>
              <a:t>1 CFU= 12 ore</a:t>
            </a:r>
            <a:endParaRPr lang="it-IT" sz="2400" b="1" dirty="0">
              <a:solidFill>
                <a:srgbClr val="FF0000"/>
              </a:solidFill>
            </a:endParaRP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b="1" dirty="0"/>
              <a:t>ESERCITAZIONI IN AULA </a:t>
            </a:r>
            <a:r>
              <a:rPr lang="it-IT" sz="2400" dirty="0"/>
              <a:t>		               </a:t>
            </a:r>
            <a:r>
              <a:rPr lang="it-IT" sz="2400" b="1" dirty="0">
                <a:solidFill>
                  <a:srgbClr val="005045"/>
                </a:solidFill>
              </a:rPr>
              <a:t>1 CFU = 12 ore</a:t>
            </a:r>
          </a:p>
          <a:p>
            <a:endParaRPr lang="it-IT" sz="2400" dirty="0"/>
          </a:p>
          <a:p>
            <a:endParaRPr lang="it-IT" sz="2400" dirty="0"/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639A9817-742D-4A7B-9536-E31B9B4FB9EB}"/>
              </a:ext>
            </a:extLst>
          </p:cNvPr>
          <p:cNvSpPr txBox="1"/>
          <p:nvPr/>
        </p:nvSpPr>
        <p:spPr>
          <a:xfrm>
            <a:off x="3676431" y="5562840"/>
            <a:ext cx="4290121" cy="707886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5045"/>
                </a:solidFill>
              </a:rPr>
              <a:t>180 CFU totali</a:t>
            </a:r>
          </a:p>
        </p:txBody>
      </p:sp>
    </p:spTree>
    <p:extLst>
      <p:ext uri="{BB962C8B-B14F-4D97-AF65-F5344CB8AC3E}">
        <p14:creationId xmlns:p14="http://schemas.microsoft.com/office/powerpoint/2010/main" val="493240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DE1B40C-5E8D-40EF-801C-F28747B3CAE8}"/>
              </a:ext>
            </a:extLst>
          </p:cNvPr>
          <p:cNvSpPr txBox="1"/>
          <p:nvPr/>
        </p:nvSpPr>
        <p:spPr>
          <a:xfrm>
            <a:off x="1847528" y="1061454"/>
            <a:ext cx="4063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dirty="0"/>
              <a:t>INFORMAZIONI UTILI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631803-71FD-4E16-8FB6-49D6EBB41734}"/>
              </a:ext>
            </a:extLst>
          </p:cNvPr>
          <p:cNvSpPr txBox="1"/>
          <p:nvPr/>
        </p:nvSpPr>
        <p:spPr>
          <a:xfrm>
            <a:off x="2033334" y="2702527"/>
            <a:ext cx="76212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Il Regolamento del </a:t>
            </a:r>
            <a:r>
              <a:rPr lang="it-IT" sz="2200" dirty="0" err="1">
                <a:latin typeface="+mj-lt"/>
                <a:ea typeface="+mj-ea"/>
                <a:cs typeface="+mj-cs"/>
              </a:rPr>
              <a:t>CdS</a:t>
            </a:r>
            <a:endParaRPr lang="it-IT" sz="2200" dirty="0">
              <a:latin typeface="+mj-lt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I programmi degli insegnamenti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Calendario della didattica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Orario – consultare sempre per verificare le modifiche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Informazioni sul servizio di tutorato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Iscrizione agli appelli d’esame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Informazioni sui tirocini curriculari</a:t>
            </a:r>
            <a:endParaRPr lang="it-IT" sz="2200" dirty="0">
              <a:solidFill>
                <a:srgbClr val="005045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35E266A-EC0A-41DF-879B-9078207037A2}"/>
              </a:ext>
            </a:extLst>
          </p:cNvPr>
          <p:cNvSpPr txBox="1"/>
          <p:nvPr/>
        </p:nvSpPr>
        <p:spPr>
          <a:xfrm>
            <a:off x="1847528" y="1676213"/>
            <a:ext cx="3582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C000"/>
                </a:solidFill>
              </a:rPr>
              <a:t>SEGRETRIA DIDATTICA </a:t>
            </a:r>
            <a:endParaRPr lang="en-IT" sz="2800" b="1" dirty="0">
              <a:solidFill>
                <a:srgbClr val="FFC000"/>
              </a:solidFill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FB2A0F97-9783-48FB-A738-34D6B80E5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4" y="1984852"/>
            <a:ext cx="2349118" cy="118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43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1E2CC079-FE6E-487D-9F2E-9CC6F4026407}"/>
              </a:ext>
            </a:extLst>
          </p:cNvPr>
          <p:cNvSpPr txBox="1"/>
          <p:nvPr/>
        </p:nvSpPr>
        <p:spPr>
          <a:xfrm>
            <a:off x="2207568" y="1508006"/>
            <a:ext cx="78488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005045"/>
                </a:solidFill>
                <a:latin typeface="+mj-lt"/>
                <a:ea typeface="+mj-ea"/>
                <a:cs typeface="+mj-cs"/>
              </a:rPr>
              <a:t>In</a:t>
            </a:r>
            <a:r>
              <a:rPr lang="it-IT" sz="2200" dirty="0">
                <a:latin typeface="+mj-lt"/>
                <a:ea typeface="+mj-ea"/>
                <a:cs typeface="+mj-cs"/>
              </a:rPr>
              <a:t> </a:t>
            </a:r>
            <a:r>
              <a:rPr lang="it-IT" sz="2200" b="1" u="sng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Segreteria didattica</a:t>
            </a:r>
            <a:r>
              <a:rPr lang="it-IT" sz="2200" u="sng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200" dirty="0">
                <a:solidFill>
                  <a:srgbClr val="005045"/>
                </a:solidFill>
                <a:latin typeface="+mj-lt"/>
                <a:ea typeface="+mj-ea"/>
                <a:cs typeface="+mj-cs"/>
              </a:rPr>
              <a:t>si possono avere informazioni su: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Corso di studio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Scadenze amministrative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Lezioni – esercitazioni – laboratori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Programmi degli insegnamenti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Docenti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Piani di studio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Erasmus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Stage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  <a:ea typeface="+mj-ea"/>
                <a:cs typeface="+mj-cs"/>
              </a:rPr>
              <a:t>Borse di studio del Dipartimento</a:t>
            </a:r>
          </a:p>
          <a:p>
            <a:endParaRPr lang="it-IT" sz="2200" dirty="0">
              <a:solidFill>
                <a:srgbClr val="005045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300" dirty="0">
              <a:solidFill>
                <a:srgbClr val="005045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300" dirty="0">
              <a:solidFill>
                <a:srgbClr val="005045"/>
              </a:solidFill>
              <a:latin typeface="+mj-lt"/>
              <a:ea typeface="+mj-ea"/>
              <a:cs typeface="+mj-cs"/>
            </a:endParaRP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55DA6B-5FB1-4E01-A15B-48CBFD9A1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47" y="2766921"/>
            <a:ext cx="28575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77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69A8869-495A-4CEE-A65C-1D62F53E7ABE}"/>
              </a:ext>
            </a:extLst>
          </p:cNvPr>
          <p:cNvSpPr txBox="1"/>
          <p:nvPr/>
        </p:nvSpPr>
        <p:spPr>
          <a:xfrm>
            <a:off x="1847528" y="1061454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LE PERSONE</a:t>
            </a:r>
            <a:endParaRPr lang="en-IT" sz="2800" b="1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4165D9B3-E0D6-4049-9284-71442305237C}"/>
              </a:ext>
            </a:extLst>
          </p:cNvPr>
          <p:cNvSpPr txBox="1">
            <a:spLocks/>
          </p:cNvSpPr>
          <p:nvPr/>
        </p:nvSpPr>
        <p:spPr>
          <a:xfrm>
            <a:off x="3084248" y="2135228"/>
            <a:ext cx="5344989" cy="717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Dott.ssa Rossana LUPPI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BAA8FE0-53F0-4021-B817-917D1F3165B4}"/>
              </a:ext>
            </a:extLst>
          </p:cNvPr>
          <p:cNvSpPr txBox="1">
            <a:spLocks/>
          </p:cNvSpPr>
          <p:nvPr/>
        </p:nvSpPr>
        <p:spPr>
          <a:xfrm>
            <a:off x="3110305" y="2593214"/>
            <a:ext cx="5921053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Dott.ssa Brunella MASSACESI</a:t>
            </a: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874B0B2-A286-4D0D-BFA4-BBEF31DB041B}"/>
              </a:ext>
            </a:extLst>
          </p:cNvPr>
          <p:cNvSpPr txBox="1">
            <a:spLocks/>
          </p:cNvSpPr>
          <p:nvPr/>
        </p:nvSpPr>
        <p:spPr>
          <a:xfrm>
            <a:off x="3100344" y="3054617"/>
            <a:ext cx="6073453" cy="560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Dott.ssa Chiara ESPOSITO</a:t>
            </a: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836BAD4-C5A9-4429-BF41-0A72DEB961BA}"/>
              </a:ext>
            </a:extLst>
          </p:cNvPr>
          <p:cNvSpPr txBox="1">
            <a:spLocks/>
          </p:cNvSpPr>
          <p:nvPr/>
        </p:nvSpPr>
        <p:spPr>
          <a:xfrm>
            <a:off x="3100343" y="3508545"/>
            <a:ext cx="6073453" cy="560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Dott.ssa Raffaella MONETTI</a:t>
            </a: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E37ADA5F-EB65-4496-9EE4-D16E3E6E5600}"/>
              </a:ext>
            </a:extLst>
          </p:cNvPr>
          <p:cNvSpPr txBox="1">
            <a:spLocks/>
          </p:cNvSpPr>
          <p:nvPr/>
        </p:nvSpPr>
        <p:spPr>
          <a:xfrm>
            <a:off x="3084248" y="4046031"/>
            <a:ext cx="5921053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Dott.ssa Gloria PATAMIA</a:t>
            </a: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00FF00"/>
              </a:highlight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00FF00"/>
              </a:highlight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00FF00"/>
              </a:highlight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00FF00"/>
              </a:highlight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00FF00"/>
              </a:highlight>
            </a:endParaRPr>
          </a:p>
          <a:p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00FF00"/>
              </a:highlight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C6BBA791-47DB-40E3-827D-214F130757AA}"/>
              </a:ext>
            </a:extLst>
          </p:cNvPr>
          <p:cNvSpPr txBox="1">
            <a:spLocks/>
          </p:cNvSpPr>
          <p:nvPr/>
        </p:nvSpPr>
        <p:spPr>
          <a:xfrm>
            <a:off x="2447183" y="5069100"/>
            <a:ext cx="6584175" cy="717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(piano blu) – </a:t>
            </a:r>
            <a:r>
              <a:rPr lang="it-IT" sz="26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didattica.dbsv@uninsubria.it</a:t>
            </a:r>
            <a:r>
              <a:rPr lang="it-IT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611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ACECE7-D73F-4A10-B02E-F2837DF344CA}"/>
              </a:ext>
            </a:extLst>
          </p:cNvPr>
          <p:cNvSpPr txBox="1"/>
          <p:nvPr/>
        </p:nvSpPr>
        <p:spPr>
          <a:xfrm>
            <a:off x="2207568" y="1049909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200" b="1" dirty="0"/>
          </a:p>
          <a:p>
            <a:r>
              <a:rPr lang="it-IT" sz="3200" b="1" dirty="0"/>
              <a:t>APP DI ATENEO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6D9595C-076D-466D-8700-D58EF8618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6" y="1588518"/>
            <a:ext cx="783531" cy="78353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1A6C02-5D87-45B0-BAF3-DC49C3F97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818741"/>
            <a:ext cx="2016224" cy="309663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2C21432-B36B-4636-82C5-E90E43619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818742"/>
            <a:ext cx="2285638" cy="30966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CFD3D93-6AED-4EEC-9CC7-33C2C0BA5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818741"/>
            <a:ext cx="2110134" cy="31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12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22282BC-5DC8-400A-AC3D-18C6D2EE3EA9}"/>
              </a:ext>
            </a:extLst>
          </p:cNvPr>
          <p:cNvSpPr txBox="1">
            <a:spLocks/>
          </p:cNvSpPr>
          <p:nvPr/>
        </p:nvSpPr>
        <p:spPr>
          <a:xfrm>
            <a:off x="2733082" y="4277626"/>
            <a:ext cx="7289205" cy="1815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002E167-36F8-4226-9F52-E478CA52587C}"/>
              </a:ext>
            </a:extLst>
          </p:cNvPr>
          <p:cNvSpPr txBox="1"/>
          <p:nvPr/>
        </p:nvSpPr>
        <p:spPr>
          <a:xfrm>
            <a:off x="3286004" y="1252095"/>
            <a:ext cx="618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</a:t>
            </a:r>
            <a:r>
              <a:rPr lang="en-IT" sz="3600" b="1" dirty="0"/>
              <a:t>er chi ha certificazione DSA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B33EE-0B91-4FC2-9A8A-90811EF8E7F4}"/>
              </a:ext>
            </a:extLst>
          </p:cNvPr>
          <p:cNvSpPr txBox="1"/>
          <p:nvPr/>
        </p:nvSpPr>
        <p:spPr>
          <a:xfrm>
            <a:off x="1303959" y="2066372"/>
            <a:ext cx="932514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L’ufficio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preposto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vi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attende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per la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redazione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del  </a:t>
            </a:r>
          </a:p>
          <a:p>
            <a:pPr algn="ctr"/>
            <a:r>
              <a:rPr lang="en-US" sz="2400" b="1" u="sng" dirty="0">
                <a:solidFill>
                  <a:srgbClr val="005045"/>
                </a:solidFill>
                <a:latin typeface="Calibri" panose="020F0502020204030204" pitchFamily="34" charset="0"/>
              </a:rPr>
              <a:t>Progetto </a:t>
            </a:r>
            <a:r>
              <a:rPr lang="en-US" sz="2400" b="1" u="sng" dirty="0" err="1">
                <a:solidFill>
                  <a:srgbClr val="005045"/>
                </a:solidFill>
                <a:latin typeface="Calibri" panose="020F0502020204030204" pitchFamily="34" charset="0"/>
              </a:rPr>
              <a:t>formativo</a:t>
            </a:r>
            <a:r>
              <a:rPr lang="en-US" sz="2400" b="1" u="sng" dirty="0">
                <a:solidFill>
                  <a:srgbClr val="005045"/>
                </a:solidFill>
                <a:latin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5045"/>
                </a:solidFill>
                <a:latin typeface="Calibri" panose="020F0502020204030204" pitchFamily="34" charset="0"/>
              </a:rPr>
              <a:t>individualizzato</a:t>
            </a:r>
            <a:endParaRPr lang="en-US" sz="2400" b="1" dirty="0">
              <a:solidFill>
                <a:srgbClr val="005045"/>
              </a:solidFill>
              <a:latin typeface="Calibri" panose="020F0502020204030204" pitchFamily="34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Prenotazione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tramite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il link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infostudenti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@: </a:t>
            </a:r>
          </a:p>
          <a:p>
            <a:pPr algn="ctr"/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https://www.uninsubria.it/servizi/tutti-i-servizi/infostudenti-servizio-informazioni-gli-studenti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“Il Progetto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formativo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individualizzato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contiene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gli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strumenti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compensativi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dispensativi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 le prove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equipollenti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valutati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in base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alla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natura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della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disabilità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e/o del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disturbo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specifico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dell’apprendimento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per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affrontare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al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meglio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il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percorso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di studio 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gli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esami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del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corso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di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laurea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.”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1E56207-364D-4C87-9036-AB8A63C24605}"/>
              </a:ext>
            </a:extLst>
          </p:cNvPr>
          <p:cNvSpPr txBox="1"/>
          <p:nvPr/>
        </p:nvSpPr>
        <p:spPr>
          <a:xfrm>
            <a:off x="2474142" y="5450583"/>
            <a:ext cx="6984776" cy="369332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5045"/>
                </a:solidFill>
                <a:latin typeface="Calibri" panose="020F0502020204030204" pitchFamily="34" charset="0"/>
              </a:rPr>
              <a:t>Accesso a </a:t>
            </a:r>
            <a:r>
              <a:rPr lang="en-US" b="1" dirty="0" err="1">
                <a:solidFill>
                  <a:srgbClr val="005045"/>
                </a:solidFill>
                <a:latin typeface="Calibri" panose="020F0502020204030204" pitchFamily="34" charset="0"/>
              </a:rPr>
              <a:t>servizi</a:t>
            </a:r>
            <a:r>
              <a:rPr lang="en-US" b="1" dirty="0">
                <a:solidFill>
                  <a:srgbClr val="005045"/>
                </a:solidFill>
                <a:latin typeface="Calibri" panose="020F0502020204030204" pitchFamily="34" charset="0"/>
              </a:rPr>
              <a:t> di </a:t>
            </a:r>
            <a:r>
              <a:rPr lang="en-US" b="1" dirty="0" err="1">
                <a:solidFill>
                  <a:srgbClr val="005045"/>
                </a:solidFill>
                <a:latin typeface="Calibri" panose="020F0502020204030204" pitchFamily="34" charset="0"/>
              </a:rPr>
              <a:t>supporto</a:t>
            </a:r>
            <a:r>
              <a:rPr lang="en-US" b="1" dirty="0">
                <a:solidFill>
                  <a:srgbClr val="005045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5045"/>
                </a:solidFill>
                <a:latin typeface="Calibri" panose="020F0502020204030204" pitchFamily="34" charset="0"/>
              </a:rPr>
              <a:t>durante</a:t>
            </a:r>
            <a:r>
              <a:rPr lang="en-US" b="1" dirty="0">
                <a:solidFill>
                  <a:srgbClr val="005045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5045"/>
                </a:solidFill>
                <a:latin typeface="Calibri" panose="020F0502020204030204" pitchFamily="34" charset="0"/>
              </a:rPr>
              <a:t>tutto</a:t>
            </a:r>
            <a:r>
              <a:rPr lang="en-US" b="1" dirty="0">
                <a:solidFill>
                  <a:srgbClr val="005045"/>
                </a:solidFill>
                <a:latin typeface="Calibri" panose="020F0502020204030204" pitchFamily="34" charset="0"/>
              </a:rPr>
              <a:t> il </a:t>
            </a:r>
            <a:r>
              <a:rPr lang="en-US" b="1" dirty="0" err="1">
                <a:solidFill>
                  <a:srgbClr val="005045"/>
                </a:solidFill>
                <a:latin typeface="Calibri" panose="020F0502020204030204" pitchFamily="34" charset="0"/>
              </a:rPr>
              <a:t>percorso</a:t>
            </a:r>
            <a:r>
              <a:rPr lang="en-US" b="1" dirty="0">
                <a:solidFill>
                  <a:srgbClr val="005045"/>
                </a:solidFill>
                <a:latin typeface="Calibri" panose="020F0502020204030204" pitchFamily="34" charset="0"/>
              </a:rPr>
              <a:t> e al </a:t>
            </a:r>
            <a:r>
              <a:rPr lang="en-US" b="1" dirty="0" err="1">
                <a:solidFill>
                  <a:srgbClr val="005045"/>
                </a:solidFill>
                <a:latin typeface="Calibri" panose="020F0502020204030204" pitchFamily="34" charset="0"/>
              </a:rPr>
              <a:t>suo</a:t>
            </a:r>
            <a:r>
              <a:rPr lang="en-US" b="1" dirty="0">
                <a:solidFill>
                  <a:srgbClr val="005045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5045"/>
                </a:solidFill>
                <a:latin typeface="Calibri" panose="020F0502020204030204" pitchFamily="34" charset="0"/>
              </a:rPr>
              <a:t>termine</a:t>
            </a:r>
            <a:endParaRPr lang="en-US" b="1" dirty="0">
              <a:solidFill>
                <a:srgbClr val="005045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36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65A2920-3FCF-4921-8F04-73EEBBA74518}"/>
              </a:ext>
            </a:extLst>
          </p:cNvPr>
          <p:cNvSpPr/>
          <p:nvPr/>
        </p:nvSpPr>
        <p:spPr>
          <a:xfrm>
            <a:off x="684725" y="1709010"/>
            <a:ext cx="10667454" cy="4216539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2400" b="1" dirty="0" err="1">
                <a:solidFill>
                  <a:srgbClr val="00B050"/>
                </a:solidFill>
                <a:effectLst/>
                <a:latin typeface="+mj-lt"/>
              </a:rPr>
              <a:t>Blife</a:t>
            </a:r>
            <a:r>
              <a:rPr lang="en-GB" sz="2400" dirty="0">
                <a:effectLst/>
                <a:latin typeface="+mj-lt"/>
              </a:rPr>
              <a:t>: </a:t>
            </a:r>
          </a:p>
          <a:p>
            <a:pPr algn="just"/>
            <a:r>
              <a:rPr lang="en-GB" sz="2000" dirty="0">
                <a:effectLst/>
                <a:latin typeface="+mj-lt"/>
              </a:rPr>
              <a:t>Il </a:t>
            </a:r>
            <a:r>
              <a:rPr lang="en-GB" sz="2000" dirty="0" err="1">
                <a:effectLst/>
                <a:latin typeface="+mj-lt"/>
              </a:rPr>
              <a:t>programma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dello</a:t>
            </a:r>
            <a:r>
              <a:rPr lang="en-GB" sz="2000" dirty="0">
                <a:effectLst/>
                <a:latin typeface="+mj-lt"/>
              </a:rPr>
              <a:t> stage è </a:t>
            </a:r>
            <a:r>
              <a:rPr lang="en-GB" sz="2000" dirty="0" err="1">
                <a:effectLst/>
                <a:latin typeface="+mj-lt"/>
              </a:rPr>
              <a:t>articolato</a:t>
            </a:r>
            <a:r>
              <a:rPr lang="en-GB" sz="2000" dirty="0">
                <a:effectLst/>
                <a:latin typeface="+mj-lt"/>
              </a:rPr>
              <a:t> in 1 </a:t>
            </a:r>
            <a:r>
              <a:rPr lang="en-GB" sz="2000" dirty="0" err="1">
                <a:effectLst/>
                <a:latin typeface="+mj-lt"/>
              </a:rPr>
              <a:t>settimana</a:t>
            </a:r>
            <a:r>
              <a:rPr lang="en-GB" sz="2000" dirty="0">
                <a:effectLst/>
                <a:latin typeface="+mj-lt"/>
              </a:rPr>
              <a:t> in cui </a:t>
            </a:r>
            <a:r>
              <a:rPr lang="en-GB" sz="2000" dirty="0" err="1">
                <a:effectLst/>
                <a:latin typeface="+mj-lt"/>
              </a:rPr>
              <a:t>si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alterneranno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attività</a:t>
            </a:r>
            <a:r>
              <a:rPr lang="en-GB" sz="2000" dirty="0">
                <a:effectLst/>
                <a:latin typeface="+mj-lt"/>
              </a:rPr>
              <a:t> di </a:t>
            </a:r>
            <a:r>
              <a:rPr lang="en-GB" sz="2000" dirty="0" err="1">
                <a:effectLst/>
                <a:latin typeface="+mj-lt"/>
              </a:rPr>
              <a:t>laboratorio</a:t>
            </a:r>
            <a:r>
              <a:rPr lang="en-GB" sz="2000" dirty="0">
                <a:effectLst/>
                <a:latin typeface="+mj-lt"/>
              </a:rPr>
              <a:t> classico, </a:t>
            </a:r>
            <a:r>
              <a:rPr lang="en-GB" sz="2000" dirty="0" err="1">
                <a:effectLst/>
                <a:latin typeface="+mj-lt"/>
              </a:rPr>
              <a:t>esperienze</a:t>
            </a:r>
            <a:r>
              <a:rPr lang="en-GB" sz="2000" dirty="0">
                <a:effectLst/>
                <a:latin typeface="+mj-lt"/>
              </a:rPr>
              <a:t> di </a:t>
            </a:r>
            <a:r>
              <a:rPr lang="en-GB" sz="2000" dirty="0" err="1">
                <a:effectLst/>
                <a:latin typeface="+mj-lt"/>
              </a:rPr>
              <a:t>laboratorio</a:t>
            </a:r>
            <a:r>
              <a:rPr lang="en-GB" sz="2000" dirty="0">
                <a:effectLst/>
                <a:latin typeface="+mj-lt"/>
              </a:rPr>
              <a:t> in </a:t>
            </a:r>
            <a:r>
              <a:rPr lang="en-GB" sz="2000" dirty="0" err="1">
                <a:effectLst/>
                <a:latin typeface="+mj-lt"/>
              </a:rPr>
              <a:t>realtà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virtuale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mediante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l’utilizzo</a:t>
            </a:r>
            <a:r>
              <a:rPr lang="en-GB" sz="2000" dirty="0">
                <a:effectLst/>
                <a:latin typeface="+mj-lt"/>
              </a:rPr>
              <a:t> di </a:t>
            </a:r>
            <a:r>
              <a:rPr lang="en-GB" sz="2000" dirty="0" err="1">
                <a:effectLst/>
                <a:latin typeface="+mj-lt"/>
              </a:rPr>
              <a:t>visori</a:t>
            </a:r>
            <a:r>
              <a:rPr lang="en-GB" sz="2000" dirty="0">
                <a:effectLst/>
                <a:latin typeface="+mj-lt"/>
              </a:rPr>
              <a:t> e </a:t>
            </a:r>
            <a:r>
              <a:rPr lang="en-GB" sz="2000" dirty="0" err="1">
                <a:effectLst/>
                <a:latin typeface="+mj-lt"/>
              </a:rPr>
              <a:t>laboratori</a:t>
            </a:r>
            <a:r>
              <a:rPr lang="en-GB" sz="2000" dirty="0">
                <a:effectLst/>
                <a:latin typeface="+mj-lt"/>
              </a:rPr>
              <a:t> di </a:t>
            </a:r>
            <a:r>
              <a:rPr lang="en-GB" sz="2000" dirty="0" err="1">
                <a:effectLst/>
                <a:latin typeface="+mj-lt"/>
              </a:rPr>
              <a:t>bioinformatica</a:t>
            </a:r>
            <a:r>
              <a:rPr lang="en-GB" sz="2000" dirty="0">
                <a:effectLst/>
                <a:latin typeface="+mj-lt"/>
              </a:rPr>
              <a:t>  </a:t>
            </a:r>
          </a:p>
          <a:p>
            <a:pPr algn="just"/>
            <a:r>
              <a:rPr lang="en-GB" sz="2000" b="1" dirty="0">
                <a:effectLst/>
                <a:latin typeface="+mj-lt"/>
              </a:rPr>
              <a:t>23-27 </a:t>
            </a:r>
            <a:r>
              <a:rPr lang="en-GB" sz="2000" b="1" dirty="0" err="1">
                <a:effectLst/>
                <a:latin typeface="+mj-lt"/>
              </a:rPr>
              <a:t>giugno</a:t>
            </a:r>
            <a:r>
              <a:rPr lang="en-GB" sz="2000" b="1" dirty="0">
                <a:effectLst/>
                <a:latin typeface="+mj-lt"/>
              </a:rPr>
              <a:t> 2025 – 30 </a:t>
            </a:r>
            <a:r>
              <a:rPr lang="en-GB" sz="2000" b="1" dirty="0" err="1">
                <a:effectLst/>
                <a:latin typeface="+mj-lt"/>
              </a:rPr>
              <a:t>studenti</a:t>
            </a:r>
            <a:r>
              <a:rPr lang="en-GB" sz="2000" b="1" dirty="0">
                <a:effectLst/>
                <a:latin typeface="+mj-lt"/>
              </a:rPr>
              <a:t> </a:t>
            </a:r>
          </a:p>
          <a:p>
            <a:pPr algn="just"/>
            <a:r>
              <a:rPr lang="en-GB" sz="2000" dirty="0" err="1">
                <a:effectLst/>
                <a:latin typeface="+mj-lt"/>
              </a:rPr>
              <a:t>Contatto</a:t>
            </a:r>
            <a:r>
              <a:rPr lang="en-GB" sz="2000" dirty="0">
                <a:effectLst/>
                <a:latin typeface="+mj-lt"/>
              </a:rPr>
              <a:t>: </a:t>
            </a:r>
            <a:r>
              <a:rPr lang="en-GB" sz="2000" dirty="0">
                <a:effectLst/>
                <a:latin typeface="+mj-lt"/>
                <a:hlinkClick r:id="rId3" tooltip="mailto:enrico.caruso@uninsubria.it"/>
              </a:rPr>
              <a:t>enrico.caruso@uninsubria.it</a:t>
            </a:r>
            <a:endParaRPr lang="en-GB" sz="2000" dirty="0">
              <a:effectLst/>
              <a:latin typeface="+mj-lt"/>
            </a:endParaRPr>
          </a:p>
          <a:p>
            <a:pPr algn="just"/>
            <a:endParaRPr lang="en-GB" sz="2000" dirty="0">
              <a:effectLst/>
              <a:latin typeface="+mj-lt"/>
            </a:endParaRPr>
          </a:p>
          <a:p>
            <a:pPr algn="just"/>
            <a:r>
              <a:rPr lang="en-GB" sz="2000" dirty="0">
                <a:effectLst/>
                <a:latin typeface="+mj-lt"/>
              </a:rPr>
              <a:t> </a:t>
            </a:r>
          </a:p>
          <a:p>
            <a:pPr algn="just"/>
            <a:r>
              <a:rPr lang="en-GB" sz="2400" b="1" dirty="0">
                <a:solidFill>
                  <a:srgbClr val="E5698F"/>
                </a:solidFill>
                <a:effectLst/>
                <a:latin typeface="+mj-lt"/>
              </a:rPr>
              <a:t>Una </a:t>
            </a:r>
            <a:r>
              <a:rPr lang="en-GB" sz="2400" b="1" dirty="0" err="1">
                <a:solidFill>
                  <a:srgbClr val="E5698F"/>
                </a:solidFill>
                <a:effectLst/>
                <a:latin typeface="+mj-lt"/>
              </a:rPr>
              <a:t>settimana</a:t>
            </a:r>
            <a:r>
              <a:rPr lang="en-GB" sz="2400" b="1" dirty="0">
                <a:solidFill>
                  <a:srgbClr val="E5698F"/>
                </a:solidFill>
                <a:effectLst/>
                <a:latin typeface="+mj-lt"/>
              </a:rPr>
              <a:t> da Bio</a:t>
            </a:r>
            <a:r>
              <a:rPr lang="en-GB" sz="2400" dirty="0">
                <a:effectLst/>
                <a:latin typeface="+mj-lt"/>
              </a:rPr>
              <a:t>: </a:t>
            </a:r>
          </a:p>
          <a:p>
            <a:pPr algn="just"/>
            <a:r>
              <a:rPr lang="en-GB" sz="2000" dirty="0">
                <a:effectLst/>
                <a:latin typeface="+mj-lt"/>
              </a:rPr>
              <a:t>Una </a:t>
            </a:r>
            <a:r>
              <a:rPr lang="en-GB" sz="2000" dirty="0" err="1">
                <a:effectLst/>
                <a:latin typeface="+mj-lt"/>
              </a:rPr>
              <a:t>settimana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presso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i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laboratori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della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sede</a:t>
            </a:r>
            <a:r>
              <a:rPr lang="en-GB" sz="2000" dirty="0">
                <a:effectLst/>
                <a:latin typeface="+mj-lt"/>
              </a:rPr>
              <a:t> di Busto Arsizio </a:t>
            </a:r>
            <a:r>
              <a:rPr lang="en-GB" sz="2000" dirty="0" err="1">
                <a:effectLst/>
                <a:latin typeface="+mj-lt"/>
              </a:rPr>
              <a:t>durante</a:t>
            </a:r>
            <a:r>
              <a:rPr lang="en-GB" sz="2000" dirty="0">
                <a:effectLst/>
                <a:latin typeface="+mj-lt"/>
              </a:rPr>
              <a:t> la quale </a:t>
            </a:r>
            <a:r>
              <a:rPr lang="en-GB" sz="2000" dirty="0" err="1">
                <a:effectLst/>
                <a:latin typeface="+mj-lt"/>
              </a:rPr>
              <a:t>svolgeranno</a:t>
            </a:r>
            <a:r>
              <a:rPr lang="en-GB" sz="2000" dirty="0">
                <a:effectLst/>
                <a:latin typeface="+mj-lt"/>
              </a:rPr>
              <a:t> in prima persona un </a:t>
            </a:r>
            <a:r>
              <a:rPr lang="en-GB" sz="2000" dirty="0" err="1">
                <a:effectLst/>
                <a:latin typeface="+mj-lt"/>
              </a:rPr>
              <a:t>complesso</a:t>
            </a:r>
            <a:r>
              <a:rPr lang="en-GB" sz="2000" dirty="0">
                <a:effectLst/>
                <a:latin typeface="+mj-lt"/>
              </a:rPr>
              <a:t> e </a:t>
            </a:r>
            <a:r>
              <a:rPr lang="en-GB" sz="2000" dirty="0" err="1">
                <a:effectLst/>
                <a:latin typeface="+mj-lt"/>
              </a:rPr>
              <a:t>logico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percorso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sperimentale</a:t>
            </a:r>
            <a:r>
              <a:rPr lang="en-GB" sz="2000" dirty="0">
                <a:effectLst/>
                <a:latin typeface="+mj-lt"/>
              </a:rPr>
              <a:t> utile a </a:t>
            </a:r>
            <a:r>
              <a:rPr lang="en-GB" sz="2000" dirty="0" err="1">
                <a:effectLst/>
                <a:latin typeface="+mj-lt"/>
              </a:rPr>
              <a:t>utilizzare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alcune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fondamentali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tecniche</a:t>
            </a:r>
            <a:r>
              <a:rPr lang="en-GB" sz="2000" dirty="0">
                <a:effectLst/>
                <a:latin typeface="+mj-lt"/>
              </a:rPr>
              <a:t> di </a:t>
            </a:r>
            <a:r>
              <a:rPr lang="en-GB" sz="2000" dirty="0" err="1">
                <a:effectLst/>
                <a:latin typeface="+mj-lt"/>
              </a:rPr>
              <a:t>ingegneria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genetica</a:t>
            </a:r>
            <a:r>
              <a:rPr lang="en-GB" sz="2000" dirty="0">
                <a:effectLst/>
                <a:latin typeface="+mj-lt"/>
              </a:rPr>
              <a:t>, </a:t>
            </a:r>
            <a:r>
              <a:rPr lang="en-GB" sz="2000" dirty="0" err="1">
                <a:effectLst/>
                <a:latin typeface="+mj-lt"/>
              </a:rPr>
              <a:t>biologia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molecolare</a:t>
            </a:r>
            <a:r>
              <a:rPr lang="en-GB" sz="2000" dirty="0">
                <a:effectLst/>
                <a:latin typeface="+mj-lt"/>
              </a:rPr>
              <a:t> e </a:t>
            </a:r>
            <a:r>
              <a:rPr lang="en-GB" sz="2000" dirty="0" err="1">
                <a:effectLst/>
                <a:latin typeface="+mj-lt"/>
              </a:rPr>
              <a:t>biologia</a:t>
            </a:r>
            <a:r>
              <a:rPr lang="en-GB" sz="2000" dirty="0">
                <a:effectLst/>
                <a:latin typeface="+mj-lt"/>
              </a:rPr>
              <a:t> </a:t>
            </a:r>
            <a:r>
              <a:rPr lang="en-GB" sz="2000" dirty="0" err="1">
                <a:effectLst/>
                <a:latin typeface="+mj-lt"/>
              </a:rPr>
              <a:t>cellulare</a:t>
            </a:r>
            <a:r>
              <a:rPr lang="en-GB" sz="2000" dirty="0">
                <a:effectLst/>
                <a:latin typeface="+mj-lt"/>
              </a:rPr>
              <a:t> </a:t>
            </a:r>
          </a:p>
          <a:p>
            <a:pPr algn="just"/>
            <a:r>
              <a:rPr lang="en-GB" sz="2000" b="1" dirty="0">
                <a:effectLst/>
                <a:latin typeface="+mj-lt"/>
              </a:rPr>
              <a:t>1-5 </a:t>
            </a:r>
            <a:r>
              <a:rPr lang="en-GB" sz="2000" b="1" dirty="0" err="1">
                <a:effectLst/>
                <a:latin typeface="+mj-lt"/>
              </a:rPr>
              <a:t>Settembre</a:t>
            </a:r>
            <a:r>
              <a:rPr lang="en-GB" sz="2000" b="1" dirty="0">
                <a:effectLst/>
                <a:latin typeface="+mj-lt"/>
              </a:rPr>
              <a:t> 2025 - 26 </a:t>
            </a:r>
            <a:r>
              <a:rPr lang="en-GB" sz="2000" b="1" dirty="0" err="1">
                <a:effectLst/>
                <a:latin typeface="+mj-lt"/>
              </a:rPr>
              <a:t>studenti</a:t>
            </a:r>
            <a:endParaRPr lang="en-GB" sz="2000" b="1" dirty="0">
              <a:effectLst/>
              <a:latin typeface="+mj-lt"/>
            </a:endParaRPr>
          </a:p>
          <a:p>
            <a:pPr algn="just"/>
            <a:r>
              <a:rPr lang="en-GB" sz="2000" dirty="0" err="1">
                <a:effectLst/>
                <a:latin typeface="+mj-lt"/>
              </a:rPr>
              <a:t>Contatto</a:t>
            </a:r>
            <a:r>
              <a:rPr lang="en-GB" sz="2000" dirty="0">
                <a:effectLst/>
                <a:latin typeface="+mj-lt"/>
              </a:rPr>
              <a:t>: 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hlinkClick r:id="rId4" tooltip="mailto:c.kilstrup-nielsen@uninsubria.it"/>
              </a:rPr>
              <a:t>c.kilstrup-nielsen@uninsubria.it</a:t>
            </a:r>
            <a:endParaRPr lang="en-GB" sz="2000" dirty="0">
              <a:effectLst/>
              <a:latin typeface="+mj-lt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E421B98-5D4D-6E49-FE00-67F24F377130}"/>
              </a:ext>
            </a:extLst>
          </p:cNvPr>
          <p:cNvSpPr txBox="1">
            <a:spLocks/>
          </p:cNvSpPr>
          <p:nvPr/>
        </p:nvSpPr>
        <p:spPr>
          <a:xfrm>
            <a:off x="1092253" y="968889"/>
            <a:ext cx="9371949" cy="11835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/>
              <a:t>ORIENTAMENTO</a:t>
            </a:r>
          </a:p>
        </p:txBody>
      </p:sp>
    </p:spTree>
    <p:extLst>
      <p:ext uri="{BB962C8B-B14F-4D97-AF65-F5344CB8AC3E}">
        <p14:creationId xmlns:p14="http://schemas.microsoft.com/office/powerpoint/2010/main" val="3162370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65A2920-3FCF-4921-8F04-73EEBBA74518}"/>
              </a:ext>
            </a:extLst>
          </p:cNvPr>
          <p:cNvSpPr/>
          <p:nvPr/>
        </p:nvSpPr>
        <p:spPr>
          <a:xfrm>
            <a:off x="924296" y="3846974"/>
            <a:ext cx="10343407" cy="1938992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Sei uno </a:t>
            </a:r>
            <a:r>
              <a:rPr lang="en-GB" sz="2000" dirty="0" err="1"/>
              <a:t>studente</a:t>
            </a:r>
            <a:r>
              <a:rPr lang="en-GB" sz="2000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scuola</a:t>
            </a:r>
            <a:r>
              <a:rPr lang="en-GB" sz="2000" dirty="0"/>
              <a:t> </a:t>
            </a:r>
            <a:r>
              <a:rPr lang="en-GB" sz="2000" dirty="0" err="1"/>
              <a:t>secondaria</a:t>
            </a:r>
            <a:r>
              <a:rPr lang="en-GB" sz="2000" dirty="0"/>
              <a:t> di secondo </a:t>
            </a:r>
            <a:r>
              <a:rPr lang="en-GB" sz="2000" dirty="0" err="1"/>
              <a:t>grado</a:t>
            </a:r>
            <a:r>
              <a:rPr lang="en-GB" sz="2000" dirty="0"/>
              <a:t> e </a:t>
            </a:r>
            <a:r>
              <a:rPr lang="en-GB" sz="2000" dirty="0" err="1"/>
              <a:t>vuoi</a:t>
            </a:r>
            <a:r>
              <a:rPr lang="en-GB" sz="2000" dirty="0"/>
              <a:t> </a:t>
            </a:r>
            <a:r>
              <a:rPr lang="en-GB" sz="2000" dirty="0" err="1"/>
              <a:t>capire</a:t>
            </a:r>
            <a:r>
              <a:rPr lang="en-GB" sz="2000" dirty="0"/>
              <a:t> come </a:t>
            </a:r>
            <a:r>
              <a:rPr lang="en-GB" sz="2000" dirty="0" err="1"/>
              <a:t>funziona</a:t>
            </a:r>
            <a:r>
              <a:rPr lang="en-GB" sz="2000" dirty="0"/>
              <a:t> </a:t>
            </a:r>
            <a:r>
              <a:rPr lang="en-GB" sz="2000" dirty="0" err="1"/>
              <a:t>l'università</a:t>
            </a:r>
            <a:r>
              <a:rPr lang="en-GB" sz="2000" dirty="0"/>
              <a:t> </a:t>
            </a:r>
            <a:r>
              <a:rPr lang="en-GB" sz="2000" dirty="0" err="1"/>
              <a:t>nella</a:t>
            </a:r>
            <a:r>
              <a:rPr lang="en-GB" sz="2000" dirty="0"/>
              <a:t> </a:t>
            </a:r>
            <a:r>
              <a:rPr lang="en-GB" sz="2000" dirty="0" err="1"/>
              <a:t>sua</a:t>
            </a:r>
            <a:r>
              <a:rPr lang="en-GB" sz="2000" dirty="0"/>
              <a:t> </a:t>
            </a:r>
            <a:r>
              <a:rPr lang="en-GB" sz="2000" b="1" dirty="0" err="1"/>
              <a:t>quotidianità</a:t>
            </a:r>
            <a:r>
              <a:rPr lang="en-GB" sz="2000" dirty="0"/>
              <a:t>? </a:t>
            </a:r>
            <a:r>
              <a:rPr lang="en-GB" sz="2000" dirty="0" err="1"/>
              <a:t>Vuoi</a:t>
            </a:r>
            <a:r>
              <a:rPr lang="en-GB" sz="2000" dirty="0"/>
              <a:t> </a:t>
            </a:r>
            <a:r>
              <a:rPr lang="en-GB" sz="2000" dirty="0" err="1"/>
              <a:t>vedere</a:t>
            </a:r>
            <a:r>
              <a:rPr lang="en-GB" sz="2000" dirty="0"/>
              <a:t> le </a:t>
            </a:r>
            <a:r>
              <a:rPr lang="en-GB" sz="2000" b="1" dirty="0" err="1"/>
              <a:t>sedi</a:t>
            </a:r>
            <a:r>
              <a:rPr lang="en-GB" sz="2000" b="1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didattica</a:t>
            </a:r>
            <a:r>
              <a:rPr lang="en-GB" sz="2000" dirty="0"/>
              <a:t> e </a:t>
            </a:r>
            <a:r>
              <a:rPr lang="en-GB" sz="2000" b="1" dirty="0" err="1"/>
              <a:t>sperimentare</a:t>
            </a:r>
            <a:r>
              <a:rPr lang="en-GB" sz="2000" b="1" dirty="0"/>
              <a:t> la vita </a:t>
            </a:r>
            <a:r>
              <a:rPr lang="en-GB" sz="2000" b="1" dirty="0" err="1"/>
              <a:t>universitaria</a:t>
            </a:r>
            <a:r>
              <a:rPr lang="en-GB" sz="2000" dirty="0"/>
              <a:t> per un </a:t>
            </a:r>
            <a:r>
              <a:rPr lang="en-GB" sz="2000" dirty="0" err="1"/>
              <a:t>giorno</a:t>
            </a:r>
            <a:r>
              <a:rPr lang="en-GB" sz="2000" dirty="0"/>
              <a:t>?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Dal </a:t>
            </a:r>
            <a:r>
              <a:rPr lang="en-GB" sz="2000" b="1" dirty="0"/>
              <a:t>7 al 11 </a:t>
            </a:r>
            <a:r>
              <a:rPr lang="en-GB" sz="2000" b="1" dirty="0" err="1"/>
              <a:t>aprile</a:t>
            </a:r>
            <a:r>
              <a:rPr lang="en-GB" sz="2000" b="1" dirty="0"/>
              <a:t> </a:t>
            </a:r>
            <a:r>
              <a:rPr lang="en-GB" sz="2000" dirty="0" err="1"/>
              <a:t>partecipa</a:t>
            </a:r>
            <a:r>
              <a:rPr lang="en-GB" sz="2000" dirty="0"/>
              <a:t> </a:t>
            </a:r>
            <a:r>
              <a:rPr lang="en-GB" sz="2000" dirty="0" err="1"/>
              <a:t>agli</a:t>
            </a:r>
            <a:r>
              <a:rPr lang="en-GB" sz="2000" dirty="0"/>
              <a:t> </a:t>
            </a:r>
            <a:r>
              <a:rPr lang="en-GB" sz="2000" dirty="0" err="1"/>
              <a:t>eventi</a:t>
            </a:r>
            <a:r>
              <a:rPr lang="en-GB" sz="2000" dirty="0"/>
              <a:t> di </a:t>
            </a:r>
            <a:r>
              <a:rPr lang="en-GB" sz="2000" b="1" dirty="0">
                <a:solidFill>
                  <a:srgbClr val="00B050"/>
                </a:solidFill>
              </a:rPr>
              <a:t>Everyday </a:t>
            </a:r>
            <a:r>
              <a:rPr lang="en-GB" sz="2000" b="1" dirty="0" err="1">
                <a:solidFill>
                  <a:srgbClr val="00B050"/>
                </a:solidFill>
              </a:rPr>
              <a:t>Insubria</a:t>
            </a:r>
            <a:r>
              <a:rPr lang="en-GB" sz="2000" dirty="0"/>
              <a:t>, </a:t>
            </a:r>
            <a:r>
              <a:rPr lang="en-GB" sz="2000" dirty="0" err="1"/>
              <a:t>potrai</a:t>
            </a:r>
            <a:r>
              <a:rPr lang="en-GB" sz="2000" dirty="0"/>
              <a:t> </a:t>
            </a:r>
            <a:r>
              <a:rPr lang="en-GB" sz="2000" dirty="0" err="1"/>
              <a:t>assistere</a:t>
            </a:r>
            <a:r>
              <a:rPr lang="en-GB" sz="2000" dirty="0"/>
              <a:t> a </a:t>
            </a:r>
            <a:r>
              <a:rPr lang="en-GB" sz="2000" dirty="0" err="1"/>
              <a:t>vere</a:t>
            </a:r>
            <a:r>
              <a:rPr lang="en-GB" sz="2000" dirty="0"/>
              <a:t> e </a:t>
            </a:r>
            <a:r>
              <a:rPr lang="en-GB" sz="2000" dirty="0" err="1"/>
              <a:t>proprie</a:t>
            </a:r>
            <a:r>
              <a:rPr lang="en-GB" sz="2000" dirty="0"/>
              <a:t> </a:t>
            </a:r>
            <a:r>
              <a:rPr lang="en-GB" sz="2000" b="1" dirty="0" err="1"/>
              <a:t>lezioni</a:t>
            </a:r>
            <a:r>
              <a:rPr lang="en-GB" sz="2000" b="1" dirty="0"/>
              <a:t> </a:t>
            </a:r>
            <a:r>
              <a:rPr lang="en-GB" sz="2000" b="1" dirty="0" err="1"/>
              <a:t>universitarie</a:t>
            </a:r>
            <a:r>
              <a:rPr lang="en-GB" sz="2000" b="1" dirty="0"/>
              <a:t> </a:t>
            </a:r>
            <a:r>
              <a:rPr lang="en-GB" sz="2000" dirty="0"/>
              <a:t>o </a:t>
            </a:r>
            <a:r>
              <a:rPr lang="en-GB" sz="2000" dirty="0" err="1"/>
              <a:t>seguire</a:t>
            </a:r>
            <a:r>
              <a:rPr lang="en-GB" sz="2000" b="1" dirty="0"/>
              <a:t> </a:t>
            </a:r>
            <a:r>
              <a:rPr lang="en-GB" sz="2000" b="1" dirty="0" err="1"/>
              <a:t>seminari</a:t>
            </a:r>
            <a:r>
              <a:rPr lang="en-GB" sz="2000" dirty="0"/>
              <a:t>.</a:t>
            </a:r>
          </a:p>
        </p:txBody>
      </p:sp>
      <p:pic>
        <p:nvPicPr>
          <p:cNvPr id="5" name="Picture 4" descr="A group of women walking&#10;&#10;Description automatically generated">
            <a:extLst>
              <a:ext uri="{FF2B5EF4-FFF2-40B4-BE49-F238E27FC236}">
                <a16:creationId xmlns:a16="http://schemas.microsoft.com/office/drawing/2014/main" id="{6F097936-33F5-A60C-F374-A38298FE1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105" y="1349273"/>
            <a:ext cx="6810499" cy="1924590"/>
          </a:xfrm>
          <a:prstGeom prst="rect">
            <a:avLst/>
          </a:prstGeom>
          <a:ln w="38100">
            <a:solidFill>
              <a:srgbClr val="31A145"/>
            </a:solidFill>
          </a:ln>
        </p:spPr>
      </p:pic>
    </p:spTree>
    <p:extLst>
      <p:ext uri="{BB962C8B-B14F-4D97-AF65-F5344CB8AC3E}">
        <p14:creationId xmlns:p14="http://schemas.microsoft.com/office/powerpoint/2010/main" val="420990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65A2920-3FCF-4921-8F04-73EEBBA74518}"/>
              </a:ext>
            </a:extLst>
          </p:cNvPr>
          <p:cNvSpPr/>
          <p:nvPr/>
        </p:nvSpPr>
        <p:spPr>
          <a:xfrm>
            <a:off x="265724" y="3685568"/>
            <a:ext cx="6660369" cy="1569660"/>
          </a:xfrm>
          <a:prstGeom prst="rect">
            <a:avLst/>
          </a:prstGeom>
          <a:solidFill>
            <a:srgbClr val="F9FABC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VISITA AI LABORATORI DI RICERCA  </a:t>
            </a:r>
          </a:p>
          <a:p>
            <a:pPr algn="ctr"/>
            <a:r>
              <a:rPr lang="en-GB" sz="2400" b="1" dirty="0"/>
              <a:t>10-11 </a:t>
            </a:r>
            <a:r>
              <a:rPr lang="en-GB" sz="2400" b="1" dirty="0" err="1"/>
              <a:t>aprile</a:t>
            </a:r>
            <a:r>
              <a:rPr lang="en-GB" sz="2400" b="1" dirty="0"/>
              <a:t> 2025 </a:t>
            </a:r>
            <a:r>
              <a:rPr lang="en-GB" sz="2400" dirty="0"/>
              <a:t>- </a:t>
            </a:r>
            <a:r>
              <a:rPr lang="en-GB" sz="2400" u="sng" dirty="0"/>
              <a:t>14:00-17:00</a:t>
            </a:r>
          </a:p>
          <a:p>
            <a:pPr algn="ctr"/>
            <a:endParaRPr lang="en-GB" sz="2400" dirty="0"/>
          </a:p>
          <a:p>
            <a:pPr algn="ctr"/>
            <a:r>
              <a:rPr lang="en-GB" sz="2400" b="1" u="sng" dirty="0">
                <a:solidFill>
                  <a:srgbClr val="00B050"/>
                </a:solidFill>
              </a:rPr>
              <a:t>2 </a:t>
            </a:r>
            <a:r>
              <a:rPr lang="en-GB" sz="2400" b="1" u="sng" dirty="0" err="1">
                <a:solidFill>
                  <a:srgbClr val="00B050"/>
                </a:solidFill>
              </a:rPr>
              <a:t>pomeriggi</a:t>
            </a:r>
            <a:r>
              <a:rPr lang="en-GB" sz="2400" b="1" u="sng" dirty="0">
                <a:solidFill>
                  <a:srgbClr val="00B050"/>
                </a:solidFill>
              </a:rPr>
              <a:t> con 3 </a:t>
            </a:r>
            <a:r>
              <a:rPr lang="en-GB" sz="2400" b="1" u="sng" dirty="0" err="1">
                <a:solidFill>
                  <a:srgbClr val="00B050"/>
                </a:solidFill>
              </a:rPr>
              <a:t>turni</a:t>
            </a:r>
            <a:r>
              <a:rPr lang="en-GB" sz="2400" b="1" u="sng" dirty="0">
                <a:solidFill>
                  <a:srgbClr val="00B050"/>
                </a:solidFill>
              </a:rPr>
              <a:t> da 10 </a:t>
            </a:r>
            <a:r>
              <a:rPr lang="en-GB" sz="2400" b="1" u="sng" dirty="0" err="1">
                <a:solidFill>
                  <a:srgbClr val="00B050"/>
                </a:solidFill>
              </a:rPr>
              <a:t>studenti</a:t>
            </a:r>
            <a:r>
              <a:rPr lang="en-GB" sz="2400" b="1" u="sng" dirty="0">
                <a:solidFill>
                  <a:srgbClr val="00B050"/>
                </a:solidFill>
              </a:rPr>
              <a:t> </a:t>
            </a:r>
            <a:r>
              <a:rPr lang="en-GB" sz="2400" b="1" u="sng" dirty="0" err="1">
                <a:solidFill>
                  <a:srgbClr val="00B050"/>
                </a:solidFill>
              </a:rPr>
              <a:t>ciascuno</a:t>
            </a:r>
            <a:endParaRPr lang="en-GB" sz="2400" b="1" u="sng" dirty="0">
              <a:solidFill>
                <a:srgbClr val="00B050"/>
              </a:solidFill>
            </a:endParaRPr>
          </a:p>
        </p:txBody>
      </p:sp>
      <p:pic>
        <p:nvPicPr>
          <p:cNvPr id="5" name="Picture 4" descr="A group of women walking&#10;&#10;Description automatically generated">
            <a:extLst>
              <a:ext uri="{FF2B5EF4-FFF2-40B4-BE49-F238E27FC236}">
                <a16:creationId xmlns:a16="http://schemas.microsoft.com/office/drawing/2014/main" id="{6F097936-33F5-A60C-F374-A38298FE1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186" y="853162"/>
            <a:ext cx="6660369" cy="188216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315061-349E-BF5C-B0DE-B06CC28D81E5}"/>
              </a:ext>
            </a:extLst>
          </p:cNvPr>
          <p:cNvSpPr txBox="1"/>
          <p:nvPr/>
        </p:nvSpPr>
        <p:spPr>
          <a:xfrm>
            <a:off x="7180955" y="6385408"/>
            <a:ext cx="6192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https://forms.office.com/e/t4Zk6mNYHQ</a:t>
            </a:r>
          </a:p>
        </p:txBody>
      </p:sp>
      <p:pic>
        <p:nvPicPr>
          <p:cNvPr id="10" name="Picture 9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1CB8E725-8811-1226-9892-A0CE1777E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445" y="294056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44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6500EE4-29B6-59B6-97FD-5141D2E13C52}"/>
              </a:ext>
            </a:extLst>
          </p:cNvPr>
          <p:cNvSpPr/>
          <p:nvPr/>
        </p:nvSpPr>
        <p:spPr>
          <a:xfrm>
            <a:off x="405157" y="1974979"/>
            <a:ext cx="8035158" cy="4149374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effectLst/>
                <a:latin typeface="+mj-lt"/>
              </a:rPr>
              <a:t>LA VISITA DI OGGI AI LABORATORI DIDATTICI E LE TESTIMONIANZE DEGLI EX-STUDENTI</a:t>
            </a:r>
          </a:p>
          <a:p>
            <a:pPr algn="just"/>
            <a:endParaRPr lang="en-GB" sz="2400" b="1" dirty="0">
              <a:solidFill>
                <a:srgbClr val="00B050"/>
              </a:solidFill>
              <a:latin typeface="+mj-lt"/>
            </a:endParaRPr>
          </a:p>
          <a:p>
            <a:pPr algn="just"/>
            <a:endParaRPr lang="en-GB" sz="2800" dirty="0">
              <a:effectLst/>
              <a:latin typeface="+mj-lt"/>
            </a:endParaRPr>
          </a:p>
          <a:p>
            <a:pPr algn="just"/>
            <a:r>
              <a:rPr lang="en-GB" sz="2400" b="1" dirty="0">
                <a:solidFill>
                  <a:srgbClr val="31A145"/>
                </a:solidFill>
                <a:latin typeface="+mj-lt"/>
              </a:rPr>
              <a:t>Per la </a:t>
            </a:r>
            <a:r>
              <a:rPr lang="en-GB" sz="2400" b="1" dirty="0" err="1">
                <a:solidFill>
                  <a:srgbClr val="31A145"/>
                </a:solidFill>
                <a:latin typeface="+mj-lt"/>
              </a:rPr>
              <a:t>visita</a:t>
            </a:r>
            <a:r>
              <a:rPr lang="en-GB" sz="2400" b="1" dirty="0">
                <a:solidFill>
                  <a:srgbClr val="31A145"/>
                </a:solidFill>
                <a:latin typeface="+mj-lt"/>
              </a:rPr>
              <a:t> ai </a:t>
            </a:r>
            <a:r>
              <a:rPr lang="en-GB" sz="2400" b="1" dirty="0" err="1">
                <a:solidFill>
                  <a:srgbClr val="31A145"/>
                </a:solidFill>
                <a:latin typeface="+mj-lt"/>
              </a:rPr>
              <a:t>laboratori</a:t>
            </a:r>
            <a:r>
              <a:rPr lang="en-GB" sz="2400" b="1" dirty="0">
                <a:solidFill>
                  <a:srgbClr val="31A145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rgbClr val="31A145"/>
                </a:solidFill>
                <a:latin typeface="+mj-lt"/>
              </a:rPr>
              <a:t>didattici</a:t>
            </a:r>
            <a:r>
              <a:rPr lang="en-GB" sz="2400" b="1" dirty="0">
                <a:solidFill>
                  <a:srgbClr val="31A145"/>
                </a:solidFill>
                <a:latin typeface="+mj-lt"/>
              </a:rPr>
              <a:t> del DBSV </a:t>
            </a:r>
            <a:r>
              <a:rPr lang="en-GB" sz="2400" u="sng" dirty="0" err="1">
                <a:latin typeface="+mj-lt"/>
              </a:rPr>
              <a:t>verrete</a:t>
            </a:r>
            <a:r>
              <a:rPr lang="en-GB" sz="2400" u="sng" dirty="0">
                <a:latin typeface="+mj-lt"/>
              </a:rPr>
              <a:t> divisi in 2 </a:t>
            </a:r>
            <a:r>
              <a:rPr lang="en-GB" sz="2400" u="sng" dirty="0" err="1">
                <a:latin typeface="+mj-lt"/>
              </a:rPr>
              <a:t>turni</a:t>
            </a:r>
            <a:r>
              <a:rPr lang="en-GB" sz="2400" u="sng" dirty="0">
                <a:latin typeface="+mj-lt"/>
              </a:rPr>
              <a:t> di 3 </a:t>
            </a:r>
            <a:r>
              <a:rPr lang="en-GB" sz="2400" u="sng" dirty="0" err="1">
                <a:latin typeface="+mj-lt"/>
              </a:rPr>
              <a:t>gruppi</a:t>
            </a:r>
            <a:r>
              <a:rPr lang="en-GB" sz="2400" u="sng" dirty="0">
                <a:latin typeface="+mj-lt"/>
              </a:rPr>
              <a:t> di 30 </a:t>
            </a:r>
            <a:r>
              <a:rPr lang="en-GB" sz="2400" u="sng" dirty="0" err="1">
                <a:latin typeface="+mj-lt"/>
              </a:rPr>
              <a:t>persone</a:t>
            </a:r>
            <a:r>
              <a:rPr lang="en-GB" sz="2400" u="sng" dirty="0">
                <a:latin typeface="+mj-lt"/>
              </a:rPr>
              <a:t> </a:t>
            </a:r>
            <a:r>
              <a:rPr lang="en-GB" sz="2400" u="sng" dirty="0" err="1">
                <a:latin typeface="+mj-lt"/>
              </a:rPr>
              <a:t>ciuscuno</a:t>
            </a:r>
            <a:r>
              <a:rPr lang="en-GB" sz="2400" u="sng" dirty="0">
                <a:latin typeface="+mj-lt"/>
              </a:rPr>
              <a:t>.</a:t>
            </a:r>
          </a:p>
          <a:p>
            <a:pPr algn="just"/>
            <a:r>
              <a:rPr lang="en-GB" sz="2400" u="sng" dirty="0">
                <a:latin typeface="+mj-lt"/>
              </a:rPr>
              <a:t>In </a:t>
            </a:r>
            <a:r>
              <a:rPr lang="en-GB" sz="2400" u="sng" dirty="0" err="1">
                <a:latin typeface="+mj-lt"/>
              </a:rPr>
              <a:t>contemporanea</a:t>
            </a:r>
            <a:r>
              <a:rPr lang="en-GB" sz="2400" u="sng" dirty="0">
                <a:latin typeface="+mj-lt"/>
              </a:rPr>
              <a:t> </a:t>
            </a:r>
            <a:r>
              <a:rPr lang="en-GB" sz="2400" u="sng" dirty="0" err="1">
                <a:latin typeface="+mj-lt"/>
              </a:rPr>
              <a:t>alla</a:t>
            </a:r>
            <a:r>
              <a:rPr lang="en-GB" sz="2400" u="sng" dirty="0">
                <a:latin typeface="+mj-lt"/>
              </a:rPr>
              <a:t> </a:t>
            </a:r>
            <a:r>
              <a:rPr lang="en-GB" sz="2400" u="sng" dirty="0" err="1">
                <a:latin typeface="+mj-lt"/>
              </a:rPr>
              <a:t>visita</a:t>
            </a:r>
            <a:r>
              <a:rPr lang="en-GB" sz="2400" u="sng" dirty="0">
                <a:latin typeface="+mj-lt"/>
              </a:rPr>
              <a:t> di un </a:t>
            </a:r>
            <a:r>
              <a:rPr lang="en-GB" sz="2400" u="sng" dirty="0" err="1">
                <a:latin typeface="+mj-lt"/>
              </a:rPr>
              <a:t>gruppo</a:t>
            </a:r>
            <a:r>
              <a:rPr lang="en-GB" sz="2400" u="sng" dirty="0">
                <a:latin typeface="+mj-lt"/>
              </a:rPr>
              <a:t>, </a:t>
            </a:r>
            <a:r>
              <a:rPr lang="en-GB" sz="2400" u="sng" dirty="0" err="1">
                <a:latin typeface="+mj-lt"/>
              </a:rPr>
              <a:t>l’altro</a:t>
            </a:r>
            <a:r>
              <a:rPr lang="en-GB" sz="2400" u="sng" dirty="0">
                <a:latin typeface="+mj-lt"/>
              </a:rPr>
              <a:t> </a:t>
            </a:r>
            <a:r>
              <a:rPr lang="en-GB" sz="2400" u="sng" dirty="0" err="1">
                <a:latin typeface="+mj-lt"/>
              </a:rPr>
              <a:t>gruppo</a:t>
            </a:r>
            <a:r>
              <a:rPr lang="en-GB" sz="2400" u="sng" dirty="0">
                <a:latin typeface="+mj-lt"/>
              </a:rPr>
              <a:t> </a:t>
            </a:r>
            <a:r>
              <a:rPr lang="en-GB" sz="2400" u="sng" dirty="0" err="1">
                <a:latin typeface="+mj-lt"/>
              </a:rPr>
              <a:t>incontrerà</a:t>
            </a:r>
            <a:r>
              <a:rPr lang="en-GB" sz="2400" u="sng" dirty="0">
                <a:latin typeface="+mj-lt"/>
              </a:rPr>
              <a:t> ex </a:t>
            </a:r>
            <a:r>
              <a:rPr lang="en-GB" sz="2400" u="sng" dirty="0" err="1">
                <a:latin typeface="+mj-lt"/>
              </a:rPr>
              <a:t>studenti</a:t>
            </a:r>
            <a:r>
              <a:rPr lang="en-GB" sz="2400" u="sng" dirty="0">
                <a:latin typeface="+mj-lt"/>
              </a:rPr>
              <a:t> </a:t>
            </a:r>
            <a:r>
              <a:rPr lang="en-GB" sz="2400" u="sng" dirty="0" err="1">
                <a:latin typeface="+mj-lt"/>
              </a:rPr>
              <a:t>che</a:t>
            </a:r>
            <a:r>
              <a:rPr lang="en-GB" sz="2400" u="sng" dirty="0">
                <a:latin typeface="+mj-lt"/>
              </a:rPr>
              <a:t> </a:t>
            </a:r>
            <a:r>
              <a:rPr lang="en-GB" sz="2400" u="sng" dirty="0" err="1">
                <a:latin typeface="+mj-lt"/>
              </a:rPr>
              <a:t>racconteranno</a:t>
            </a:r>
            <a:r>
              <a:rPr lang="en-GB" sz="2400" u="sng" dirty="0">
                <a:latin typeface="+mj-lt"/>
              </a:rPr>
              <a:t> la </a:t>
            </a:r>
            <a:r>
              <a:rPr lang="en-GB" sz="2400" u="sng" dirty="0" err="1">
                <a:latin typeface="+mj-lt"/>
              </a:rPr>
              <a:t>loro</a:t>
            </a:r>
            <a:r>
              <a:rPr lang="en-GB" sz="2400" u="sng" dirty="0">
                <a:latin typeface="+mj-lt"/>
              </a:rPr>
              <a:t> </a:t>
            </a:r>
            <a:r>
              <a:rPr lang="en-GB" sz="2400" u="sng" dirty="0" err="1">
                <a:latin typeface="+mj-lt"/>
              </a:rPr>
              <a:t>esperienza</a:t>
            </a:r>
            <a:r>
              <a:rPr lang="en-GB" sz="2400" u="sng" dirty="0">
                <a:latin typeface="+mj-lt"/>
              </a:rPr>
              <a:t>.</a:t>
            </a:r>
          </a:p>
        </p:txBody>
      </p:sp>
      <p:pic>
        <p:nvPicPr>
          <p:cNvPr id="5" name="Immagine 4" descr="Immagine che contiene interno, vestiti, persona, Attrezzature mediche&#10;&#10;Descrizione generata automaticamente">
            <a:extLst>
              <a:ext uri="{FF2B5EF4-FFF2-40B4-BE49-F238E27FC236}">
                <a16:creationId xmlns:a16="http://schemas.microsoft.com/office/drawing/2014/main" id="{DB5B2B16-0CBC-F3C0-8A30-DB4061C5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337" y="2177614"/>
            <a:ext cx="3101641" cy="219148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Immagine 6" descr="Immagine che contiene vestiti, interno, persona, Lavoro&#10;&#10;Descrizione generata automaticamente">
            <a:extLst>
              <a:ext uri="{FF2B5EF4-FFF2-40B4-BE49-F238E27FC236}">
                <a16:creationId xmlns:a16="http://schemas.microsoft.com/office/drawing/2014/main" id="{2182FE70-2DD4-A2CF-436E-B516CDDF6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149" y="3468997"/>
            <a:ext cx="3101641" cy="2191487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29593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65A2920-3FCF-4921-8F04-73EEBBA74518}"/>
              </a:ext>
            </a:extLst>
          </p:cNvPr>
          <p:cNvSpPr/>
          <p:nvPr/>
        </p:nvSpPr>
        <p:spPr>
          <a:xfrm>
            <a:off x="4462453" y="1393704"/>
            <a:ext cx="69061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+mj-lt"/>
              </a:rPr>
              <a:t>Il </a:t>
            </a:r>
            <a:r>
              <a:rPr lang="it-IT" sz="2400" b="1" dirty="0">
                <a:latin typeface="+mj-lt"/>
              </a:rPr>
              <a:t>Dipartimento di Biotecnologie e Scienze della Vita (DBSV) </a:t>
            </a:r>
            <a:r>
              <a:rPr lang="it-IT" sz="2400" dirty="0">
                <a:latin typeface="+mj-lt"/>
              </a:rPr>
              <a:t>è stato costituito nel 2011.</a:t>
            </a:r>
          </a:p>
          <a:p>
            <a:pPr algn="just"/>
            <a:endParaRPr lang="it-IT" sz="2400" dirty="0">
              <a:latin typeface="+mj-lt"/>
            </a:endParaRPr>
          </a:p>
          <a:p>
            <a:pPr algn="ctr"/>
            <a:r>
              <a:rPr lang="it-IT" sz="2400" dirty="0">
                <a:latin typeface="+mj-lt"/>
              </a:rPr>
              <a:t>con l’idea di </a:t>
            </a:r>
            <a:r>
              <a:rPr lang="it-IT" sz="2400" b="1" dirty="0">
                <a:solidFill>
                  <a:srgbClr val="00B050"/>
                </a:solidFill>
                <a:latin typeface="+mj-lt"/>
              </a:rPr>
              <a:t>unire le scienze biologiche, le biotecnologie e la medicina </a:t>
            </a:r>
            <a:r>
              <a:rPr lang="it-IT" sz="2400" dirty="0">
                <a:latin typeface="+mj-lt"/>
              </a:rPr>
              <a:t>in un unico ambiente di ricerca, costruendo </a:t>
            </a:r>
            <a:r>
              <a:rPr lang="it-IT" sz="2400" b="1" dirty="0">
                <a:latin typeface="+mj-lt"/>
              </a:rPr>
              <a:t>sinergie tra la ricerca di base e quella applicata</a:t>
            </a:r>
            <a:r>
              <a:rPr lang="it-IT" sz="2400" dirty="0">
                <a:latin typeface="+mj-lt"/>
              </a:rPr>
              <a:t>, </a:t>
            </a:r>
            <a:r>
              <a:rPr lang="it-IT" sz="2400" b="1" dirty="0">
                <a:latin typeface="+mj-lt"/>
              </a:rPr>
              <a:t>tra la ricerca di laboratorio e la clinica.</a:t>
            </a:r>
            <a:endParaRPr lang="it-IT" sz="2400" dirty="0">
              <a:latin typeface="+mj-lt"/>
            </a:endParaRPr>
          </a:p>
          <a:p>
            <a:pPr algn="just"/>
            <a:endParaRPr lang="it-IT" sz="2400" dirty="0">
              <a:latin typeface="+mj-lt"/>
            </a:endParaRPr>
          </a:p>
          <a:p>
            <a:pPr algn="ctr"/>
            <a:r>
              <a:rPr lang="it-IT" sz="2400" dirty="0">
                <a:latin typeface="+mj-lt"/>
              </a:rPr>
              <a:t>Il </a:t>
            </a:r>
            <a:r>
              <a:rPr lang="it-IT" sz="2400" b="1" dirty="0">
                <a:latin typeface="+mj-lt"/>
              </a:rPr>
              <a:t>focus della ricerca </a:t>
            </a:r>
            <a:r>
              <a:rPr lang="it-IT" sz="2400" dirty="0">
                <a:latin typeface="+mj-lt"/>
              </a:rPr>
              <a:t>del DBSV riguarda </a:t>
            </a:r>
            <a:r>
              <a:rPr lang="it-IT" sz="2400" b="1" dirty="0">
                <a:solidFill>
                  <a:srgbClr val="F04E35"/>
                </a:solidFill>
                <a:latin typeface="+mj-lt"/>
              </a:rPr>
              <a:t>il benessere dell’uomo, degli animali e dell’ambiente.</a:t>
            </a:r>
          </a:p>
          <a:p>
            <a:pPr algn="just"/>
            <a:endParaRPr lang="it-IT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8" descr="orientamento">
            <a:extLst>
              <a:ext uri="{FF2B5EF4-FFF2-40B4-BE49-F238E27FC236}">
                <a16:creationId xmlns:a16="http://schemas.microsoft.com/office/drawing/2014/main" id="{097AD079-0633-4D34-83D1-8B7F2D2BB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23402" r="14401" b="24802"/>
          <a:stretch>
            <a:fillRect/>
          </a:stretch>
        </p:blipFill>
        <p:spPr bwMode="auto">
          <a:xfrm>
            <a:off x="187168" y="1529892"/>
            <a:ext cx="4275285" cy="34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068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32CABF-DF66-51CD-8D8D-A92D54C2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03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F91859-8BBF-400D-AFE7-5D3DCDF43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66" y="1839493"/>
            <a:ext cx="2641340" cy="198100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E114983-123B-4F54-9769-D8BB84916C1C}"/>
              </a:ext>
            </a:extLst>
          </p:cNvPr>
          <p:cNvSpPr/>
          <p:nvPr/>
        </p:nvSpPr>
        <p:spPr>
          <a:xfrm>
            <a:off x="443027" y="4065179"/>
            <a:ext cx="6490891" cy="1938992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</a:rPr>
              <a:t>Il </a:t>
            </a:r>
            <a:r>
              <a:rPr lang="it-IT" sz="2400" dirty="0" err="1">
                <a:latin typeface="+mj-lt"/>
              </a:rPr>
              <a:t>DBSV</a:t>
            </a:r>
            <a:r>
              <a:rPr lang="it-IT" sz="2400" dirty="0">
                <a:latin typeface="+mj-lt"/>
              </a:rPr>
              <a:t> possiede </a:t>
            </a:r>
            <a:r>
              <a:rPr lang="it-IT" sz="2400" b="1" dirty="0">
                <a:solidFill>
                  <a:srgbClr val="F04E35"/>
                </a:solidFill>
                <a:latin typeface="+mj-lt"/>
              </a:rPr>
              <a:t>laboratori comuni</a:t>
            </a:r>
            <a:r>
              <a:rPr lang="it-IT" sz="2400" dirty="0">
                <a:solidFill>
                  <a:srgbClr val="F04E35"/>
                </a:solidFill>
                <a:latin typeface="+mj-lt"/>
              </a:rPr>
              <a:t> </a:t>
            </a:r>
            <a:r>
              <a:rPr lang="it-IT" sz="2400" dirty="0">
                <a:latin typeface="+mj-lt"/>
              </a:rPr>
              <a:t>con strumenti a disposizione di tutti gli afferenti al Dipartimento, nonché </a:t>
            </a:r>
            <a:r>
              <a:rPr lang="it-IT" sz="2400" b="1" dirty="0">
                <a:latin typeface="+mj-lt"/>
              </a:rPr>
              <a:t>strutture sperimentali e laboratori coniugati secondo precise esigenze dei vari gruppi di ricerca</a:t>
            </a:r>
            <a:endParaRPr lang="it-IT" sz="2400" dirty="0">
              <a:latin typeface="+mj-lt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0D1EC24-BABC-4F5E-BD89-18C5E8DA3E47}"/>
              </a:ext>
            </a:extLst>
          </p:cNvPr>
          <p:cNvSpPr/>
          <p:nvPr/>
        </p:nvSpPr>
        <p:spPr>
          <a:xfrm>
            <a:off x="7295535" y="1661653"/>
            <a:ext cx="4207835" cy="4342176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Acquacultura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Acquisizione di immagine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Analisi quantitative e crioconservazione di linee cellulari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Biochimica delle proteine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Botanica ambientale e applicata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Chimica analitica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Chimica delle fermentazioni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Colture cellulari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</a:t>
            </a:r>
            <a:r>
              <a:rPr lang="it-IT" sz="1400" dirty="0" err="1">
                <a:latin typeface="+mj-lt"/>
              </a:rPr>
              <a:t>Elettrofiosiologia</a:t>
            </a:r>
            <a:endParaRPr lang="it-IT" sz="1400" dirty="0">
              <a:latin typeface="+mj-lt"/>
            </a:endParaRP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Farmacologia antineoplastica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Genetica umana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Immunologia e patologia generale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Microbiologia applicata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Microscopia ottica ed elettronica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Neurofisiologia cellulare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Patologia e chirurgia dell’apparato locomotore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Proteomica</a:t>
            </a:r>
          </a:p>
          <a:p>
            <a:pPr marL="285750" indent="-285750">
              <a:buClr>
                <a:srgbClr val="27B0A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+mj-lt"/>
              </a:rPr>
              <a:t>Lab. Sterilizzazione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99DAC69-EA9F-4C99-9E1C-23F21CDB80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4" b="6205"/>
          <a:stretch/>
        </p:blipFill>
        <p:spPr>
          <a:xfrm>
            <a:off x="4069725" y="1839491"/>
            <a:ext cx="2075043" cy="198100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15492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731" y="-93089"/>
            <a:ext cx="121920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18208D2-6BD0-40D1-BF72-90FF4832B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0" y="1405972"/>
            <a:ext cx="4188070" cy="2784621"/>
          </a:xfrm>
          <a:prstGeom prst="rect">
            <a:avLst/>
          </a:prstGeom>
          <a:ln>
            <a:solidFill>
              <a:srgbClr val="31A145"/>
            </a:solidFill>
          </a:ln>
          <a:effectLst>
            <a:softEdge rad="127000"/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B8EA92D-A0B6-4955-8106-323B4DA05784}"/>
              </a:ext>
            </a:extLst>
          </p:cNvPr>
          <p:cNvSpPr/>
          <p:nvPr/>
        </p:nvSpPr>
        <p:spPr>
          <a:xfrm>
            <a:off x="251852" y="4279390"/>
            <a:ext cx="2792906" cy="2031325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406ABC"/>
                </a:solidFill>
              </a:rPr>
              <a:t>Insubria </a:t>
            </a:r>
            <a:r>
              <a:rPr lang="it-IT" b="1" dirty="0" err="1">
                <a:solidFill>
                  <a:srgbClr val="406ABC"/>
                </a:solidFill>
              </a:rPr>
              <a:t>Polar</a:t>
            </a:r>
            <a:r>
              <a:rPr lang="it-IT" b="1" dirty="0">
                <a:solidFill>
                  <a:srgbClr val="406ABC"/>
                </a:solidFill>
              </a:rPr>
              <a:t> in Alaska</a:t>
            </a:r>
            <a:r>
              <a:rPr lang="it-IT" dirty="0">
                <a:solidFill>
                  <a:srgbClr val="406ABC"/>
                </a:solidFill>
              </a:rPr>
              <a:t>:</a:t>
            </a:r>
          </a:p>
          <a:p>
            <a:pPr algn="just"/>
            <a:r>
              <a:rPr lang="it-IT" dirty="0"/>
              <a:t>base didattico scientifica insubrica per studi sul microbiota e sulla vegetazione in Artico per valutare gli effetti del cambiamento climatico</a:t>
            </a:r>
          </a:p>
        </p:txBody>
      </p:sp>
      <p:pic>
        <p:nvPicPr>
          <p:cNvPr id="11" name="Degradazione plastica.mp4">
            <a:hlinkClick r:id="" action="ppaction://media"/>
            <a:extLst>
              <a:ext uri="{FF2B5EF4-FFF2-40B4-BE49-F238E27FC236}">
                <a16:creationId xmlns:a16="http://schemas.microsoft.com/office/drawing/2014/main" id="{EED62D0B-5DE2-4038-958B-AAFB616E1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0533" y="4085604"/>
            <a:ext cx="4777486" cy="266051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ED4E043-5C02-4526-AB1E-06AB3776F704}"/>
              </a:ext>
            </a:extLst>
          </p:cNvPr>
          <p:cNvSpPr/>
          <p:nvPr/>
        </p:nvSpPr>
        <p:spPr>
          <a:xfrm>
            <a:off x="409962" y="856053"/>
            <a:ext cx="7262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/>
              <a:t>ESEMPI DI PROGETTI DI RICERCA DEL DBSV</a:t>
            </a:r>
            <a:endParaRPr lang="it-IT" sz="2800" dirty="0"/>
          </a:p>
        </p:txBody>
      </p:sp>
      <p:sp>
        <p:nvSpPr>
          <p:cNvPr id="5" name="AutoShape 2" descr="Anteprima immagine">
            <a:extLst>
              <a:ext uri="{FF2B5EF4-FFF2-40B4-BE49-F238E27FC236}">
                <a16:creationId xmlns:a16="http://schemas.microsoft.com/office/drawing/2014/main" id="{3BB7E993-375E-4EFC-85DA-7386B3CAC1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DB15CFE-EE6C-430B-9D9B-C69AE601C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762" y="2878334"/>
            <a:ext cx="2494475" cy="2494475"/>
          </a:xfrm>
          <a:prstGeom prst="rect">
            <a:avLst/>
          </a:prstGeom>
          <a:ln>
            <a:solidFill>
              <a:srgbClr val="31A145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345D55-42ED-427B-9D8F-DF9C842BC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523143"/>
            <a:ext cx="2984760" cy="2391944"/>
          </a:xfrm>
          <a:prstGeom prst="rect">
            <a:avLst/>
          </a:prstGeom>
          <a:ln>
            <a:solidFill>
              <a:srgbClr val="31A145"/>
            </a:solidFill>
          </a:ln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31004DF1-B53B-4174-8B12-927F27846C5D}"/>
              </a:ext>
            </a:extLst>
          </p:cNvPr>
          <p:cNvSpPr/>
          <p:nvPr/>
        </p:nvSpPr>
        <p:spPr>
          <a:xfrm>
            <a:off x="9326928" y="1652186"/>
            <a:ext cx="2698572" cy="2031325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solidFill>
                  <a:srgbClr val="406ABC"/>
                </a:solidFill>
              </a:rPr>
              <a:t>Protein</a:t>
            </a:r>
            <a:r>
              <a:rPr lang="it-IT" b="1" dirty="0">
                <a:solidFill>
                  <a:srgbClr val="406ABC"/>
                </a:solidFill>
              </a:rPr>
              <a:t> </a:t>
            </a:r>
            <a:r>
              <a:rPr lang="it-IT" b="1" dirty="0" err="1">
                <a:solidFill>
                  <a:srgbClr val="406ABC"/>
                </a:solidFill>
              </a:rPr>
              <a:t>Factory</a:t>
            </a:r>
            <a:r>
              <a:rPr lang="it-IT" b="1" dirty="0">
                <a:solidFill>
                  <a:srgbClr val="406ABC"/>
                </a:solidFill>
              </a:rPr>
              <a:t> 2.0.:</a:t>
            </a:r>
          </a:p>
          <a:p>
            <a:pPr algn="just"/>
            <a:r>
              <a:rPr lang="it-IT" dirty="0"/>
              <a:t>Il gruppo di ricerca in biochimica studia la digestione enzimatica della plastica in ottica green e di economia circolare</a:t>
            </a:r>
          </a:p>
        </p:txBody>
      </p:sp>
    </p:spTree>
    <p:extLst>
      <p:ext uri="{BB962C8B-B14F-4D97-AF65-F5344CB8AC3E}">
        <p14:creationId xmlns:p14="http://schemas.microsoft.com/office/powerpoint/2010/main" val="138746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EE8CD2D4-BB4A-4B35-A6D8-E0062316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754870"/>
            <a:ext cx="2773662" cy="175251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ED4E043-5C02-4526-AB1E-06AB3776F704}"/>
              </a:ext>
            </a:extLst>
          </p:cNvPr>
          <p:cNvSpPr/>
          <p:nvPr/>
        </p:nvSpPr>
        <p:spPr>
          <a:xfrm>
            <a:off x="609598" y="758776"/>
            <a:ext cx="7845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ESEMPI DI PROGETTI DI RICERCA DEL DBSV</a:t>
            </a:r>
            <a:endParaRPr lang="it-IT" sz="2800" dirty="0"/>
          </a:p>
        </p:txBody>
      </p:sp>
      <p:sp>
        <p:nvSpPr>
          <p:cNvPr id="5" name="AutoShape 2" descr="Anteprima immagine">
            <a:extLst>
              <a:ext uri="{FF2B5EF4-FFF2-40B4-BE49-F238E27FC236}">
                <a16:creationId xmlns:a16="http://schemas.microsoft.com/office/drawing/2014/main" id="{3BB7E993-375E-4EFC-85DA-7386B3CAC1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2" descr="Anteprima immagine">
            <a:extLst>
              <a:ext uri="{FF2B5EF4-FFF2-40B4-BE49-F238E27FC236}">
                <a16:creationId xmlns:a16="http://schemas.microsoft.com/office/drawing/2014/main" id="{BDF50ECA-B4F1-4971-8183-4000CBE1D9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7B2598B-3E9A-44BB-B6E9-ADD62EABB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8" t="4460" r="10003"/>
          <a:stretch/>
        </p:blipFill>
        <p:spPr>
          <a:xfrm>
            <a:off x="7957318" y="2382864"/>
            <a:ext cx="3025210" cy="1940181"/>
          </a:xfrm>
          <a:prstGeom prst="rect">
            <a:avLst/>
          </a:prstGeom>
          <a:ln>
            <a:solidFill>
              <a:srgbClr val="31A145"/>
            </a:solidFill>
          </a:ln>
        </p:spPr>
      </p:pic>
      <p:pic>
        <p:nvPicPr>
          <p:cNvPr id="1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1B50277-8C7F-40A5-A4A2-8DCA74AFA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54" y="1509904"/>
            <a:ext cx="3965840" cy="816302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8E296BBA-B4F7-4164-8437-39E4A76D8171}"/>
              </a:ext>
            </a:extLst>
          </p:cNvPr>
          <p:cNvSpPr/>
          <p:nvPr/>
        </p:nvSpPr>
        <p:spPr>
          <a:xfrm>
            <a:off x="8717262" y="4436361"/>
            <a:ext cx="3186321" cy="2031325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406ABC"/>
                </a:solidFill>
              </a:rPr>
              <a:t>Neurofisiologia in modelli animali</a:t>
            </a:r>
            <a:r>
              <a:rPr lang="it-IT" dirty="0">
                <a:solidFill>
                  <a:srgbClr val="406ABC"/>
                </a:solidFill>
              </a:rPr>
              <a:t>:</a:t>
            </a:r>
          </a:p>
          <a:p>
            <a:pPr algn="just"/>
            <a:r>
              <a:rPr lang="en-US" dirty="0"/>
              <a:t>come </a:t>
            </a:r>
            <a:r>
              <a:rPr lang="en-US" dirty="0" err="1"/>
              <a:t>sviluppare</a:t>
            </a:r>
            <a:r>
              <a:rPr lang="en-US" dirty="0"/>
              <a:t> la </a:t>
            </a:r>
            <a:r>
              <a:rPr lang="en-US" dirty="0" err="1"/>
              <a:t>medicina</a:t>
            </a:r>
            <a:r>
              <a:rPr lang="en-US" dirty="0"/>
              <a:t> </a:t>
            </a:r>
            <a:r>
              <a:rPr lang="en-US" dirty="0" err="1"/>
              <a:t>personalizzata</a:t>
            </a:r>
            <a:r>
              <a:rPr lang="en-US" dirty="0"/>
              <a:t> in </a:t>
            </a:r>
            <a:r>
              <a:rPr lang="en-US" dirty="0" err="1"/>
              <a:t>pazienti</a:t>
            </a:r>
            <a:r>
              <a:rPr lang="en-US" dirty="0"/>
              <a:t> affetti da SLCA1 NDD (</a:t>
            </a:r>
            <a:r>
              <a:rPr lang="en-US" dirty="0" err="1"/>
              <a:t>patologia</a:t>
            </a:r>
            <a:r>
              <a:rPr lang="en-US" dirty="0"/>
              <a:t> del </a:t>
            </a:r>
            <a:r>
              <a:rPr lang="en-US" dirty="0" err="1"/>
              <a:t>neurosviluppo</a:t>
            </a:r>
            <a:r>
              <a:rPr lang="en-US" dirty="0"/>
              <a:t>) e </a:t>
            </a:r>
            <a:r>
              <a:rPr lang="en-US" dirty="0" err="1"/>
              <a:t>malattie</a:t>
            </a:r>
            <a:r>
              <a:rPr lang="en-US" dirty="0"/>
              <a:t> neurodegenerative</a:t>
            </a:r>
            <a:endParaRPr lang="it-IT" dirty="0"/>
          </a:p>
        </p:txBody>
      </p:sp>
      <p:pic>
        <p:nvPicPr>
          <p:cNvPr id="45" name="Picture 4" descr="http://www.souproject.it/wp-content/uploads/2020/03/gruppo-VANNINI-Candida-UNINSUBRIA-SOUP-project.jpg">
            <a:extLst>
              <a:ext uri="{FF2B5EF4-FFF2-40B4-BE49-F238E27FC236}">
                <a16:creationId xmlns:a16="http://schemas.microsoft.com/office/drawing/2014/main" id="{29C20354-CE68-DD64-3477-ED6F4689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06" y="2756406"/>
            <a:ext cx="2666890" cy="1649988"/>
          </a:xfrm>
          <a:prstGeom prst="rect">
            <a:avLst/>
          </a:prstGeom>
          <a:noFill/>
          <a:ln>
            <a:solidFill>
              <a:srgbClr val="31A14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C4911FA-ADF5-F0A2-8BC2-E36BBB1C9BD8}"/>
              </a:ext>
            </a:extLst>
          </p:cNvPr>
          <p:cNvSpPr/>
          <p:nvPr/>
        </p:nvSpPr>
        <p:spPr>
          <a:xfrm>
            <a:off x="232770" y="4519225"/>
            <a:ext cx="3030963" cy="1754326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406ABC"/>
                </a:solidFill>
              </a:rPr>
              <a:t>La relazione tra piante e micro-organismi del suolo:</a:t>
            </a:r>
            <a:endParaRPr lang="it-IT" dirty="0">
              <a:solidFill>
                <a:srgbClr val="406ABC"/>
              </a:solidFill>
            </a:endParaRPr>
          </a:p>
          <a:p>
            <a:pPr algn="just"/>
            <a:r>
              <a:rPr lang="en-US" dirty="0"/>
              <a:t>Come </a:t>
            </a:r>
            <a:r>
              <a:rPr lang="en-US" dirty="0" err="1"/>
              <a:t>utilizzare</a:t>
            </a:r>
            <a:r>
              <a:rPr lang="en-US" dirty="0"/>
              <a:t> le </a:t>
            </a:r>
            <a:r>
              <a:rPr lang="en-US" dirty="0" err="1"/>
              <a:t>interazioni</a:t>
            </a:r>
            <a:r>
              <a:rPr lang="en-US" dirty="0"/>
              <a:t> </a:t>
            </a:r>
            <a:r>
              <a:rPr lang="en-US" dirty="0" err="1"/>
              <a:t>benefiche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piante</a:t>
            </a:r>
            <a:r>
              <a:rPr lang="en-US" dirty="0"/>
              <a:t>, </a:t>
            </a:r>
            <a:r>
              <a:rPr lang="en-US" dirty="0" err="1"/>
              <a:t>funghi</a:t>
            </a:r>
            <a:r>
              <a:rPr lang="en-US" dirty="0"/>
              <a:t> e </a:t>
            </a:r>
            <a:r>
              <a:rPr lang="en-US" dirty="0" err="1"/>
              <a:t>batteri</a:t>
            </a:r>
            <a:r>
              <a:rPr lang="en-US" dirty="0"/>
              <a:t> per </a:t>
            </a:r>
            <a:r>
              <a:rPr lang="en-US" dirty="0" err="1"/>
              <a:t>un’agricoltura</a:t>
            </a:r>
            <a:r>
              <a:rPr lang="en-US" dirty="0"/>
              <a:t> </a:t>
            </a:r>
            <a:r>
              <a:rPr lang="en-US" dirty="0" err="1"/>
              <a:t>sostenibile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BF6920-EE37-1E23-8C3D-097EA988D2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98" t="43511" r="44986" b="16883"/>
          <a:stretch/>
        </p:blipFill>
        <p:spPr>
          <a:xfrm>
            <a:off x="3339634" y="1918055"/>
            <a:ext cx="2650828" cy="2259702"/>
          </a:xfrm>
          <a:prstGeom prst="rect">
            <a:avLst/>
          </a:prstGeom>
        </p:spPr>
      </p:pic>
      <p:pic>
        <p:nvPicPr>
          <p:cNvPr id="13" name="Immagine 12" descr="Immagine che contiene aria aperta, raccolto/taglio, campo, agricoltura&#10;&#10;Descrizione generata automaticamente">
            <a:extLst>
              <a:ext uri="{FF2B5EF4-FFF2-40B4-BE49-F238E27FC236}">
                <a16:creationId xmlns:a16="http://schemas.microsoft.com/office/drawing/2014/main" id="{524AE029-CF5A-D230-E690-41C476419A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0821"/>
          <a:stretch/>
        </p:blipFill>
        <p:spPr>
          <a:xfrm>
            <a:off x="3698525" y="4323045"/>
            <a:ext cx="1810282" cy="1688790"/>
          </a:xfrm>
          <a:prstGeom prst="rect">
            <a:avLst/>
          </a:prstGeom>
          <a:ln>
            <a:solidFill>
              <a:srgbClr val="31A145"/>
            </a:solidFill>
          </a:ln>
        </p:spPr>
      </p:pic>
      <p:pic>
        <p:nvPicPr>
          <p:cNvPr id="15" name="Immagine 14" descr="Immagine che contiene disegno, schizzo, clipart, cartone animato&#10;&#10;Descrizione generata automaticamente">
            <a:extLst>
              <a:ext uri="{FF2B5EF4-FFF2-40B4-BE49-F238E27FC236}">
                <a16:creationId xmlns:a16="http://schemas.microsoft.com/office/drawing/2014/main" id="{39A7C31B-A1B8-1A56-17FF-AA5C7A447D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56" t="13167" r="13829" b="13167"/>
          <a:stretch/>
        </p:blipFill>
        <p:spPr>
          <a:xfrm>
            <a:off x="1336656" y="1532730"/>
            <a:ext cx="1047872" cy="11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79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ED4E043-5C02-4526-AB1E-06AB3776F704}"/>
              </a:ext>
            </a:extLst>
          </p:cNvPr>
          <p:cNvSpPr/>
          <p:nvPr/>
        </p:nvSpPr>
        <p:spPr>
          <a:xfrm>
            <a:off x="306864" y="1127413"/>
            <a:ext cx="8790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QUANDO LA RICERCA DIVENTA START UP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5" name="AutoShape 2" descr="Anteprima immagine">
            <a:extLst>
              <a:ext uri="{FF2B5EF4-FFF2-40B4-BE49-F238E27FC236}">
                <a16:creationId xmlns:a16="http://schemas.microsoft.com/office/drawing/2014/main" id="{3BB7E993-375E-4EFC-85DA-7386B3CAC1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2" descr="Anteprima immagine">
            <a:extLst>
              <a:ext uri="{FF2B5EF4-FFF2-40B4-BE49-F238E27FC236}">
                <a16:creationId xmlns:a16="http://schemas.microsoft.com/office/drawing/2014/main" id="{BDF50ECA-B4F1-4971-8183-4000CBE1D9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D345D0E-AD2B-4115-AF1E-7B28E7628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81"/>
          <a:stretch/>
        </p:blipFill>
        <p:spPr>
          <a:xfrm>
            <a:off x="306864" y="3276600"/>
            <a:ext cx="2744854" cy="2602635"/>
          </a:xfrm>
          <a:prstGeom prst="rect">
            <a:avLst/>
          </a:prstGeom>
          <a:ln w="28575">
            <a:solidFill>
              <a:srgbClr val="31A145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3FF2F09-4D26-4B62-8DE9-3B0AE8FAC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022" y="2372538"/>
            <a:ext cx="2906573" cy="1115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085AD6-FE21-4CC0-BBC2-0B0B88513722}"/>
              </a:ext>
            </a:extLst>
          </p:cNvPr>
          <p:cNvSpPr txBox="1"/>
          <p:nvPr/>
        </p:nvSpPr>
        <p:spPr>
          <a:xfrm>
            <a:off x="3538070" y="3547488"/>
            <a:ext cx="4811060" cy="1938992"/>
          </a:xfrm>
          <a:prstGeom prst="rect">
            <a:avLst/>
          </a:prstGeom>
          <a:noFill/>
          <a:ln w="28575">
            <a:solidFill>
              <a:srgbClr val="31A145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2400" dirty="0"/>
              <a:t>Utilizzo della sanguisuga medicinale come strumento innovativo nella</a:t>
            </a:r>
          </a:p>
          <a:p>
            <a:pPr lvl="0" algn="ctr">
              <a:defRPr/>
            </a:pPr>
            <a:r>
              <a:rPr lang="it-IT" sz="2400" dirty="0"/>
              <a:t>ricerca biomedica, biotecnologica, clinica e ambientale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1561072-6D9B-49A0-BB0D-C9C67EA25B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4" t="3714" r="3368" b="1068"/>
          <a:stretch/>
        </p:blipFill>
        <p:spPr>
          <a:xfrm>
            <a:off x="8850173" y="3276600"/>
            <a:ext cx="2991763" cy="2278092"/>
          </a:xfrm>
          <a:prstGeom prst="rect">
            <a:avLst/>
          </a:prstGeom>
          <a:ln w="28575">
            <a:solidFill>
              <a:srgbClr val="31A145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44399B5-C409-4717-91DD-33EAD0F2D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870" y="5710428"/>
            <a:ext cx="2936460" cy="99183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AE6B4AE-BDB7-4B7B-B4BE-AFAC6E017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485" y="5854168"/>
            <a:ext cx="1866508" cy="7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CFC-1594-212E-AD13-7D561F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7CC89-3E7B-120C-002E-62E02DD3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1D620D6-29C9-433E-8238-6248BC158E74}"/>
              </a:ext>
            </a:extLst>
          </p:cNvPr>
          <p:cNvSpPr/>
          <p:nvPr/>
        </p:nvSpPr>
        <p:spPr>
          <a:xfrm>
            <a:off x="572059" y="2636654"/>
            <a:ext cx="8538021" cy="3170099"/>
          </a:xfrm>
          <a:prstGeom prst="rect">
            <a:avLst/>
          </a:prstGeom>
          <a:solidFill>
            <a:schemeClr val="bg1"/>
          </a:solidFill>
          <a:ln>
            <a:solidFill>
              <a:srgbClr val="31A1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Il Dipartimento è referente per:</a:t>
            </a:r>
          </a:p>
          <a:p>
            <a:pPr algn="just"/>
            <a:endParaRPr lang="it-IT" sz="2000" dirty="0"/>
          </a:p>
          <a:p>
            <a:pPr marL="285750" indent="-285750" algn="just">
              <a:buFontTx/>
              <a:buChar char="-"/>
            </a:pPr>
            <a:r>
              <a:rPr lang="it-IT" sz="2000" b="1" dirty="0"/>
              <a:t>2 corsi di laurea triennali </a:t>
            </a:r>
            <a:r>
              <a:rPr lang="it-IT" sz="2000" dirty="0"/>
              <a:t>(Biotecnologie e Scienze biologiche)</a:t>
            </a:r>
          </a:p>
          <a:p>
            <a:pPr marL="285750" indent="-285750" algn="just">
              <a:buFontTx/>
              <a:buChar char="-"/>
            </a:pPr>
            <a:endParaRPr lang="it-IT" sz="2000" dirty="0"/>
          </a:p>
          <a:p>
            <a:pPr marL="285750" indent="-285750" algn="just">
              <a:buFontTx/>
              <a:buChar char="-"/>
            </a:pPr>
            <a:r>
              <a:rPr lang="it-IT" sz="2000" b="1" dirty="0"/>
              <a:t>3 corsi di laurea magistrali </a:t>
            </a:r>
            <a:r>
              <a:rPr lang="it-IT" sz="2000" dirty="0"/>
              <a:t>(</a:t>
            </a:r>
            <a:r>
              <a:rPr lang="it-IT" sz="2000" dirty="0" err="1"/>
              <a:t>Biomedical</a:t>
            </a:r>
            <a:r>
              <a:rPr lang="it-IT" sz="2000" dirty="0"/>
              <a:t> Sciences, </a:t>
            </a:r>
            <a:r>
              <a:rPr lang="it-IT" sz="2000" dirty="0" err="1"/>
              <a:t>Biotechnology</a:t>
            </a:r>
            <a:r>
              <a:rPr lang="it-IT" sz="2000" dirty="0"/>
              <a:t> for the </a:t>
            </a:r>
            <a:r>
              <a:rPr lang="it-IT" sz="2000" dirty="0" err="1"/>
              <a:t>Biobased</a:t>
            </a:r>
            <a:r>
              <a:rPr lang="it-IT" sz="2000" dirty="0"/>
              <a:t> and Health Industry, Biologia e Sostenibilità)</a:t>
            </a:r>
          </a:p>
          <a:p>
            <a:pPr algn="just"/>
            <a:endParaRPr lang="it-IT" sz="2000" dirty="0"/>
          </a:p>
          <a:p>
            <a:pPr marL="285750" indent="-285750" algn="just">
              <a:buFontTx/>
              <a:buChar char="-"/>
            </a:pPr>
            <a:r>
              <a:rPr lang="it-IT" sz="2000" b="1" dirty="0"/>
              <a:t>1 dottorato di ricerca </a:t>
            </a:r>
            <a:r>
              <a:rPr lang="it-IT" sz="2000" dirty="0"/>
              <a:t>in Scienze della Vita e Biotecnologie</a:t>
            </a:r>
          </a:p>
          <a:p>
            <a:pPr marL="285750" indent="-285750" algn="just">
              <a:buFontTx/>
              <a:buChar char="-"/>
            </a:pPr>
            <a:endParaRPr lang="it-IT" sz="2000" dirty="0"/>
          </a:p>
          <a:p>
            <a:pPr marL="285750" indent="-285750" algn="just">
              <a:buFontTx/>
              <a:buChar char="-"/>
            </a:pPr>
            <a:r>
              <a:rPr lang="it-IT" sz="2000" b="1" dirty="0"/>
              <a:t>9 scuole di specializzazione </a:t>
            </a:r>
            <a:r>
              <a:rPr lang="it-IT" sz="2000" dirty="0"/>
              <a:t>in area medica</a:t>
            </a:r>
          </a:p>
        </p:txBody>
      </p:sp>
      <p:pic>
        <p:nvPicPr>
          <p:cNvPr id="6" name="Segnaposto immagine 15">
            <a:extLst>
              <a:ext uri="{FF2B5EF4-FFF2-40B4-BE49-F238E27FC236}">
                <a16:creationId xmlns:a16="http://schemas.microsoft.com/office/drawing/2014/main" id="{530E2939-7141-45BF-9EC1-F7E0536B16C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83569" y="977392"/>
            <a:ext cx="2230218" cy="113118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94BAD5-C90B-4341-9513-2C1B8924E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476" y="3108546"/>
            <a:ext cx="2981127" cy="22358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D0E6D2-A905-FB6D-6233-FDF174756A53}"/>
              </a:ext>
            </a:extLst>
          </p:cNvPr>
          <p:cNvSpPr txBox="1"/>
          <p:nvPr/>
        </p:nvSpPr>
        <p:spPr>
          <a:xfrm>
            <a:off x="2133714" y="1268414"/>
            <a:ext cx="84043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04E35"/>
                </a:solidFill>
              </a:rPr>
              <a:t>SI FA BUONA FORMAZIONE E DIDATTICA </a:t>
            </a:r>
          </a:p>
          <a:p>
            <a:pPr algn="ctr"/>
            <a:r>
              <a:rPr lang="it-IT" sz="3200" b="1" dirty="0">
                <a:solidFill>
                  <a:srgbClr val="F04E35"/>
                </a:solidFill>
              </a:rPr>
              <a:t>DOVE SI FA BUONA RICERCA</a:t>
            </a:r>
            <a:endParaRPr lang="it-IT" sz="2000" b="1" dirty="0">
              <a:solidFill>
                <a:srgbClr val="F04E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973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C6B67CFBC20524EB48AB50D7FBBE7E6" ma:contentTypeVersion="8" ma:contentTypeDescription="Creare un nuovo documento." ma:contentTypeScope="" ma:versionID="f77e42b44b39ab9c744944ba2c0f44ec">
  <xsd:schema xmlns:xsd="http://www.w3.org/2001/XMLSchema" xmlns:xs="http://www.w3.org/2001/XMLSchema" xmlns:p="http://schemas.microsoft.com/office/2006/metadata/properties" xmlns:ns2="828d145f-e330-46fd-964b-aa4a5621febc" targetNamespace="http://schemas.microsoft.com/office/2006/metadata/properties" ma:root="true" ma:fieldsID="d459d83b3a7ba9108ca63f5be7b47af8" ns2:_="">
    <xsd:import namespace="828d145f-e330-46fd-964b-aa4a5621fe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d145f-e330-46fd-964b-aa4a5621fe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853ED1-D619-4285-BBAA-3FD81A6870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52C83C-323C-4051-BB0F-8CD18CF1CE53}"/>
</file>

<file path=customXml/itemProps3.xml><?xml version="1.0" encoding="utf-8"?>
<ds:datastoreItem xmlns:ds="http://schemas.openxmlformats.org/officeDocument/2006/customXml" ds:itemID="{82B7134C-F00C-48B9-A693-0D29BB04526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bf8cb63c-8e1d-4528-9919-60e5d7fe7a80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6fcdd037-fb28-4ff1-8dbb-2e53fc3bef6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2102</Words>
  <Application>Microsoft Macintosh PowerPoint</Application>
  <PresentationFormat>Widescreen</PresentationFormat>
  <Paragraphs>334</Paragraphs>
  <Slides>40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Aptos</vt:lpstr>
      <vt:lpstr>Aptos Display</vt:lpstr>
      <vt:lpstr>Arial</vt:lpstr>
      <vt:lpstr>Arial Nova Light</vt:lpstr>
      <vt:lpstr>Calibri</vt:lpstr>
      <vt:lpstr>Corbel</vt:lpstr>
      <vt:lpstr>DM Sans</vt:lpstr>
      <vt:lpstr>Helvetica</vt:lpstr>
      <vt:lpstr>Helvetica Neue</vt:lpstr>
      <vt:lpstr>Titillium Web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Bernard Jacopo</dc:creator>
  <cp:lastModifiedBy>DOMINGO GUIDO</cp:lastModifiedBy>
  <cp:revision>63</cp:revision>
  <dcterms:created xsi:type="dcterms:W3CDTF">2025-03-06T09:56:22Z</dcterms:created>
  <dcterms:modified xsi:type="dcterms:W3CDTF">2025-03-28T10:36:17Z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0x010100CC6B67CFBC20524EB48AB50D7FBBE7E6</vt:lpwstr>
  </property>
</Properties>
</file>