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F68"/>
    <a:srgbClr val="8A87AD"/>
    <a:srgbClr val="9997B4"/>
    <a:srgbClr val="265194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67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4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C347-1352-48EE-8E5C-2DB0C2AA6CB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865D-2F44-43C0-B356-569F12C41E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Gianluca.molla@uninsubria.i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mailto:Gianluca.molla@uninsubria.i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ck">
            <a:extLst>
              <a:ext uri="{FF2B5EF4-FFF2-40B4-BE49-F238E27FC236}">
                <a16:creationId xmlns:a16="http://schemas.microsoft.com/office/drawing/2014/main" id="{8E031849-CB56-4104-9CBF-CB52222DD4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88220" y="-282743"/>
            <a:ext cx="6522771" cy="9102463"/>
          </a:xfrm>
          <a:prstGeom prst="rect">
            <a:avLst/>
          </a:prstGeom>
        </p:spPr>
      </p:pic>
      <p:graphicFrame>
        <p:nvGraphicFramePr>
          <p:cNvPr id="7" name="top bar">
            <a:extLst>
              <a:ext uri="{FF2B5EF4-FFF2-40B4-BE49-F238E27FC236}">
                <a16:creationId xmlns:a16="http://schemas.microsoft.com/office/drawing/2014/main" id="{592017A2-57A0-41C3-A3CF-984C1BB06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97851"/>
              </p:ext>
            </p:extLst>
          </p:nvPr>
        </p:nvGraphicFramePr>
        <p:xfrm>
          <a:off x="0" y="1"/>
          <a:ext cx="6858000" cy="27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7558920" imgH="1033200" progId="">
                  <p:embed/>
                </p:oleObj>
              </mc:Choice>
              <mc:Fallback>
                <p:oleObj r:id="rId4" imgW="7558920" imgH="1033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6858000" cy="27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vertical rectangle">
            <a:extLst>
              <a:ext uri="{FF2B5EF4-FFF2-40B4-BE49-F238E27FC236}">
                <a16:creationId xmlns:a16="http://schemas.microsoft.com/office/drawing/2014/main" id="{5574FDFB-8FB6-4C86-9614-FE3B42FB6A10}"/>
              </a:ext>
            </a:extLst>
          </p:cNvPr>
          <p:cNvSpPr/>
          <p:nvPr/>
        </p:nvSpPr>
        <p:spPr>
          <a:xfrm>
            <a:off x="0" y="0"/>
            <a:ext cx="724380" cy="9924399"/>
          </a:xfrm>
          <a:prstGeom prst="rect">
            <a:avLst/>
          </a:prstGeom>
          <a:solidFill>
            <a:srgbClr val="8A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1E5E37-61E9-42EA-B2EB-8153BBC98C89}"/>
              </a:ext>
            </a:extLst>
          </p:cNvPr>
          <p:cNvSpPr/>
          <p:nvPr/>
        </p:nvSpPr>
        <p:spPr>
          <a:xfrm>
            <a:off x="580896" y="9142233"/>
            <a:ext cx="6137417" cy="307777"/>
          </a:xfrm>
          <a:prstGeom prst="rect">
            <a:avLst/>
          </a:prstGeom>
          <a:effectLst>
            <a:glow rad="88900">
              <a:schemeClr val="bg1">
                <a:lumMod val="8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400" b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1400" b="1" dirty="0" err="1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informazioni</a:t>
            </a:r>
            <a:r>
              <a:rPr lang="en-US" sz="1400" b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i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1400" b="1" i="1" dirty="0" err="1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Vannini</a:t>
            </a:r>
            <a:r>
              <a:rPr lang="en-US" sz="1400" b="1" i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1400" b="1" i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candida.vannini@uninsubria.it</a:t>
            </a:r>
            <a:endParaRPr lang="en-US" sz="1400" b="1" i="1" dirty="0">
              <a:solidFill>
                <a:srgbClr val="263F68"/>
              </a:solidFill>
              <a:effectLst>
                <a:glow rad="165100">
                  <a:schemeClr val="bg1">
                    <a:lumMod val="75000"/>
                    <a:alpha val="62000"/>
                  </a:schemeClr>
                </a:glo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D8BBBB-DECC-430D-8B2D-88AECAF95E67}"/>
              </a:ext>
            </a:extLst>
          </p:cNvPr>
          <p:cNvGrpSpPr/>
          <p:nvPr/>
        </p:nvGrpSpPr>
        <p:grpSpPr>
          <a:xfrm>
            <a:off x="331741" y="1315976"/>
            <a:ext cx="6194518" cy="944937"/>
            <a:chOff x="17555" y="825764"/>
            <a:chExt cx="6194518" cy="5813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D0C885-317D-461A-BA77-D95967336007}"/>
                </a:ext>
              </a:extLst>
            </p:cNvPr>
            <p:cNvSpPr/>
            <p:nvPr/>
          </p:nvSpPr>
          <p:spPr>
            <a:xfrm>
              <a:off x="17555" y="999822"/>
              <a:ext cx="6194518" cy="21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200"/>
                </a:spcBef>
              </a:pPr>
              <a:r>
                <a:rPr lang="en-US" sz="1600" b="1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Evento</a:t>
              </a:r>
              <a:r>
                <a:rPr lang="en-US" sz="16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live </a:t>
              </a:r>
              <a:r>
                <a:rPr lang="en-US" sz="1600" b="1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sulla</a:t>
              </a:r>
              <a:r>
                <a:rPr lang="en-US" sz="16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piattaforma</a:t>
              </a:r>
              <a:r>
                <a:rPr lang="en-US" sz="16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solidFill>
                    <a:srgbClr val="26519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Microsoft Teams</a:t>
              </a:r>
            </a:p>
          </p:txBody>
        </p:sp>
        <p:pic>
          <p:nvPicPr>
            <p:cNvPr id="1088" name="Picture 64" descr="Download Microsoft Teams Logo in SVG Vector or PNG File Format ...">
              <a:extLst>
                <a:ext uri="{FF2B5EF4-FFF2-40B4-BE49-F238E27FC236}">
                  <a16:creationId xmlns:a16="http://schemas.microsoft.com/office/drawing/2014/main" id="{17245A9A-F74F-4680-97E4-D84BE989A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123" y="825764"/>
              <a:ext cx="1233602" cy="58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E549685-F2DA-436F-B208-D163B9D12512}"/>
              </a:ext>
            </a:extLst>
          </p:cNvPr>
          <p:cNvSpPr/>
          <p:nvPr/>
        </p:nvSpPr>
        <p:spPr>
          <a:xfrm>
            <a:off x="876705" y="1723357"/>
            <a:ext cx="6092655" cy="6491521"/>
          </a:xfrm>
          <a:prstGeom prst="rect">
            <a:avLst/>
          </a:prstGeom>
          <a:effectLst>
            <a:glow rad="12700">
              <a:schemeClr val="bg1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14.00  </a:t>
            </a:r>
            <a:r>
              <a:rPr lang="it-IT" sz="1600" u="sng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Studiare Biotecnologie all’Insubria</a:t>
            </a:r>
          </a:p>
          <a:p>
            <a:r>
              <a:rPr lang="it-IT" sz="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it-IT" sz="5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</a:p>
          <a:p>
            <a:r>
              <a:rPr lang="it-IT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Flavia Marinelli 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(Delegata del Rettore per la Ricerca)</a:t>
            </a:r>
          </a:p>
          <a:p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  <a:r>
              <a:rPr lang="it-IT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Elena Bossi 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(Presidente del Corso di Laurea Triennale in Biotecnologie</a:t>
            </a:r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)</a:t>
            </a:r>
            <a:endParaRPr lang="it-IT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it-IT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  <a:p>
            <a:r>
              <a:rPr lang="it-IT" sz="1400" dirty="0">
                <a:ln w="0"/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14.15  </a:t>
            </a:r>
            <a:r>
              <a:rPr lang="it-IT" sz="1600" u="sng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Il progetto </a:t>
            </a:r>
            <a:r>
              <a:rPr lang="it-IT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MABI-KT: </a:t>
            </a:r>
            <a:r>
              <a:rPr lang="it-IT" sz="16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</a:t>
            </a:r>
            <a:r>
              <a:rPr lang="it-IT" sz="1600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ppatura</a:t>
            </a:r>
            <a:r>
              <a:rPr lang="it-IT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del settore </a:t>
            </a:r>
            <a:r>
              <a:rPr lang="it-IT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</a:t>
            </a:r>
            <a:r>
              <a:rPr lang="it-IT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otech per il </a:t>
            </a:r>
            <a:r>
              <a:rPr lang="it-IT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 	 </a:t>
            </a:r>
            <a:r>
              <a:rPr lang="it-IT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r>
              <a:rPr lang="it-IT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nowledge </a:t>
            </a:r>
            <a:r>
              <a:rPr lang="it-IT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</a:t>
            </a:r>
            <a:r>
              <a:rPr lang="it-IT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ansfer </a:t>
            </a:r>
          </a:p>
          <a:p>
            <a:r>
              <a:rPr lang="it-IT" sz="500" b="1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</a:t>
            </a:r>
          </a:p>
          <a:p>
            <a:r>
              <a:rPr lang="it-IT" sz="1400" b="1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 Daniele Giani </a:t>
            </a:r>
            <a:r>
              <a:rPr lang="it-IT" sz="1400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(neo laureato in Biotecnologie) </a:t>
            </a:r>
          </a:p>
          <a:p>
            <a:endParaRPr lang="it-IT" sz="1400" i="1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14.30 </a:t>
            </a:r>
            <a:r>
              <a:rPr lang="it-IT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1600" u="sng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ROELMI</a:t>
            </a:r>
            <a:r>
              <a:rPr lang="it-IT" sz="1600" u="sng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HPC, azienda biotecnologica del mercato Health and </a:t>
            </a:r>
          </a:p>
          <a:p>
            <a:r>
              <a:rPr lang="it-IT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 </a:t>
            </a:r>
            <a:r>
              <a:rPr lang="it-IT" sz="1600" u="sng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Personal care</a:t>
            </a:r>
            <a:r>
              <a:rPr lang="it-IT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</a:p>
          <a:p>
            <a:r>
              <a:rPr lang="it-IT" sz="500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 </a:t>
            </a:r>
          </a:p>
          <a:p>
            <a:r>
              <a:rPr lang="it-IT" sz="1400" b="1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 Federica </a:t>
            </a:r>
            <a:r>
              <a:rPr lang="it-IT" sz="1400" b="1" i="1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Carlomagno</a:t>
            </a:r>
            <a:r>
              <a:rPr lang="it-IT" sz="1400" b="1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1400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it-IT" sz="1400" i="1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ROELMI</a:t>
            </a:r>
            <a:r>
              <a:rPr lang="it-IT" sz="1400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1400" i="1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HPC</a:t>
            </a:r>
            <a:r>
              <a:rPr lang="it-IT" sz="1400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1400" i="1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SRL</a:t>
            </a:r>
            <a:r>
              <a:rPr lang="it-IT" sz="1400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it-IT" sz="1600" i="1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14.45  </a:t>
            </a:r>
            <a:r>
              <a:rPr lang="it-IT" sz="1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</a:t>
            </a:r>
            <a:r>
              <a:rPr lang="it-IT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it-IT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are: dove sono e cosa fanno i biotecnologi 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	</a:t>
            </a:r>
            <a:r>
              <a:rPr lang="it-IT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dell’Università dell'Insubria </a:t>
            </a:r>
            <a:endParaRPr lang="it-IT" sz="5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ts val="1300"/>
              </a:lnSpc>
            </a:pPr>
            <a:r>
              <a:rPr lang="it-IT" sz="5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</a:t>
            </a:r>
          </a:p>
          <a:p>
            <a:pPr>
              <a:lnSpc>
                <a:spcPts val="1800"/>
              </a:lnSpc>
            </a:pPr>
            <a:r>
              <a:rPr lang="it-IT" sz="1400" b="1" i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Nicolò Silvestri e Ylenia de Rosa 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(Università degli Studi dell’Insubria)</a:t>
            </a:r>
          </a:p>
          <a:p>
            <a:pPr>
              <a:lnSpc>
                <a:spcPts val="1800"/>
              </a:lnSpc>
            </a:pPr>
            <a:r>
              <a:rPr lang="it-IT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Cinzia Celenza 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it-IT" sz="1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Quality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Assurance Farmaceutico)</a:t>
            </a:r>
          </a:p>
          <a:p>
            <a:pPr>
              <a:lnSpc>
                <a:spcPts val="1800"/>
              </a:lnSpc>
            </a:pPr>
            <a:r>
              <a:rPr lang="it-IT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Alessio Buscaglia 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it-IT" sz="1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Cerbios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-Pharma SA)</a:t>
            </a:r>
          </a:p>
          <a:p>
            <a:pPr>
              <a:lnSpc>
                <a:spcPts val="1800"/>
              </a:lnSpc>
            </a:pPr>
            <a:r>
              <a:rPr lang="it-IT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Giorgio Pariani 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(Euro-</a:t>
            </a:r>
            <a:r>
              <a:rPr lang="it-IT" sz="1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BioImaging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Manager </a:t>
            </a:r>
            <a:r>
              <a:rPr lang="it-IT" sz="1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  <a:r>
              <a:rPr lang="it-IT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CNR)</a:t>
            </a:r>
          </a:p>
          <a:p>
            <a:endParaRPr lang="it-IT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15.45</a:t>
            </a:r>
            <a:r>
              <a:rPr lang="en-GB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1600" u="sng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Domande</a:t>
            </a:r>
            <a:r>
              <a:rPr lang="en-GB" sz="1600" u="sng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</a:t>
            </a:r>
            <a:r>
              <a:rPr lang="en-GB" sz="1600" u="sng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conclusioni</a:t>
            </a:r>
            <a:endParaRPr lang="en-GB" sz="1600" u="sng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it-IT" sz="1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15.50  </a:t>
            </a:r>
            <a:r>
              <a:rPr lang="it-IT" sz="1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Matricole del corso di laurea di Biotecnologie</a:t>
            </a:r>
            <a:endParaRPr lang="it-IT" sz="14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17.00  </a:t>
            </a:r>
            <a:r>
              <a:rPr lang="it-IT" sz="1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Inaugurazione del nuovo laboratorio didattico di biologia </a:t>
            </a:r>
          </a:p>
          <a:p>
            <a:r>
              <a:rPr lang="it-IT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it-IT" sz="1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cellulare e molecolare</a:t>
            </a:r>
            <a:endParaRPr lang="it-IT" sz="14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CAE5D9-658F-42A6-976B-C98BB1356F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20049" cy="81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762C9-A90E-4A59-8FDB-DC69B0AF03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449" y="23157"/>
            <a:ext cx="1013319" cy="90600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7CB4F1D-6D3B-4327-9617-D41E6DA7023F}"/>
              </a:ext>
            </a:extLst>
          </p:cNvPr>
          <p:cNvGrpSpPr/>
          <p:nvPr/>
        </p:nvGrpSpPr>
        <p:grpSpPr>
          <a:xfrm>
            <a:off x="-36578" y="9375026"/>
            <a:ext cx="6894577" cy="582986"/>
            <a:chOff x="-36578" y="9091935"/>
            <a:chExt cx="6894577" cy="6683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9A47A4-F2FC-424E-97D8-DA727968E68F}"/>
                </a:ext>
              </a:extLst>
            </p:cNvPr>
            <p:cNvGrpSpPr/>
            <p:nvPr/>
          </p:nvGrpSpPr>
          <p:grpSpPr>
            <a:xfrm>
              <a:off x="-36578" y="9143525"/>
              <a:ext cx="6894577" cy="587647"/>
              <a:chOff x="-36578" y="8995571"/>
              <a:chExt cx="6894577" cy="58764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945A0F-D79D-486F-BB14-2AB11ED27E19}"/>
                  </a:ext>
                </a:extLst>
              </p:cNvPr>
              <p:cNvSpPr/>
              <p:nvPr/>
            </p:nvSpPr>
            <p:spPr>
              <a:xfrm>
                <a:off x="-36578" y="8995571"/>
                <a:ext cx="6894577" cy="587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B973E13-191A-4BC0-BBEF-D12395890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3271" t="16210" r="58359" b="10272"/>
              <a:stretch/>
            </p:blipFill>
            <p:spPr>
              <a:xfrm>
                <a:off x="2705334" y="9079457"/>
                <a:ext cx="1273194" cy="477701"/>
              </a:xfrm>
              <a:prstGeom prst="rect">
                <a:avLst/>
              </a:prstGeom>
            </p:spPr>
          </p:pic>
        </p:grpSp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E858691-0602-444C-BB0B-7D368B267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6" y="9091935"/>
              <a:ext cx="1595715" cy="668326"/>
            </a:xfrm>
            <a:prstGeom prst="rect">
              <a:avLst/>
            </a:prstGeom>
          </p:spPr>
        </p:pic>
      </p:grpSp>
      <p:sp>
        <p:nvSpPr>
          <p:cNvPr id="33" name="CasellaDiTesto 7">
            <a:extLst>
              <a:ext uri="{FF2B5EF4-FFF2-40B4-BE49-F238E27FC236}">
                <a16:creationId xmlns:a16="http://schemas.microsoft.com/office/drawing/2014/main" id="{E54D7068-8768-4D81-B253-7DF60944D987}"/>
              </a:ext>
            </a:extLst>
          </p:cNvPr>
          <p:cNvSpPr txBox="1"/>
          <p:nvPr/>
        </p:nvSpPr>
        <p:spPr>
          <a:xfrm>
            <a:off x="1292663" y="347686"/>
            <a:ext cx="42726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25 SETTEMBRE 2023 </a:t>
            </a:r>
          </a:p>
          <a:p>
            <a:pPr algn="ctr"/>
            <a:r>
              <a:rPr lang="it-IT" b="1" dirty="0"/>
              <a:t>UNIVERSITA’ degli STUDI dell’INSUBRIA</a:t>
            </a:r>
          </a:p>
          <a:p>
            <a:pPr algn="ctr"/>
            <a:endParaRPr lang="it-IT" sz="2000" b="1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FDF49AD-729A-4B28-BF77-D85EB1D6FC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81" y="9182865"/>
            <a:ext cx="1368112" cy="967309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6547EDA0-18BA-4EF2-ABD7-6100AB50C5EE}"/>
              </a:ext>
            </a:extLst>
          </p:cNvPr>
          <p:cNvGrpSpPr/>
          <p:nvPr/>
        </p:nvGrpSpPr>
        <p:grpSpPr>
          <a:xfrm>
            <a:off x="664398" y="8210820"/>
            <a:ext cx="5970411" cy="957414"/>
            <a:chOff x="760958" y="8178009"/>
            <a:chExt cx="5970411" cy="957414"/>
          </a:xfrm>
        </p:grpSpPr>
        <p:sp>
          <p:nvSpPr>
            <p:cNvPr id="20" name="Rettangolo arrotondato 19">
              <a:extLst>
                <a:ext uri="{FF2B5EF4-FFF2-40B4-BE49-F238E27FC236}">
                  <a16:creationId xmlns:a16="http://schemas.microsoft.com/office/drawing/2014/main" id="{260DC0D3-A780-5248-B6D2-D274997C9E2D}"/>
                </a:ext>
              </a:extLst>
            </p:cNvPr>
            <p:cNvSpPr/>
            <p:nvPr/>
          </p:nvSpPr>
          <p:spPr>
            <a:xfrm>
              <a:off x="760958" y="8190486"/>
              <a:ext cx="5970411" cy="944937"/>
            </a:xfrm>
            <a:prstGeom prst="roundRect">
              <a:avLst/>
            </a:prstGeom>
            <a:solidFill>
              <a:srgbClr val="CAC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Picture 2" descr="instagram logo -">
              <a:extLst>
                <a:ext uri="{FF2B5EF4-FFF2-40B4-BE49-F238E27FC236}">
                  <a16:creationId xmlns:a16="http://schemas.microsoft.com/office/drawing/2014/main" id="{3BF7992F-D592-EB4C-A044-B4EB5B162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34" y="8361744"/>
              <a:ext cx="582022" cy="49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F219074D-2A6A-5C4A-A569-0B7C87894C7C}"/>
                </a:ext>
              </a:extLst>
            </p:cNvPr>
            <p:cNvSpPr/>
            <p:nvPr/>
          </p:nvSpPr>
          <p:spPr>
            <a:xfrm>
              <a:off x="1527932" y="8178009"/>
              <a:ext cx="3946094" cy="299100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r>
                <a:rPr lang="it-IT" sz="1400" b="1" i="1" dirty="0" err="1"/>
                <a:t>www.instagram.com</a:t>
              </a:r>
              <a:r>
                <a:rPr lang="it-IT" sz="1400" b="1" i="1" dirty="0"/>
                <a:t>/</a:t>
              </a:r>
              <a:r>
                <a:rPr lang="it-IT" sz="1400" b="1" i="1" dirty="0" err="1"/>
                <a:t>biotechweekvarese</a:t>
              </a:r>
              <a:endParaRPr lang="it-IT" sz="1400" b="1" i="1" dirty="0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0E7BF7A2-2938-2240-B90D-937FBF2D1CA2}"/>
                </a:ext>
              </a:extLst>
            </p:cNvPr>
            <p:cNvSpPr/>
            <p:nvPr/>
          </p:nvSpPr>
          <p:spPr>
            <a:xfrm>
              <a:off x="1480325" y="8442423"/>
              <a:ext cx="5078536" cy="628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/>
                <a:t>Se sei uno studente delle scuole secondarie di secondo grado seguici su Instagram e partecipa alla </a:t>
              </a:r>
              <a:r>
                <a:rPr lang="it-IT" sz="1200" b="1" dirty="0">
                  <a:solidFill>
                    <a:srgbClr val="7030A0"/>
                  </a:solidFill>
                </a:rPr>
                <a:t>BIOTECHWEEKVARESE CHALLENGE </a:t>
              </a:r>
              <a:r>
                <a:rPr lang="it-IT" sz="1200" dirty="0"/>
                <a:t>sulle </a:t>
              </a:r>
              <a:r>
                <a:rPr lang="it-IT" sz="1200" b="1" u="sng" dirty="0"/>
                <a:t>biotecnologie più innovative</a:t>
              </a:r>
              <a:r>
                <a:rPr lang="it-IT" sz="1200" dirty="0"/>
                <a:t>! Premi in palio!</a:t>
              </a:r>
            </a:p>
          </p:txBody>
        </p:sp>
      </p:grpSp>
      <p:sp>
        <p:nvSpPr>
          <p:cNvPr id="25" name="CasellaDiTesto 7">
            <a:extLst>
              <a:ext uri="{FF2B5EF4-FFF2-40B4-BE49-F238E27FC236}">
                <a16:creationId xmlns:a16="http://schemas.microsoft.com/office/drawing/2014/main" id="{0A97D3A8-0EA7-4C33-9874-809BC339087A}"/>
              </a:ext>
            </a:extLst>
          </p:cNvPr>
          <p:cNvSpPr txBox="1"/>
          <p:nvPr/>
        </p:nvSpPr>
        <p:spPr>
          <a:xfrm>
            <a:off x="974959" y="754619"/>
            <a:ext cx="4908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it-IT" b="1" dirty="0"/>
            </a:br>
            <a:r>
              <a:rPr lang="it-IT" b="1" dirty="0"/>
              <a:t>Aula 11 MTG, via Monte Generoso 71, Varese</a:t>
            </a:r>
          </a:p>
          <a:p>
            <a:pPr algn="ctr"/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1533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ck">
            <a:extLst>
              <a:ext uri="{FF2B5EF4-FFF2-40B4-BE49-F238E27FC236}">
                <a16:creationId xmlns:a16="http://schemas.microsoft.com/office/drawing/2014/main" id="{8E031849-CB56-4104-9CBF-CB52222DD4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88220" y="-282743"/>
            <a:ext cx="6522771" cy="9102463"/>
          </a:xfrm>
          <a:prstGeom prst="rect">
            <a:avLst/>
          </a:prstGeom>
        </p:spPr>
      </p:pic>
      <p:graphicFrame>
        <p:nvGraphicFramePr>
          <p:cNvPr id="7" name="top bar">
            <a:extLst>
              <a:ext uri="{FF2B5EF4-FFF2-40B4-BE49-F238E27FC236}">
                <a16:creationId xmlns:a16="http://schemas.microsoft.com/office/drawing/2014/main" id="{592017A2-57A0-41C3-A3CF-984C1BB06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858000" cy="27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7558920" imgH="1033200" progId="">
                  <p:embed/>
                </p:oleObj>
              </mc:Choice>
              <mc:Fallback>
                <p:oleObj r:id="rId4" imgW="7558920" imgH="1033200" progId="">
                  <p:embed/>
                  <p:pic>
                    <p:nvPicPr>
                      <p:cNvPr id="7" name="top bar">
                        <a:extLst>
                          <a:ext uri="{FF2B5EF4-FFF2-40B4-BE49-F238E27FC236}">
                            <a16:creationId xmlns:a16="http://schemas.microsoft.com/office/drawing/2014/main" id="{592017A2-57A0-41C3-A3CF-984C1BB06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6858000" cy="27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vertical rectangle">
            <a:extLst>
              <a:ext uri="{FF2B5EF4-FFF2-40B4-BE49-F238E27FC236}">
                <a16:creationId xmlns:a16="http://schemas.microsoft.com/office/drawing/2014/main" id="{5574FDFB-8FB6-4C86-9614-FE3B42FB6A10}"/>
              </a:ext>
            </a:extLst>
          </p:cNvPr>
          <p:cNvSpPr/>
          <p:nvPr/>
        </p:nvSpPr>
        <p:spPr>
          <a:xfrm>
            <a:off x="0" y="0"/>
            <a:ext cx="724380" cy="9924399"/>
          </a:xfrm>
          <a:prstGeom prst="rect">
            <a:avLst/>
          </a:prstGeom>
          <a:solidFill>
            <a:srgbClr val="8A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1E5E37-61E9-42EA-B2EB-8153BBC98C89}"/>
              </a:ext>
            </a:extLst>
          </p:cNvPr>
          <p:cNvSpPr/>
          <p:nvPr/>
        </p:nvSpPr>
        <p:spPr>
          <a:xfrm>
            <a:off x="580896" y="9142233"/>
            <a:ext cx="6137417" cy="307777"/>
          </a:xfrm>
          <a:prstGeom prst="rect">
            <a:avLst/>
          </a:prstGeom>
          <a:effectLst>
            <a:glow rad="88900">
              <a:schemeClr val="bg1">
                <a:lumMod val="8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400" b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1400" b="1" dirty="0" err="1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informazioni</a:t>
            </a:r>
            <a:r>
              <a:rPr lang="en-US" sz="1400" b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i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1400" b="1" i="1" dirty="0" err="1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Vannini</a:t>
            </a:r>
            <a:r>
              <a:rPr lang="en-US" sz="1400" b="1" i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1400" b="1" i="1" dirty="0">
                <a:solidFill>
                  <a:srgbClr val="263F68"/>
                </a:solidFill>
                <a:effectLst>
                  <a:glow rad="165100">
                    <a:schemeClr val="bg1">
                      <a:lumMod val="75000"/>
                      <a:alpha val="62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candida.vannini@uninsubria.it</a:t>
            </a:r>
            <a:endParaRPr lang="en-US" sz="1400" b="1" i="1" dirty="0">
              <a:solidFill>
                <a:srgbClr val="263F68"/>
              </a:solidFill>
              <a:effectLst>
                <a:glow rad="165100">
                  <a:schemeClr val="bg1">
                    <a:lumMod val="75000"/>
                    <a:alpha val="62000"/>
                  </a:schemeClr>
                </a:glo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D8BBBB-DECC-430D-8B2D-88AECAF95E67}"/>
              </a:ext>
            </a:extLst>
          </p:cNvPr>
          <p:cNvGrpSpPr/>
          <p:nvPr/>
        </p:nvGrpSpPr>
        <p:grpSpPr>
          <a:xfrm>
            <a:off x="331741" y="1315976"/>
            <a:ext cx="6194518" cy="944937"/>
            <a:chOff x="17555" y="825764"/>
            <a:chExt cx="6194518" cy="5813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D0C885-317D-461A-BA77-D95967336007}"/>
                </a:ext>
              </a:extLst>
            </p:cNvPr>
            <p:cNvSpPr/>
            <p:nvPr/>
          </p:nvSpPr>
          <p:spPr>
            <a:xfrm>
              <a:off x="17555" y="999822"/>
              <a:ext cx="6194518" cy="21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200"/>
                </a:spcBef>
              </a:pPr>
              <a:r>
                <a:rPr lang="en-US" sz="1600" b="1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Evento</a:t>
              </a:r>
              <a:r>
                <a:rPr lang="en-US" sz="16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live </a:t>
              </a:r>
              <a:r>
                <a:rPr lang="en-US" sz="1600" b="1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sulla</a:t>
              </a:r>
              <a:r>
                <a:rPr lang="en-US" sz="16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piattaforma</a:t>
              </a:r>
              <a:r>
                <a:rPr lang="en-US" sz="16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solidFill>
                    <a:srgbClr val="26519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Microsoft Teams</a:t>
              </a:r>
            </a:p>
          </p:txBody>
        </p:sp>
        <p:pic>
          <p:nvPicPr>
            <p:cNvPr id="1088" name="Picture 64" descr="Download Microsoft Teams Logo in SVG Vector or PNG File Format ...">
              <a:extLst>
                <a:ext uri="{FF2B5EF4-FFF2-40B4-BE49-F238E27FC236}">
                  <a16:creationId xmlns:a16="http://schemas.microsoft.com/office/drawing/2014/main" id="{17245A9A-F74F-4680-97E4-D84BE989A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123" y="825764"/>
              <a:ext cx="1233602" cy="58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E549685-F2DA-436F-B208-D163B9D12512}"/>
              </a:ext>
            </a:extLst>
          </p:cNvPr>
          <p:cNvSpPr/>
          <p:nvPr/>
        </p:nvSpPr>
        <p:spPr>
          <a:xfrm>
            <a:off x="943647" y="2166026"/>
            <a:ext cx="5547400" cy="4647426"/>
          </a:xfrm>
          <a:prstGeom prst="rect">
            <a:avLst/>
          </a:prstGeom>
          <a:effectLst>
            <a:glow rad="12700">
              <a:schemeClr val="bg1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GB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it-IT" sz="1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it-IT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it-IT" sz="1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ccoglienza Matricole del corso di laurea di Biotecnologie</a:t>
            </a:r>
          </a:p>
          <a:p>
            <a:pPr algn="ctr"/>
            <a:endParaRPr lang="it-IT" sz="16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6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Volete sapere di più sulla vita universitaria e sul Corso di Studi scelto?</a:t>
            </a:r>
          </a:p>
          <a:p>
            <a:pPr algn="ctr"/>
            <a:endParaRPr lang="it-IT" sz="1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la presentazione dell’accoglienza, riceverete utili consigli su come reperire tutte le informazioni  che possono esservi utili, indicazioni su luoghi e orari delle varie attività del Corso, sugli uffici e sulle persone che possono aiutarvi a vivere appieno la vita universitaria!</a:t>
            </a:r>
          </a:p>
          <a:p>
            <a:pPr algn="ctr"/>
            <a:endParaRPr lang="it-IT" sz="1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sarà anche tempo a disposizione per rivolgere le vostre domande e curiosità ai tutor e ai rappresentanti degli studenti: non siate timidi!</a:t>
            </a:r>
            <a:endParaRPr lang="it-IT" sz="1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CAE5D9-658F-42A6-976B-C98BB1356F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20049" cy="81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762C9-A90E-4A59-8FDB-DC69B0AF03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449" y="23157"/>
            <a:ext cx="1013319" cy="90600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7CB4F1D-6D3B-4327-9617-D41E6DA7023F}"/>
              </a:ext>
            </a:extLst>
          </p:cNvPr>
          <p:cNvGrpSpPr/>
          <p:nvPr/>
        </p:nvGrpSpPr>
        <p:grpSpPr>
          <a:xfrm>
            <a:off x="-36578" y="9375026"/>
            <a:ext cx="6894577" cy="582986"/>
            <a:chOff x="-36578" y="9091935"/>
            <a:chExt cx="6894577" cy="6683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9A47A4-F2FC-424E-97D8-DA727968E68F}"/>
                </a:ext>
              </a:extLst>
            </p:cNvPr>
            <p:cNvGrpSpPr/>
            <p:nvPr/>
          </p:nvGrpSpPr>
          <p:grpSpPr>
            <a:xfrm>
              <a:off x="-36578" y="9143525"/>
              <a:ext cx="6894577" cy="587647"/>
              <a:chOff x="-36578" y="8995571"/>
              <a:chExt cx="6894577" cy="58764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945A0F-D79D-486F-BB14-2AB11ED27E19}"/>
                  </a:ext>
                </a:extLst>
              </p:cNvPr>
              <p:cNvSpPr/>
              <p:nvPr/>
            </p:nvSpPr>
            <p:spPr>
              <a:xfrm>
                <a:off x="-36578" y="8995571"/>
                <a:ext cx="6894577" cy="587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B973E13-191A-4BC0-BBEF-D12395890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3271" t="16210" r="58359" b="10272"/>
              <a:stretch/>
            </p:blipFill>
            <p:spPr>
              <a:xfrm>
                <a:off x="2705334" y="9079457"/>
                <a:ext cx="1273194" cy="477701"/>
              </a:xfrm>
              <a:prstGeom prst="rect">
                <a:avLst/>
              </a:prstGeom>
            </p:spPr>
          </p:pic>
        </p:grpSp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E858691-0602-444C-BB0B-7D368B267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6" y="9091935"/>
              <a:ext cx="1595715" cy="668326"/>
            </a:xfrm>
            <a:prstGeom prst="rect">
              <a:avLst/>
            </a:prstGeom>
          </p:spPr>
        </p:pic>
      </p:grpSp>
      <p:sp>
        <p:nvSpPr>
          <p:cNvPr id="33" name="CasellaDiTesto 7">
            <a:extLst>
              <a:ext uri="{FF2B5EF4-FFF2-40B4-BE49-F238E27FC236}">
                <a16:creationId xmlns:a16="http://schemas.microsoft.com/office/drawing/2014/main" id="{E54D7068-8768-4D81-B253-7DF60944D987}"/>
              </a:ext>
            </a:extLst>
          </p:cNvPr>
          <p:cNvSpPr txBox="1"/>
          <p:nvPr/>
        </p:nvSpPr>
        <p:spPr>
          <a:xfrm>
            <a:off x="1292663" y="347686"/>
            <a:ext cx="42726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25 SETTEMBRE 2023 </a:t>
            </a:r>
          </a:p>
          <a:p>
            <a:pPr algn="ctr"/>
            <a:r>
              <a:rPr lang="it-IT" b="1" dirty="0"/>
              <a:t>UNIVERSITA’ degli STUDI dell’INSUBRIA</a:t>
            </a:r>
          </a:p>
          <a:p>
            <a:pPr algn="ctr"/>
            <a:endParaRPr lang="it-IT" sz="2000" b="1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FDF49AD-729A-4B28-BF77-D85EB1D6FC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81" y="9182865"/>
            <a:ext cx="1368112" cy="967309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6547EDA0-18BA-4EF2-ABD7-6100AB50C5EE}"/>
              </a:ext>
            </a:extLst>
          </p:cNvPr>
          <p:cNvGrpSpPr/>
          <p:nvPr/>
        </p:nvGrpSpPr>
        <p:grpSpPr>
          <a:xfrm>
            <a:off x="664398" y="8210820"/>
            <a:ext cx="5970411" cy="957414"/>
            <a:chOff x="760958" y="8178009"/>
            <a:chExt cx="5970411" cy="957414"/>
          </a:xfrm>
        </p:grpSpPr>
        <p:sp>
          <p:nvSpPr>
            <p:cNvPr id="20" name="Rettangolo arrotondato 19">
              <a:extLst>
                <a:ext uri="{FF2B5EF4-FFF2-40B4-BE49-F238E27FC236}">
                  <a16:creationId xmlns:a16="http://schemas.microsoft.com/office/drawing/2014/main" id="{260DC0D3-A780-5248-B6D2-D274997C9E2D}"/>
                </a:ext>
              </a:extLst>
            </p:cNvPr>
            <p:cNvSpPr/>
            <p:nvPr/>
          </p:nvSpPr>
          <p:spPr>
            <a:xfrm>
              <a:off x="760958" y="8190486"/>
              <a:ext cx="5970411" cy="944937"/>
            </a:xfrm>
            <a:prstGeom prst="roundRect">
              <a:avLst/>
            </a:prstGeom>
            <a:solidFill>
              <a:srgbClr val="CAC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Picture 2" descr="instagram logo -">
              <a:extLst>
                <a:ext uri="{FF2B5EF4-FFF2-40B4-BE49-F238E27FC236}">
                  <a16:creationId xmlns:a16="http://schemas.microsoft.com/office/drawing/2014/main" id="{3BF7992F-D592-EB4C-A044-B4EB5B162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34" y="8361744"/>
              <a:ext cx="582022" cy="49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F219074D-2A6A-5C4A-A569-0B7C87894C7C}"/>
                </a:ext>
              </a:extLst>
            </p:cNvPr>
            <p:cNvSpPr/>
            <p:nvPr/>
          </p:nvSpPr>
          <p:spPr>
            <a:xfrm>
              <a:off x="1527932" y="8178009"/>
              <a:ext cx="3946094" cy="299100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r>
                <a:rPr lang="it-IT" sz="1400" b="1" i="1" dirty="0" err="1"/>
                <a:t>www.instagram.com</a:t>
              </a:r>
              <a:r>
                <a:rPr lang="it-IT" sz="1400" b="1" i="1" dirty="0"/>
                <a:t>/</a:t>
              </a:r>
              <a:r>
                <a:rPr lang="it-IT" sz="1400" b="1" i="1" dirty="0" err="1"/>
                <a:t>biotechweekvarese</a:t>
              </a:r>
              <a:endParaRPr lang="it-IT" sz="1400" b="1" i="1" dirty="0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0E7BF7A2-2938-2240-B90D-937FBF2D1CA2}"/>
                </a:ext>
              </a:extLst>
            </p:cNvPr>
            <p:cNvSpPr/>
            <p:nvPr/>
          </p:nvSpPr>
          <p:spPr>
            <a:xfrm>
              <a:off x="1480325" y="8442423"/>
              <a:ext cx="5078536" cy="628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/>
                <a:t>Se sei uno studente delle scuole secondarie di secondo grado seguici su Instagram e partecipa alla </a:t>
              </a:r>
              <a:r>
                <a:rPr lang="it-IT" sz="1200" b="1" dirty="0">
                  <a:solidFill>
                    <a:srgbClr val="7030A0"/>
                  </a:solidFill>
                </a:rPr>
                <a:t>BIOTECHWEEKVARESE CHALLENGE </a:t>
              </a:r>
              <a:r>
                <a:rPr lang="it-IT" sz="1200" dirty="0"/>
                <a:t>sulle </a:t>
              </a:r>
              <a:r>
                <a:rPr lang="it-IT" sz="1200" b="1" u="sng" dirty="0"/>
                <a:t>biotecnologie più innovative</a:t>
              </a:r>
              <a:r>
                <a:rPr lang="it-IT" sz="1200" dirty="0"/>
                <a:t>! Premi in palio!</a:t>
              </a:r>
            </a:p>
          </p:txBody>
        </p:sp>
      </p:grpSp>
      <p:sp>
        <p:nvSpPr>
          <p:cNvPr id="25" name="CasellaDiTesto 7">
            <a:extLst>
              <a:ext uri="{FF2B5EF4-FFF2-40B4-BE49-F238E27FC236}">
                <a16:creationId xmlns:a16="http://schemas.microsoft.com/office/drawing/2014/main" id="{0A97D3A8-0EA7-4C33-9874-809BC339087A}"/>
              </a:ext>
            </a:extLst>
          </p:cNvPr>
          <p:cNvSpPr txBox="1"/>
          <p:nvPr/>
        </p:nvSpPr>
        <p:spPr>
          <a:xfrm>
            <a:off x="974959" y="754619"/>
            <a:ext cx="4908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it-IT" b="1" dirty="0"/>
            </a:br>
            <a:r>
              <a:rPr lang="it-IT" b="1" dirty="0"/>
              <a:t>Aula 11 MTG, via Monte Generoso 71, Varese</a:t>
            </a:r>
          </a:p>
          <a:p>
            <a:pPr algn="ctr"/>
            <a:endParaRPr lang="it-IT" sz="2000" b="1" dirty="0"/>
          </a:p>
        </p:txBody>
      </p:sp>
      <p:pic>
        <p:nvPicPr>
          <p:cNvPr id="1026" name="Picture 2" descr="Studente Keep Calm E Studio Sopra Illustrazione Vettoriale - Illustrazione  di grafico, laureato: 107104174">
            <a:extLst>
              <a:ext uri="{FF2B5EF4-FFF2-40B4-BE49-F238E27FC236}">
                <a16:creationId xmlns:a16="http://schemas.microsoft.com/office/drawing/2014/main" id="{FA7FEF86-5B6C-FF16-3B26-8108C46DB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14417" r="26236" b="16585"/>
          <a:stretch/>
        </p:blipFill>
        <p:spPr bwMode="auto">
          <a:xfrm>
            <a:off x="4829407" y="6477070"/>
            <a:ext cx="1420226" cy="17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artoon of a child sitting at a desk&#10;&#10;Description automatically generated">
            <a:extLst>
              <a:ext uri="{FF2B5EF4-FFF2-40B4-BE49-F238E27FC236}">
                <a16:creationId xmlns:a16="http://schemas.microsoft.com/office/drawing/2014/main" id="{24E34A7A-E68C-A7DB-3C0D-252B621A49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>
          <a:xfrm>
            <a:off x="943647" y="6293147"/>
            <a:ext cx="1592735" cy="18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9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403</Words>
  <Application>Microsoft Office PowerPoint</Application>
  <PresentationFormat>A4 (21x29,7 cm)</PresentationFormat>
  <Paragraphs>53</Paragraphs>
  <Slides>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M</dc:creator>
  <cp:lastModifiedBy>Luppi Rossana</cp:lastModifiedBy>
  <cp:revision>117</cp:revision>
  <cp:lastPrinted>2022-09-07T13:05:21Z</cp:lastPrinted>
  <dcterms:created xsi:type="dcterms:W3CDTF">2020-02-24T10:31:52Z</dcterms:created>
  <dcterms:modified xsi:type="dcterms:W3CDTF">2023-09-18T08:18:39Z</dcterms:modified>
</cp:coreProperties>
</file>