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7" r:id="rId5"/>
    <p:sldId id="416" r:id="rId6"/>
    <p:sldId id="553" r:id="rId7"/>
    <p:sldId id="560" r:id="rId8"/>
    <p:sldId id="555" r:id="rId9"/>
    <p:sldId id="329" r:id="rId10"/>
    <p:sldId id="528" r:id="rId11"/>
    <p:sldId id="535" r:id="rId12"/>
    <p:sldId id="561" r:id="rId13"/>
    <p:sldId id="562" r:id="rId14"/>
    <p:sldId id="469" r:id="rId15"/>
    <p:sldId id="565" r:id="rId16"/>
    <p:sldId id="500" r:id="rId17"/>
    <p:sldId id="370" r:id="rId18"/>
    <p:sldId id="323" r:id="rId19"/>
    <p:sldId id="327" r:id="rId20"/>
  </p:sldIdLst>
  <p:sldSz cx="9144000" cy="6858000" type="screen4x3"/>
  <p:notesSz cx="66690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DATTICA DBSV" initials="DBSV" lastIdx="6" clrIdx="0"/>
  <p:cmAuthor id="2" name="PC" initials="P" lastIdx="1" clrIdx="1">
    <p:extLst>
      <p:ext uri="{19B8F6BF-5375-455C-9EA6-DF929625EA0E}">
        <p15:presenceInfo xmlns:p15="http://schemas.microsoft.com/office/powerpoint/2012/main" userId="PC" providerId="None"/>
      </p:ext>
    </p:extLst>
  </p:cmAuthor>
  <p:cmAuthor id="3" name="fmarinelli" initials="f" lastIdx="3" clrIdx="2">
    <p:extLst>
      <p:ext uri="{19B8F6BF-5375-455C-9EA6-DF929625EA0E}">
        <p15:presenceInfo xmlns:p15="http://schemas.microsoft.com/office/powerpoint/2012/main" userId="fmarinel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61"/>
    <a:srgbClr val="006600"/>
    <a:srgbClr val="3F7E00"/>
    <a:srgbClr val="336600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88" autoAdjust="0"/>
  </p:normalViewPr>
  <p:slideViewPr>
    <p:cSldViewPr>
      <p:cViewPr varScale="1">
        <p:scale>
          <a:sx n="66" d="100"/>
          <a:sy n="66" d="100"/>
        </p:scale>
        <p:origin x="193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5DD9B-3D7C-4957-8F56-2F004CBD87BA}" type="datetimeFigureOut">
              <a:rPr lang="it-IT" smtClean="0"/>
              <a:pPr/>
              <a:t>04/07/2023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545C8-DB2B-43B1-8B25-7DA137774E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635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011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545C8-DB2B-43B1-8B25-7DA137774EC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463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130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3285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PROGRAMMA dell’</a:t>
            </a:r>
            <a:r>
              <a:rPr lang="it-IT" dirty="0" err="1"/>
              <a:t>eame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731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349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011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011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599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3273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545C8-DB2B-43B1-8B25-7DA137774EC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878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542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011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545C8-DB2B-43B1-8B25-7DA137774EC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729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545C8-DB2B-43B1-8B25-7DA137774EC7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639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545C8-DB2B-43B1-8B25-7DA137774EC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910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92E-90A7-4BBF-B915-DA12F518C146}" type="datetimeFigureOut">
              <a:rPr lang="it-IT" smtClean="0"/>
              <a:pPr/>
              <a:t>04/07/2023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A0B-F416-4F71-B917-FDC4A65F9C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873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92E-90A7-4BBF-B915-DA12F518C146}" type="datetimeFigureOut">
              <a:rPr lang="it-IT" smtClean="0"/>
              <a:pPr/>
              <a:t>04/07/2023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A0B-F416-4F71-B917-FDC4A65F9C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101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92E-90A7-4BBF-B915-DA12F518C146}" type="datetimeFigureOut">
              <a:rPr lang="it-IT" smtClean="0"/>
              <a:pPr/>
              <a:t>04/07/2023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A0B-F416-4F71-B917-FDC4A65F9C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692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C:\Documents and Settings\daniela.maffioli\Desktop\LOGO-ATENEO-FONDO TRASPAREN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668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 userDrawn="1"/>
        </p:nvSpPr>
        <p:spPr>
          <a:xfrm>
            <a:off x="1250022" y="367989"/>
            <a:ext cx="7893978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 userDrawn="1"/>
        </p:nvSpPr>
        <p:spPr>
          <a:xfrm>
            <a:off x="3527376" y="332656"/>
            <a:ext cx="5616624" cy="522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schemeClr val="bg1"/>
                </a:solidFill>
              </a:rPr>
              <a:t>3 ottobre – Giornata dell’ accoglienza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47622"/>
            <a:ext cx="936104" cy="965754"/>
          </a:xfrm>
          <a:prstGeom prst="rect">
            <a:avLst/>
          </a:prstGeom>
        </p:spPr>
      </p:pic>
      <p:sp>
        <p:nvSpPr>
          <p:cNvPr id="11" name="Rettangolo 10"/>
          <p:cNvSpPr/>
          <p:nvPr userDrawn="1"/>
        </p:nvSpPr>
        <p:spPr>
          <a:xfrm>
            <a:off x="0" y="6223744"/>
            <a:ext cx="8028384" cy="3736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79512" y="6237312"/>
            <a:ext cx="765448" cy="365125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859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92E-90A7-4BBF-B915-DA12F518C146}" type="datetimeFigureOut">
              <a:rPr lang="it-IT" smtClean="0"/>
              <a:pPr/>
              <a:t>04/07/2023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A0B-F416-4F71-B917-FDC4A65F9C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098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92E-90A7-4BBF-B915-DA12F518C146}" type="datetimeFigureOut">
              <a:rPr lang="it-IT" smtClean="0"/>
              <a:pPr/>
              <a:t>04/07/2023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A0B-F416-4F71-B917-FDC4A65F9C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34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92E-90A7-4BBF-B915-DA12F518C146}" type="datetimeFigureOut">
              <a:rPr lang="it-IT" smtClean="0"/>
              <a:pPr/>
              <a:t>04/07/2023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A0B-F416-4F71-B917-FDC4A65F9C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80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92E-90A7-4BBF-B915-DA12F518C146}" type="datetimeFigureOut">
              <a:rPr lang="it-IT" smtClean="0"/>
              <a:pPr/>
              <a:t>04/07/2023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A0B-F416-4F71-B917-FDC4A65F9C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13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92E-90A7-4BBF-B915-DA12F518C146}" type="datetimeFigureOut">
              <a:rPr lang="it-IT" smtClean="0"/>
              <a:pPr/>
              <a:t>04/07/2023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A0B-F416-4F71-B917-FDC4A65F9C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208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92E-90A7-4BBF-B915-DA12F518C146}" type="datetimeFigureOut">
              <a:rPr lang="it-IT" smtClean="0"/>
              <a:pPr/>
              <a:t>04/07/2023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A0B-F416-4F71-B917-FDC4A65F9C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09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92E-90A7-4BBF-B915-DA12F518C146}" type="datetimeFigureOut">
              <a:rPr lang="it-IT" smtClean="0"/>
              <a:pPr/>
              <a:t>04/07/2023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A0B-F416-4F71-B917-FDC4A65F9C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68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92E-90A7-4BBF-B915-DA12F518C146}" type="datetimeFigureOut">
              <a:rPr lang="it-IT" smtClean="0"/>
              <a:pPr/>
              <a:t>04/07/2023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A0B-F416-4F71-B917-FDC4A65F9C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7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CC92E-90A7-4BBF-B915-DA12F518C146}" type="datetimeFigureOut">
              <a:rPr lang="it-IT" smtClean="0"/>
              <a:pPr/>
              <a:t>04/07/2023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29A0B-F416-4F71-B917-FDC4A65F9C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36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hyperlink" Target="mailto:didattica.dbsv@uninsubria.i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668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250022" y="367989"/>
            <a:ext cx="7893978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055516" y="1363928"/>
            <a:ext cx="7044876" cy="912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Università degli Studi dell’</a:t>
            </a:r>
            <a:r>
              <a:rPr lang="it-IT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Insubria</a:t>
            </a:r>
            <a:endParaRPr lang="it-IT" sz="3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097470" y="3356992"/>
            <a:ext cx="7002922" cy="135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ts val="2000"/>
              </a:spcBef>
            </a:pPr>
            <a:r>
              <a:rPr lang="it-IT" sz="3200" b="1" dirty="0">
                <a:solidFill>
                  <a:srgbClr val="005045"/>
                </a:solidFill>
                <a:latin typeface="+mn-lt"/>
                <a:ea typeface="Al Tarikh" charset="0"/>
                <a:cs typeface="Al Tarikh" charset="0"/>
              </a:rPr>
              <a:t>Corso di laurea magistrale in </a:t>
            </a:r>
          </a:p>
          <a:p>
            <a:pPr algn="ctr">
              <a:lnSpc>
                <a:spcPct val="150000"/>
              </a:lnSpc>
              <a:spcBef>
                <a:spcPts val="2000"/>
              </a:spcBef>
            </a:pPr>
            <a:r>
              <a:rPr lang="it-IT" sz="3200" b="1" dirty="0">
                <a:solidFill>
                  <a:srgbClr val="005045"/>
                </a:solidFill>
                <a:latin typeface="+mn-lt"/>
                <a:ea typeface="Al Tarikh" charset="0"/>
                <a:cs typeface="Al Tarikh" charset="0"/>
              </a:rPr>
              <a:t>Biologia e Sostenibilità</a:t>
            </a:r>
            <a:endParaRPr lang="it-IT" sz="4000" b="1" dirty="0">
              <a:solidFill>
                <a:srgbClr val="005045"/>
              </a:solidFill>
              <a:latin typeface="+mn-lt"/>
              <a:ea typeface="Al Tarikh" charset="0"/>
              <a:cs typeface="Al Tarikh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251520" y="2204864"/>
            <a:ext cx="8637206" cy="9129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Dipartimento di Biotecnologie e Scienze della Vita</a:t>
            </a: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411760" y="332656"/>
            <a:ext cx="5616624" cy="522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bg1"/>
                </a:solidFill>
              </a:rPr>
              <a:t>Corso di studi in Biologia e Sostenibilità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47622"/>
            <a:ext cx="936104" cy="965754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0" y="6223744"/>
            <a:ext cx="8028384" cy="3736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1831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1250022" y="367989"/>
            <a:ext cx="7893978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115616" y="116632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</a:rPr>
              <a:t>Corso di Studi in Biologia e Sostenibilità</a:t>
            </a: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553200" y="5921984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29 ottobre 2020 – Giornata dell’accoglienza</a:t>
            </a:r>
          </a:p>
        </p:txBody>
      </p:sp>
      <p:sp>
        <p:nvSpPr>
          <p:cNvPr id="15" name="Segnaposto numero diapositiva 4">
            <a:extLst>
              <a:ext uri="{FF2B5EF4-FFF2-40B4-BE49-F238E27FC236}">
                <a16:creationId xmlns:a16="http://schemas.microsoft.com/office/drawing/2014/main" id="{A7DF0888-29BD-47F5-A5F8-521B2D4E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AA915772-A081-4A9C-BCB1-6A6341968A74}"/>
              </a:ext>
            </a:extLst>
          </p:cNvPr>
          <p:cNvSpPr txBox="1">
            <a:spLocks/>
          </p:cNvSpPr>
          <p:nvPr/>
        </p:nvSpPr>
        <p:spPr>
          <a:xfrm>
            <a:off x="553200" y="5949280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27 ottobre 2022 – Giornata dell’accoglienza</a:t>
            </a:r>
          </a:p>
        </p:txBody>
      </p:sp>
      <p:sp>
        <p:nvSpPr>
          <p:cNvPr id="19" name="CasellaDiTesto 8">
            <a:extLst>
              <a:ext uri="{FF2B5EF4-FFF2-40B4-BE49-F238E27FC236}">
                <a16:creationId xmlns:a16="http://schemas.microsoft.com/office/drawing/2014/main" id="{E15B22E4-641C-41AE-861B-129FF1069D8F}"/>
              </a:ext>
            </a:extLst>
          </p:cNvPr>
          <p:cNvSpPr txBox="1"/>
          <p:nvPr/>
        </p:nvSpPr>
        <p:spPr>
          <a:xfrm>
            <a:off x="618038" y="1155158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5045"/>
                </a:solidFill>
              </a:rPr>
              <a:t>Hai bisogno di rivolgerti direttamente all’ufficio interessato per una questione complicata?</a:t>
            </a:r>
          </a:p>
          <a:p>
            <a:pPr algn="ctr"/>
            <a:endParaRPr lang="it-IT" sz="2400" b="1" dirty="0">
              <a:solidFill>
                <a:srgbClr val="005045"/>
              </a:solidFill>
            </a:endParaRPr>
          </a:p>
          <a:p>
            <a:pPr algn="ctr"/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41A5B83-9122-4224-A692-E4DF74FD2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94" y="2484167"/>
            <a:ext cx="8296806" cy="317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57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>
            <a:extLst>
              <a:ext uri="{FF2B5EF4-FFF2-40B4-BE49-F238E27FC236}">
                <a16:creationId xmlns:a16="http://schemas.microsoft.com/office/drawing/2014/main" id="{C115FDC8-30BE-421D-8F75-1C11C1EC0188}"/>
              </a:ext>
            </a:extLst>
          </p:cNvPr>
          <p:cNvSpPr/>
          <p:nvPr/>
        </p:nvSpPr>
        <p:spPr>
          <a:xfrm>
            <a:off x="755576" y="3283864"/>
            <a:ext cx="8064891" cy="310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468E2A40-4A85-44D9-8495-9EFA4E89E0F7}"/>
              </a:ext>
            </a:extLst>
          </p:cNvPr>
          <p:cNvSpPr/>
          <p:nvPr/>
        </p:nvSpPr>
        <p:spPr>
          <a:xfrm>
            <a:off x="755576" y="708909"/>
            <a:ext cx="8064896" cy="252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790719" y="6356349"/>
            <a:ext cx="21336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386296" y="892276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SEGRETERIA </a:t>
            </a:r>
          </a:p>
          <a:p>
            <a:pPr algn="ctr"/>
            <a:r>
              <a:rPr lang="it-IT" sz="2400" b="1" dirty="0"/>
              <a:t>DIDATTICA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037609" y="118487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DOCENTI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989156" y="280561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TUTOR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790719" y="2289759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SEGRETERIA </a:t>
            </a:r>
          </a:p>
          <a:p>
            <a:pPr algn="ctr"/>
            <a:r>
              <a:rPr lang="it-IT" sz="2400" b="1" dirty="0"/>
              <a:t>STUDENTI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3735224" y="1993104"/>
            <a:ext cx="1913104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STUDENTI</a:t>
            </a:r>
          </a:p>
        </p:txBody>
      </p:sp>
      <p:cxnSp>
        <p:nvCxnSpPr>
          <p:cNvPr id="13" name="Connettore 2 12"/>
          <p:cNvCxnSpPr>
            <a:cxnSpLocks/>
          </p:cNvCxnSpPr>
          <p:nvPr/>
        </p:nvCxnSpPr>
        <p:spPr>
          <a:xfrm flipV="1">
            <a:off x="2219884" y="2515174"/>
            <a:ext cx="1250301" cy="436956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cxnSpLocks/>
          </p:cNvCxnSpPr>
          <p:nvPr/>
        </p:nvCxnSpPr>
        <p:spPr>
          <a:xfrm>
            <a:off x="2267744" y="1612199"/>
            <a:ext cx="958297" cy="460629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>
            <a:cxnSpLocks/>
          </p:cNvCxnSpPr>
          <p:nvPr/>
        </p:nvCxnSpPr>
        <p:spPr>
          <a:xfrm flipV="1">
            <a:off x="5648328" y="1374572"/>
            <a:ext cx="789171" cy="616601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cxnSpLocks/>
          </p:cNvCxnSpPr>
          <p:nvPr/>
        </p:nvCxnSpPr>
        <p:spPr>
          <a:xfrm>
            <a:off x="5730918" y="2329039"/>
            <a:ext cx="902256" cy="404613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ccia circolare in giù 21">
            <a:extLst>
              <a:ext uri="{FF2B5EF4-FFF2-40B4-BE49-F238E27FC236}">
                <a16:creationId xmlns:a16="http://schemas.microsoft.com/office/drawing/2014/main" id="{370C7C5E-4CA3-45C2-A53E-4072827EAD6D}"/>
              </a:ext>
            </a:extLst>
          </p:cNvPr>
          <p:cNvSpPr/>
          <p:nvPr/>
        </p:nvSpPr>
        <p:spPr>
          <a:xfrm>
            <a:off x="4142700" y="1568709"/>
            <a:ext cx="1098149" cy="2697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2" name="Freccia circolare in giù 41">
            <a:extLst>
              <a:ext uri="{FF2B5EF4-FFF2-40B4-BE49-F238E27FC236}">
                <a16:creationId xmlns:a16="http://schemas.microsoft.com/office/drawing/2014/main" id="{4D5B3EC6-FBF2-4D38-8EBB-44AB7A77D8C0}"/>
              </a:ext>
            </a:extLst>
          </p:cNvPr>
          <p:cNvSpPr/>
          <p:nvPr/>
        </p:nvSpPr>
        <p:spPr>
          <a:xfrm rot="10800000">
            <a:off x="4142701" y="2704207"/>
            <a:ext cx="1098149" cy="2697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62751AD7-B24E-490F-86D0-C022F51ED02B}"/>
              </a:ext>
            </a:extLst>
          </p:cNvPr>
          <p:cNvGrpSpPr/>
          <p:nvPr/>
        </p:nvGrpSpPr>
        <p:grpSpPr>
          <a:xfrm>
            <a:off x="862492" y="3831229"/>
            <a:ext cx="7813008" cy="1865597"/>
            <a:chOff x="862492" y="3831229"/>
            <a:chExt cx="7813008" cy="1865597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3489688" y="4114001"/>
              <a:ext cx="2520280" cy="1200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/>
                <a:t>Consiglio </a:t>
              </a:r>
            </a:p>
            <a:p>
              <a:pPr algn="ctr"/>
              <a:r>
                <a:rPr lang="it-IT" sz="2400" b="1" dirty="0"/>
                <a:t>del </a:t>
              </a:r>
            </a:p>
            <a:p>
              <a:pPr algn="ctr"/>
              <a:r>
                <a:rPr lang="it-IT" sz="2400" b="1" dirty="0"/>
                <a:t>Corso di Studi</a:t>
              </a:r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CF39353A-8D1F-4406-A3FD-3D5873D86ADB}"/>
                </a:ext>
              </a:extLst>
            </p:cNvPr>
            <p:cNvSpPr txBox="1"/>
            <p:nvPr/>
          </p:nvSpPr>
          <p:spPr>
            <a:xfrm>
              <a:off x="862492" y="3831229"/>
              <a:ext cx="2520280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/>
                <a:t>Commissione</a:t>
              </a:r>
            </a:p>
            <a:p>
              <a:pPr algn="ctr"/>
              <a:r>
                <a:rPr lang="it-IT" sz="2400" b="1" dirty="0"/>
                <a:t>CPDS</a:t>
              </a: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2217A2ED-8377-4B8C-8E7B-A0F181F77C76}"/>
                </a:ext>
              </a:extLst>
            </p:cNvPr>
            <p:cNvSpPr txBox="1"/>
            <p:nvPr/>
          </p:nvSpPr>
          <p:spPr>
            <a:xfrm>
              <a:off x="881589" y="4865829"/>
              <a:ext cx="2520280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/>
                <a:t>Commissione</a:t>
              </a:r>
            </a:p>
            <a:p>
              <a:pPr algn="ctr"/>
              <a:r>
                <a:rPr lang="it-IT" sz="2400" b="1" dirty="0" err="1"/>
                <a:t>AiQUA</a:t>
              </a:r>
              <a:endParaRPr lang="it-IT" sz="2400" b="1" dirty="0"/>
            </a:p>
          </p:txBody>
        </p:sp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54526392-4358-44A6-8804-559884BA3191}"/>
                </a:ext>
              </a:extLst>
            </p:cNvPr>
            <p:cNvGrpSpPr/>
            <p:nvPr/>
          </p:nvGrpSpPr>
          <p:grpSpPr>
            <a:xfrm>
              <a:off x="6155220" y="3928319"/>
              <a:ext cx="2520280" cy="1569660"/>
              <a:chOff x="6172946" y="3710924"/>
              <a:chExt cx="2520280" cy="1569660"/>
            </a:xfrm>
          </p:grpSpPr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E7078569-1FD7-4B10-B2F4-31690F8C5B64}"/>
                  </a:ext>
                </a:extLst>
              </p:cNvPr>
              <p:cNvSpPr txBox="1"/>
              <p:nvPr/>
            </p:nvSpPr>
            <p:spPr>
              <a:xfrm>
                <a:off x="6172946" y="3710924"/>
                <a:ext cx="2520280" cy="15696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b="1" dirty="0"/>
                  <a:t>Commissione</a:t>
                </a:r>
              </a:p>
              <a:p>
                <a:pPr algn="ctr"/>
                <a:endParaRPr lang="it-IT" sz="2400" b="1" dirty="0"/>
              </a:p>
              <a:p>
                <a:pPr algn="ctr"/>
                <a:endParaRPr lang="it-IT" sz="2400" b="1" dirty="0"/>
              </a:p>
              <a:p>
                <a:pPr algn="ctr"/>
                <a:r>
                  <a:rPr lang="it-IT" sz="2400" b="1" dirty="0"/>
                  <a:t> </a:t>
                </a:r>
              </a:p>
            </p:txBody>
          </p: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0138" y="4151143"/>
                <a:ext cx="864096" cy="910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60636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6" name="Immagine 5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916" y="5792308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966520" y="347316"/>
            <a:ext cx="7605946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56968" y="46110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</a:rPr>
              <a:t>Corso di Studio in Biologia e Sostenibilità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E1EE872-EA7B-44DD-95D2-EFA8291D6788}"/>
              </a:ext>
            </a:extLst>
          </p:cNvPr>
          <p:cNvSpPr/>
          <p:nvPr/>
        </p:nvSpPr>
        <p:spPr>
          <a:xfrm>
            <a:off x="-36512" y="0"/>
            <a:ext cx="1550238" cy="6237312"/>
          </a:xfrm>
          <a:prstGeom prst="rect">
            <a:avLst/>
          </a:prstGeom>
          <a:solidFill>
            <a:srgbClr val="007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F9DAAD68-97E4-4AFE-8E00-B12DE2007636}"/>
              </a:ext>
            </a:extLst>
          </p:cNvPr>
          <p:cNvSpPr txBox="1">
            <a:spLocks/>
          </p:cNvSpPr>
          <p:nvPr/>
        </p:nvSpPr>
        <p:spPr>
          <a:xfrm>
            <a:off x="-124834" y="1794153"/>
            <a:ext cx="3060971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b="1" dirty="0">
                <a:solidFill>
                  <a:schemeClr val="bg1"/>
                </a:solidFill>
              </a:rPr>
              <a:t>QUANDO?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E3FF2EA-364D-499A-ACF8-63F8FF0DF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24" y="2633912"/>
            <a:ext cx="1298078" cy="1298078"/>
          </a:xfrm>
          <a:prstGeom prst="rect">
            <a:avLst/>
          </a:prstGeom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A14C2E4B-2B87-47EF-B8CF-A96BA2E645F7}"/>
              </a:ext>
            </a:extLst>
          </p:cNvPr>
          <p:cNvSpPr txBox="1">
            <a:spLocks/>
          </p:cNvSpPr>
          <p:nvPr/>
        </p:nvSpPr>
        <p:spPr>
          <a:xfrm>
            <a:off x="1536656" y="1143590"/>
            <a:ext cx="7704856" cy="10782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400" dirty="0">
                <a:solidFill>
                  <a:srgbClr val="005045"/>
                </a:solidFill>
              </a:rPr>
              <a:t>IL CALENDARIO DIDATTICO A.A. 2023-2024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CC3142B2-CD00-4D77-B6DD-2531E2F5B819}"/>
              </a:ext>
            </a:extLst>
          </p:cNvPr>
          <p:cNvSpPr txBox="1">
            <a:spLocks/>
          </p:cNvSpPr>
          <p:nvPr/>
        </p:nvSpPr>
        <p:spPr>
          <a:xfrm>
            <a:off x="4385631" y="1796536"/>
            <a:ext cx="4320480" cy="9656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000" u="sng" dirty="0">
                <a:solidFill>
                  <a:srgbClr val="005045"/>
                </a:solidFill>
              </a:rPr>
              <a:t>I anno CdS in Biologia e Sostenibilità: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264FA0B9-857C-4BF3-9644-C85C2751229A}"/>
              </a:ext>
            </a:extLst>
          </p:cNvPr>
          <p:cNvSpPr txBox="1">
            <a:spLocks/>
          </p:cNvSpPr>
          <p:nvPr/>
        </p:nvSpPr>
        <p:spPr>
          <a:xfrm>
            <a:off x="1788089" y="2341094"/>
            <a:ext cx="6806606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000" b="1" u="sng" dirty="0">
                <a:solidFill>
                  <a:srgbClr val="C00000"/>
                </a:solidFill>
              </a:rPr>
              <a:t>I semestre</a:t>
            </a:r>
            <a:r>
              <a:rPr lang="it-IT" sz="3000" u="sng" dirty="0">
                <a:solidFill>
                  <a:srgbClr val="005045"/>
                </a:solidFill>
              </a:rPr>
              <a:t>: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FFDCD22B-F9C6-489A-A358-83D373F5E67C}"/>
              </a:ext>
            </a:extLst>
          </p:cNvPr>
          <p:cNvSpPr txBox="1">
            <a:spLocks/>
          </p:cNvSpPr>
          <p:nvPr/>
        </p:nvSpPr>
        <p:spPr>
          <a:xfrm>
            <a:off x="2790899" y="2867520"/>
            <a:ext cx="6353101" cy="9502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Lezioni: 25 settembre 2023– 19 gennaio 2024</a:t>
            </a:r>
          </a:p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Appelli: 22 gennaio – 23 febbraio 2024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251F3DF6-D86B-496D-AF54-461E0207A357}"/>
              </a:ext>
            </a:extLst>
          </p:cNvPr>
          <p:cNvSpPr txBox="1">
            <a:spLocks/>
          </p:cNvSpPr>
          <p:nvPr/>
        </p:nvSpPr>
        <p:spPr>
          <a:xfrm>
            <a:off x="1778217" y="3950410"/>
            <a:ext cx="6806606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000" b="1" u="sng" dirty="0">
                <a:solidFill>
                  <a:srgbClr val="C00000"/>
                </a:solidFill>
              </a:rPr>
              <a:t>II semestre</a:t>
            </a:r>
            <a:r>
              <a:rPr lang="it-IT" sz="3000" u="sng" dirty="0">
                <a:solidFill>
                  <a:srgbClr val="005045"/>
                </a:solidFill>
              </a:rPr>
              <a:t>:</a:t>
            </a: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3649AEAA-A824-4FB5-A017-628F152056E6}"/>
              </a:ext>
            </a:extLst>
          </p:cNvPr>
          <p:cNvSpPr txBox="1">
            <a:spLocks/>
          </p:cNvSpPr>
          <p:nvPr/>
        </p:nvSpPr>
        <p:spPr>
          <a:xfrm>
            <a:off x="2790899" y="4528488"/>
            <a:ext cx="7289205" cy="18156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Lezioni: 26 febbraio– 14 giugno 2024</a:t>
            </a:r>
          </a:p>
          <a:p>
            <a:r>
              <a:rPr lang="it-IT" sz="2800" dirty="0">
                <a:solidFill>
                  <a:srgbClr val="005045"/>
                </a:solidFill>
              </a:rPr>
              <a:t>Pausa didattica e appelli: 3-9 aprile 2024</a:t>
            </a:r>
          </a:p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Appelli: 17 giugno –20 settembre 2024</a:t>
            </a:r>
          </a:p>
        </p:txBody>
      </p:sp>
    </p:spTree>
    <p:extLst>
      <p:ext uri="{BB962C8B-B14F-4D97-AF65-F5344CB8AC3E}">
        <p14:creationId xmlns:p14="http://schemas.microsoft.com/office/powerpoint/2010/main" val="460181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6" name="Immagine 5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668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1115616" y="116632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4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815" y="5798718"/>
            <a:ext cx="864096" cy="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250022" y="72640"/>
            <a:ext cx="7893978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941146" y="1100008"/>
            <a:ext cx="774565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161"/>
                </a:solidFill>
              </a:rPr>
              <a:t>Il </a:t>
            </a:r>
            <a:r>
              <a:rPr lang="it-IT" sz="4000" b="1" dirty="0" err="1">
                <a:solidFill>
                  <a:srgbClr val="007161"/>
                </a:solidFill>
              </a:rPr>
              <a:t>Syllabus</a:t>
            </a:r>
            <a:r>
              <a:rPr lang="it-IT" sz="4000" b="1" dirty="0">
                <a:solidFill>
                  <a:srgbClr val="007161"/>
                </a:solidFill>
              </a:rPr>
              <a:t> di un insegnamento </a:t>
            </a:r>
          </a:p>
          <a:p>
            <a:pPr algn="ctr"/>
            <a:r>
              <a:rPr lang="it-IT" sz="3200" b="1" dirty="0">
                <a:solidFill>
                  <a:srgbClr val="007161"/>
                </a:solidFill>
              </a:rPr>
              <a:t>Che cosa è?</a:t>
            </a:r>
          </a:p>
          <a:p>
            <a:pPr algn="ctr"/>
            <a:r>
              <a:rPr lang="it-IT" sz="3200" b="1" dirty="0">
                <a:solidFill>
                  <a:srgbClr val="007161"/>
                </a:solidFill>
              </a:rPr>
              <a:t>A che cosa serve?</a:t>
            </a:r>
          </a:p>
          <a:p>
            <a:pPr algn="ctr"/>
            <a:r>
              <a:rPr lang="it-IT" sz="3200" b="1" dirty="0">
                <a:solidFill>
                  <a:srgbClr val="007161"/>
                </a:solidFill>
              </a:rPr>
              <a:t>Dove lo trovo?</a:t>
            </a:r>
          </a:p>
        </p:txBody>
      </p:sp>
      <p:pic>
        <p:nvPicPr>
          <p:cNvPr id="27" name="Picture 6" descr="https://www.comozero.it/wp-content/uploads/matricole-insubria-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0" r="27436"/>
          <a:stretch/>
        </p:blipFill>
        <p:spPr bwMode="auto">
          <a:xfrm>
            <a:off x="445005" y="2356309"/>
            <a:ext cx="2157340" cy="3090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816" y="3245837"/>
            <a:ext cx="5112568" cy="2907316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5FE20A86-221E-4337-89BD-AB0992E9DC02}"/>
              </a:ext>
            </a:extLst>
          </p:cNvPr>
          <p:cNvSpPr/>
          <p:nvPr/>
        </p:nvSpPr>
        <p:spPr>
          <a:xfrm>
            <a:off x="1784132" y="43904"/>
            <a:ext cx="8388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Corso di Studio in Biologia e Sostenibilità</a:t>
            </a:r>
          </a:p>
        </p:txBody>
      </p:sp>
    </p:spTree>
    <p:extLst>
      <p:ext uri="{BB962C8B-B14F-4D97-AF65-F5344CB8AC3E}">
        <p14:creationId xmlns:p14="http://schemas.microsoft.com/office/powerpoint/2010/main" val="1200066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6" name="Immagine 5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668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268016" y="136525"/>
            <a:ext cx="7418784" cy="779686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115616" y="116632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1619672" y="1052736"/>
            <a:ext cx="4854007" cy="717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/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Via </a:t>
            </a:r>
            <a:r>
              <a:rPr lang="it-IT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J.H.</a:t>
            </a: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Dunant</a:t>
            </a: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3</a:t>
            </a:r>
          </a:p>
        </p:txBody>
      </p:sp>
      <p:sp>
        <p:nvSpPr>
          <p:cNvPr id="40962" name="AutoShape 2" descr="Image result for collegio carlo cattaneo vare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772816"/>
            <a:ext cx="5164788" cy="2592288"/>
          </a:xfrm>
          <a:prstGeom prst="rect">
            <a:avLst/>
          </a:prstGeom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0" y="5805264"/>
            <a:ext cx="2336606" cy="5071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b="1" dirty="0">
                <a:solidFill>
                  <a:schemeClr val="accent4">
                    <a:lumMod val="75000"/>
                  </a:schemeClr>
                </a:solidFill>
              </a:rPr>
              <a:t>- 1 piano viola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5796136" y="5661248"/>
            <a:ext cx="1872208" cy="5071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T piano</a:t>
            </a: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5868144" y="4221088"/>
            <a:ext cx="2280157" cy="5071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b="1" dirty="0">
                <a:solidFill>
                  <a:srgbClr val="008000"/>
                </a:solidFill>
              </a:rPr>
              <a:t>1° piano</a:t>
            </a:r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5868144" y="2924944"/>
            <a:ext cx="2480623" cy="5071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b="1" dirty="0">
                <a:solidFill>
                  <a:srgbClr val="FFCC00"/>
                </a:solidFill>
              </a:rPr>
              <a:t>2° piano</a:t>
            </a: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5652120" y="1628800"/>
            <a:ext cx="2480623" cy="5071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b="1" dirty="0">
                <a:solidFill>
                  <a:srgbClr val="FF0000"/>
                </a:solidFill>
              </a:rPr>
              <a:t>3° piano</a:t>
            </a:r>
          </a:p>
        </p:txBody>
      </p:sp>
      <p:pic>
        <p:nvPicPr>
          <p:cNvPr id="20" name="Segnaposto contenuto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288" y="5417280"/>
            <a:ext cx="1800317" cy="1440720"/>
          </a:xfr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861048"/>
            <a:ext cx="1800200" cy="156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92896"/>
            <a:ext cx="1800200" cy="139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52" y="1004810"/>
            <a:ext cx="1800200" cy="148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vorlandi\AppData\Local\Temp\IMG_20160930_15034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32529"/>
            <a:ext cx="1512168" cy="232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olo 1"/>
          <p:cNvSpPr txBox="1">
            <a:spLocks/>
          </p:cNvSpPr>
          <p:nvPr/>
        </p:nvSpPr>
        <p:spPr>
          <a:xfrm>
            <a:off x="1200580" y="-129364"/>
            <a:ext cx="7696472" cy="1299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chemeClr val="bg1"/>
                </a:solidFill>
              </a:rPr>
              <a:t>DBSV – DIPARTIMENTO DI BIOTECNOLOGIE E SCIENZE DELLA VITA</a:t>
            </a:r>
          </a:p>
        </p:txBody>
      </p:sp>
      <p:sp>
        <p:nvSpPr>
          <p:cNvPr id="26" name="Freccia a destra 25"/>
          <p:cNvSpPr/>
          <p:nvPr/>
        </p:nvSpPr>
        <p:spPr>
          <a:xfrm>
            <a:off x="1403648" y="6237312"/>
            <a:ext cx="1368152" cy="332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2412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6" name="Immagine 5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668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250022" y="367989"/>
            <a:ext cx="7893978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815" y="5798718"/>
            <a:ext cx="864096" cy="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040962" y="1124356"/>
            <a:ext cx="6984776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3400" dirty="0">
                <a:solidFill>
                  <a:srgbClr val="005045"/>
                </a:solidFill>
              </a:rPr>
              <a:t> I LUOGHI </a:t>
            </a:r>
            <a:endParaRPr lang="it-IT" sz="2800" u="sng" dirty="0">
              <a:solidFill>
                <a:srgbClr val="005045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107871" y="1915394"/>
            <a:ext cx="1812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Busto Arsizio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38439"/>
            <a:ext cx="4824536" cy="361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1268016" y="116632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bg1"/>
                </a:solidFill>
              </a:rPr>
              <a:t>I LUOGHI DELLA DIDATTICA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78209312-2577-45D3-B8EF-6A31B9B4032A}"/>
              </a:ext>
            </a:extLst>
          </p:cNvPr>
          <p:cNvSpPr txBox="1">
            <a:spLocks/>
          </p:cNvSpPr>
          <p:nvPr/>
        </p:nvSpPr>
        <p:spPr>
          <a:xfrm>
            <a:off x="553200" y="5949280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3-4 novembre 2021 – Giornata dell’accoglienza</a:t>
            </a:r>
          </a:p>
        </p:txBody>
      </p:sp>
    </p:spTree>
    <p:extLst>
      <p:ext uri="{BB962C8B-B14F-4D97-AF65-F5344CB8AC3E}">
        <p14:creationId xmlns:p14="http://schemas.microsoft.com/office/powerpoint/2010/main" val="3974951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6" name="Immagine 5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668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250022" y="367989"/>
            <a:ext cx="7893978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815" y="5798718"/>
            <a:ext cx="864096" cy="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isultati immagini per cus vare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38229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vorlandi\AppData\Local\Temp\IMG_20160930_14112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19" b="39318"/>
          <a:stretch/>
        </p:blipFill>
        <p:spPr bwMode="auto">
          <a:xfrm>
            <a:off x="179512" y="1916832"/>
            <a:ext cx="2787840" cy="116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99984" y="1449727"/>
            <a:ext cx="307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Via Monte Generoso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69160"/>
            <a:ext cx="2808312" cy="99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6300192" y="162880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CAMPUS UNIVERSITARIO</a:t>
            </a:r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1268016" y="116632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bg1"/>
                </a:solidFill>
              </a:rPr>
              <a:t>I LUOGHI : RISTORO E SVAGO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E1D4AB3-1206-46BB-8DD7-C42D19B845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969" y="3542142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3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6" name="Immagine 5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668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1115616" y="116632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607804" y="103169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UNIVERSITA’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207604" y="2123967"/>
            <a:ext cx="2780220" cy="1080120"/>
            <a:chOff x="207604" y="1772816"/>
            <a:chExt cx="2780220" cy="1080120"/>
          </a:xfrm>
        </p:grpSpPr>
        <p:sp>
          <p:nvSpPr>
            <p:cNvPr id="2" name="Rettangolo arrotondato 1"/>
            <p:cNvSpPr/>
            <p:nvPr/>
          </p:nvSpPr>
          <p:spPr>
            <a:xfrm>
              <a:off x="207604" y="1772816"/>
              <a:ext cx="1916124" cy="10801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251520" y="2123564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DIPARTIMENTO</a:t>
              </a:r>
            </a:p>
          </p:txBody>
        </p:sp>
      </p:grpSp>
      <p:grpSp>
        <p:nvGrpSpPr>
          <p:cNvPr id="58" name="Gruppo 57"/>
          <p:cNvGrpSpPr/>
          <p:nvPr/>
        </p:nvGrpSpPr>
        <p:grpSpPr>
          <a:xfrm>
            <a:off x="1250022" y="116632"/>
            <a:ext cx="7893978" cy="522209"/>
            <a:chOff x="1250022" y="332656"/>
            <a:chExt cx="7893978" cy="522209"/>
          </a:xfrm>
        </p:grpSpPr>
        <p:sp>
          <p:nvSpPr>
            <p:cNvPr id="9" name="CasellaDiTesto 8"/>
            <p:cNvSpPr txBox="1"/>
            <p:nvPr/>
          </p:nvSpPr>
          <p:spPr>
            <a:xfrm>
              <a:off x="1250022" y="332656"/>
              <a:ext cx="7893978" cy="492443"/>
            </a:xfrm>
            <a:prstGeom prst="rect">
              <a:avLst/>
            </a:prstGeom>
            <a:solidFill>
              <a:srgbClr val="007161"/>
            </a:solidFill>
          </p:spPr>
          <p:txBody>
            <a:bodyPr wrap="square" rtlCol="0">
              <a:spAutoFit/>
            </a:bodyPr>
            <a:lstStyle/>
            <a:p>
              <a:endParaRPr lang="it-IT" sz="2600" dirty="0">
                <a:solidFill>
                  <a:schemeClr val="bg1"/>
                </a:solidFill>
              </a:endParaRPr>
            </a:p>
          </p:txBody>
        </p:sp>
        <p:sp>
          <p:nvSpPr>
            <p:cNvPr id="19" name="Titolo 1"/>
            <p:cNvSpPr txBox="1">
              <a:spLocks/>
            </p:cNvSpPr>
            <p:nvPr/>
          </p:nvSpPr>
          <p:spPr>
            <a:xfrm>
              <a:off x="3527376" y="332656"/>
              <a:ext cx="5616624" cy="5222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800" dirty="0">
                  <a:solidFill>
                    <a:schemeClr val="bg1"/>
                  </a:solidFill>
                </a:rPr>
                <a:t>Organizzazione dell’UNIVERSITA’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2242767" y="2123967"/>
            <a:ext cx="2736304" cy="1080120"/>
            <a:chOff x="207604" y="1772816"/>
            <a:chExt cx="2736304" cy="1080120"/>
          </a:xfrm>
        </p:grpSpPr>
        <p:sp>
          <p:nvSpPr>
            <p:cNvPr id="21" name="Rettangolo arrotondato 20"/>
            <p:cNvSpPr/>
            <p:nvPr/>
          </p:nvSpPr>
          <p:spPr>
            <a:xfrm>
              <a:off x="207604" y="1772816"/>
              <a:ext cx="1916124" cy="10801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207604" y="2081679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DIPARTIMENTO</a:t>
              </a: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4355976" y="2123967"/>
            <a:ext cx="2736304" cy="1080120"/>
            <a:chOff x="207604" y="1772816"/>
            <a:chExt cx="2736304" cy="1080120"/>
          </a:xfrm>
        </p:grpSpPr>
        <p:sp>
          <p:nvSpPr>
            <p:cNvPr id="24" name="Rettangolo arrotondato 23"/>
            <p:cNvSpPr/>
            <p:nvPr/>
          </p:nvSpPr>
          <p:spPr>
            <a:xfrm>
              <a:off x="207604" y="1772816"/>
              <a:ext cx="1916124" cy="10801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207604" y="2081679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DIPARTIMENTO</a:t>
              </a: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6379986" y="2132856"/>
            <a:ext cx="2736304" cy="1080120"/>
            <a:chOff x="207604" y="1772816"/>
            <a:chExt cx="2736304" cy="1080120"/>
          </a:xfrm>
        </p:grpSpPr>
        <p:sp>
          <p:nvSpPr>
            <p:cNvPr id="27" name="Rettangolo arrotondato 26"/>
            <p:cNvSpPr/>
            <p:nvPr/>
          </p:nvSpPr>
          <p:spPr>
            <a:xfrm>
              <a:off x="207604" y="1772816"/>
              <a:ext cx="1916124" cy="10801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207604" y="2081679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DIPARTIMENTO</a:t>
              </a:r>
            </a:p>
          </p:txBody>
        </p:sp>
      </p:grpSp>
      <p:cxnSp>
        <p:nvCxnSpPr>
          <p:cNvPr id="50" name="Connettore 2 49"/>
          <p:cNvCxnSpPr/>
          <p:nvPr/>
        </p:nvCxnSpPr>
        <p:spPr>
          <a:xfrm flipH="1">
            <a:off x="3898721" y="1738089"/>
            <a:ext cx="403273" cy="3233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 flipH="1">
            <a:off x="1907704" y="1697728"/>
            <a:ext cx="2005465" cy="4351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>
            <a:off x="4690821" y="1710435"/>
            <a:ext cx="506190" cy="3792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/>
          <p:nvPr/>
        </p:nvCxnSpPr>
        <p:spPr>
          <a:xfrm>
            <a:off x="5314038" y="1682196"/>
            <a:ext cx="1679245" cy="3792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o 3"/>
          <p:cNvGrpSpPr/>
          <p:nvPr/>
        </p:nvGrpSpPr>
        <p:grpSpPr>
          <a:xfrm>
            <a:off x="683568" y="3212976"/>
            <a:ext cx="5686999" cy="2784190"/>
            <a:chOff x="2714324" y="3356992"/>
            <a:chExt cx="5686999" cy="2784190"/>
          </a:xfrm>
        </p:grpSpPr>
        <p:cxnSp>
          <p:nvCxnSpPr>
            <p:cNvPr id="10" name="Connettore 1 9"/>
            <p:cNvCxnSpPr/>
            <p:nvPr/>
          </p:nvCxnSpPr>
          <p:spPr>
            <a:xfrm>
              <a:off x="2714324" y="3356992"/>
              <a:ext cx="54072" cy="266429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>
              <a:off x="2751127" y="4077072"/>
              <a:ext cx="100811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>
              <a:off x="2751127" y="5079420"/>
              <a:ext cx="1939694" cy="576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>
              <a:off x="2768396" y="6021288"/>
              <a:ext cx="35037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sellaDiTesto 34"/>
            <p:cNvSpPr txBox="1"/>
            <p:nvPr/>
          </p:nvSpPr>
          <p:spPr>
            <a:xfrm>
              <a:off x="3934360" y="3804778"/>
              <a:ext cx="2736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FF0000"/>
                  </a:solidFill>
                </a:rPr>
                <a:t>OFFERTA DIDATTICA</a:t>
              </a:r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4727624" y="4818893"/>
              <a:ext cx="2973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FF0000"/>
                  </a:solidFill>
                </a:rPr>
                <a:t>ATTIVITA’ di RICERCA</a:t>
              </a: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6336894" y="5679517"/>
              <a:ext cx="2064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FF0000"/>
                  </a:solidFill>
                </a:rPr>
                <a:t>TERRITORIO</a:t>
              </a:r>
            </a:p>
          </p:txBody>
        </p:sp>
      </p:grpSp>
      <p:pic>
        <p:nvPicPr>
          <p:cNvPr id="32" name="Immagin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83" y="3333459"/>
            <a:ext cx="936104" cy="965754"/>
          </a:xfrm>
          <a:prstGeom prst="rect">
            <a:avLst/>
          </a:prstGeom>
        </p:spPr>
      </p:pic>
      <p:sp>
        <p:nvSpPr>
          <p:cNvPr id="33" name="Titolo 1"/>
          <p:cNvSpPr txBox="1">
            <a:spLocks/>
          </p:cNvSpPr>
          <p:nvPr/>
        </p:nvSpPr>
        <p:spPr>
          <a:xfrm>
            <a:off x="553200" y="5949280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27 ottobre 2022 – Giornata dell’accoglienza</a:t>
            </a:r>
          </a:p>
        </p:txBody>
      </p:sp>
    </p:spTree>
    <p:extLst>
      <p:ext uri="{BB962C8B-B14F-4D97-AF65-F5344CB8AC3E}">
        <p14:creationId xmlns:p14="http://schemas.microsoft.com/office/powerpoint/2010/main" val="349698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668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250022" y="367989"/>
            <a:ext cx="7893978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2388699" y="313632"/>
            <a:ext cx="5616624" cy="522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schemeClr val="bg1"/>
                </a:solidFill>
              </a:rPr>
              <a:t>OFFERTA DIDATTICA dell’Università Italiana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E88AB18-C459-43E6-B373-6C5FE1536A7A}"/>
              </a:ext>
            </a:extLst>
          </p:cNvPr>
          <p:cNvSpPr txBox="1"/>
          <p:nvPr/>
        </p:nvSpPr>
        <p:spPr>
          <a:xfrm>
            <a:off x="2753798" y="1916832"/>
            <a:ext cx="223224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LAUREA TRIENNALE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(1° CICLO)</a:t>
            </a: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907EEB76-596E-41B1-989B-F2C58292BD55}"/>
              </a:ext>
            </a:extLst>
          </p:cNvPr>
          <p:cNvGrpSpPr/>
          <p:nvPr/>
        </p:nvGrpSpPr>
        <p:grpSpPr>
          <a:xfrm>
            <a:off x="2788800" y="2577988"/>
            <a:ext cx="2232248" cy="1090756"/>
            <a:chOff x="2788800" y="3010036"/>
            <a:chExt cx="2232248" cy="1090756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B9E9CD9D-E901-495D-AC7F-D7D3E4A436C2}"/>
                </a:ext>
              </a:extLst>
            </p:cNvPr>
            <p:cNvSpPr txBox="1"/>
            <p:nvPr/>
          </p:nvSpPr>
          <p:spPr>
            <a:xfrm>
              <a:off x="2788800" y="3454461"/>
              <a:ext cx="2232248" cy="64633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LAUREA MAGISTRALE</a:t>
              </a:r>
            </a:p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(2° CICLO)</a:t>
              </a:r>
            </a:p>
          </p:txBody>
        </p:sp>
        <p:sp>
          <p:nvSpPr>
            <p:cNvPr id="5" name="Freccia in giù 4">
              <a:extLst>
                <a:ext uri="{FF2B5EF4-FFF2-40B4-BE49-F238E27FC236}">
                  <a16:creationId xmlns:a16="http://schemas.microsoft.com/office/drawing/2014/main" id="{AA311B89-AABF-4613-A3D1-FBA7D3F9A002}"/>
                </a:ext>
              </a:extLst>
            </p:cNvPr>
            <p:cNvSpPr/>
            <p:nvPr/>
          </p:nvSpPr>
          <p:spPr>
            <a:xfrm>
              <a:off x="3870532" y="3010036"/>
              <a:ext cx="216024" cy="42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F71015E2-AB2E-4659-B5FA-428D27117B6D}"/>
              </a:ext>
            </a:extLst>
          </p:cNvPr>
          <p:cNvGrpSpPr/>
          <p:nvPr/>
        </p:nvGrpSpPr>
        <p:grpSpPr>
          <a:xfrm>
            <a:off x="3032220" y="3784539"/>
            <a:ext cx="4186074" cy="1435546"/>
            <a:chOff x="3032220" y="4216587"/>
            <a:chExt cx="4186074" cy="1435546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26C6DBA9-7A18-442A-9591-ACFD134E8F66}"/>
                </a:ext>
              </a:extLst>
            </p:cNvPr>
            <p:cNvSpPr txBox="1"/>
            <p:nvPr/>
          </p:nvSpPr>
          <p:spPr>
            <a:xfrm>
              <a:off x="3032220" y="4728803"/>
              <a:ext cx="4186074" cy="92333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DOTTORATO di RICERCA</a:t>
              </a:r>
            </a:p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 e SCUOLA di SPECIALIZZAZIONE</a:t>
              </a:r>
            </a:p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(3° CICLO)</a:t>
              </a:r>
            </a:p>
          </p:txBody>
        </p:sp>
        <p:sp>
          <p:nvSpPr>
            <p:cNvPr id="15" name="Freccia in giù 14">
              <a:extLst>
                <a:ext uri="{FF2B5EF4-FFF2-40B4-BE49-F238E27FC236}">
                  <a16:creationId xmlns:a16="http://schemas.microsoft.com/office/drawing/2014/main" id="{CF68B0E7-4A0B-49F0-AE12-FF88A3FC40C3}"/>
                </a:ext>
              </a:extLst>
            </p:cNvPr>
            <p:cNvSpPr/>
            <p:nvPr/>
          </p:nvSpPr>
          <p:spPr>
            <a:xfrm>
              <a:off x="3869922" y="4216587"/>
              <a:ext cx="216024" cy="42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8EC612CC-29A1-4126-9F13-249E50EA4E18}"/>
              </a:ext>
            </a:extLst>
          </p:cNvPr>
          <p:cNvGrpSpPr/>
          <p:nvPr/>
        </p:nvGrpSpPr>
        <p:grpSpPr>
          <a:xfrm>
            <a:off x="399574" y="2442175"/>
            <a:ext cx="2139541" cy="1992288"/>
            <a:chOff x="399574" y="2874223"/>
            <a:chExt cx="2139541" cy="1992288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1F7CDBD9-AE84-4DD2-987D-7738FD8B60C2}"/>
                </a:ext>
              </a:extLst>
            </p:cNvPr>
            <p:cNvSpPr txBox="1"/>
            <p:nvPr/>
          </p:nvSpPr>
          <p:spPr>
            <a:xfrm>
              <a:off x="399574" y="4220180"/>
              <a:ext cx="1559350" cy="64633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MASTER di 2° LIVELLO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79EEDB0F-914F-4C01-A157-B2EFCE016A13}"/>
                </a:ext>
              </a:extLst>
            </p:cNvPr>
            <p:cNvSpPr txBox="1"/>
            <p:nvPr/>
          </p:nvSpPr>
          <p:spPr>
            <a:xfrm>
              <a:off x="420905" y="3006360"/>
              <a:ext cx="1559350" cy="64633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MASTER di 1° LIVELLO</a:t>
              </a:r>
            </a:p>
          </p:txBody>
        </p:sp>
        <p:sp>
          <p:nvSpPr>
            <p:cNvPr id="18" name="Freccia in giù 17">
              <a:extLst>
                <a:ext uri="{FF2B5EF4-FFF2-40B4-BE49-F238E27FC236}">
                  <a16:creationId xmlns:a16="http://schemas.microsoft.com/office/drawing/2014/main" id="{5B5083C0-F8BA-457A-8DDB-2AFF5C12B8F9}"/>
                </a:ext>
              </a:extLst>
            </p:cNvPr>
            <p:cNvSpPr/>
            <p:nvPr/>
          </p:nvSpPr>
          <p:spPr>
            <a:xfrm rot="3801501">
              <a:off x="2117214" y="2735328"/>
              <a:ext cx="273615" cy="55140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Freccia in giù 20">
              <a:extLst>
                <a:ext uri="{FF2B5EF4-FFF2-40B4-BE49-F238E27FC236}">
                  <a16:creationId xmlns:a16="http://schemas.microsoft.com/office/drawing/2014/main" id="{464F58E5-6186-4378-B31D-17E626011850}"/>
                </a:ext>
              </a:extLst>
            </p:cNvPr>
            <p:cNvSpPr/>
            <p:nvPr/>
          </p:nvSpPr>
          <p:spPr>
            <a:xfrm rot="7178692">
              <a:off x="2080998" y="3548727"/>
              <a:ext cx="273615" cy="55140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Freccia in giù 21">
              <a:extLst>
                <a:ext uri="{FF2B5EF4-FFF2-40B4-BE49-F238E27FC236}">
                  <a16:creationId xmlns:a16="http://schemas.microsoft.com/office/drawing/2014/main" id="{181F5BE4-843F-48A8-B25F-88600D21004E}"/>
                </a:ext>
              </a:extLst>
            </p:cNvPr>
            <p:cNvSpPr/>
            <p:nvPr/>
          </p:nvSpPr>
          <p:spPr>
            <a:xfrm rot="2965050">
              <a:off x="2126604" y="4155684"/>
              <a:ext cx="273615" cy="55140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FB4826C7-4CD8-42D8-BC47-4BB81624FC27}"/>
              </a:ext>
            </a:extLst>
          </p:cNvPr>
          <p:cNvGrpSpPr/>
          <p:nvPr/>
        </p:nvGrpSpPr>
        <p:grpSpPr>
          <a:xfrm>
            <a:off x="5178045" y="1916832"/>
            <a:ext cx="2232248" cy="2256387"/>
            <a:chOff x="5178045" y="2348880"/>
            <a:chExt cx="2232248" cy="2256387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005694A8-DF3B-473A-B94C-106C23DA0FD2}"/>
                </a:ext>
              </a:extLst>
            </p:cNvPr>
            <p:cNvSpPr txBox="1"/>
            <p:nvPr/>
          </p:nvSpPr>
          <p:spPr>
            <a:xfrm>
              <a:off x="5178045" y="2348880"/>
              <a:ext cx="2232248" cy="175432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it-IT" b="1" dirty="0">
                <a:solidFill>
                  <a:schemeClr val="bg1"/>
                </a:solidFill>
              </a:endParaRPr>
            </a:p>
            <a:p>
              <a:pPr algn="ctr"/>
              <a:endParaRPr lang="it-IT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LAUREA MAGISTRALE</a:t>
              </a:r>
            </a:p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A CICLO UNICO</a:t>
              </a:r>
            </a:p>
            <a:p>
              <a:pPr algn="ctr"/>
              <a:endParaRPr lang="it-IT" b="1" dirty="0">
                <a:solidFill>
                  <a:schemeClr val="bg1"/>
                </a:solidFill>
              </a:endParaRPr>
            </a:p>
            <a:p>
              <a:pPr algn="ctr"/>
              <a:endParaRPr lang="it-IT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Freccia in giù 30">
              <a:extLst>
                <a:ext uri="{FF2B5EF4-FFF2-40B4-BE49-F238E27FC236}">
                  <a16:creationId xmlns:a16="http://schemas.microsoft.com/office/drawing/2014/main" id="{80EF2BC7-E610-4CA6-99B5-C415390E55BC}"/>
                </a:ext>
              </a:extLst>
            </p:cNvPr>
            <p:cNvSpPr/>
            <p:nvPr/>
          </p:nvSpPr>
          <p:spPr>
            <a:xfrm>
              <a:off x="6178520" y="4175667"/>
              <a:ext cx="216024" cy="42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04772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:\Documents and Settings\daniela.maffioli\Desktop\LOGO-ATENEO-FONDO TRASPARENTE.png">
            <a:extLst>
              <a:ext uri="{FF2B5EF4-FFF2-40B4-BE49-F238E27FC236}">
                <a16:creationId xmlns:a16="http://schemas.microsoft.com/office/drawing/2014/main" id="{5F1ADB13-E450-4262-99D0-8706AEF19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54170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CBE5A9-3D0E-4A60-862F-2230452E8D40}"/>
              </a:ext>
            </a:extLst>
          </p:cNvPr>
          <p:cNvSpPr txBox="1"/>
          <p:nvPr/>
        </p:nvSpPr>
        <p:spPr>
          <a:xfrm>
            <a:off x="3275856" y="2060848"/>
            <a:ext cx="201622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QUANDO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9881C9C-2C4B-45B8-BCD8-BA2B5D97930A}"/>
              </a:ext>
            </a:extLst>
          </p:cNvPr>
          <p:cNvSpPr txBox="1"/>
          <p:nvPr/>
        </p:nvSpPr>
        <p:spPr>
          <a:xfrm>
            <a:off x="1655676" y="836712"/>
            <a:ext cx="201622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CHI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F34E695-98F0-4678-97C7-7F433BB6F9B6}"/>
              </a:ext>
            </a:extLst>
          </p:cNvPr>
          <p:cNvSpPr txBox="1"/>
          <p:nvPr/>
        </p:nvSpPr>
        <p:spPr>
          <a:xfrm>
            <a:off x="4530100" y="3204592"/>
            <a:ext cx="201622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COME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5FEF2F4-F4D3-4F85-B2D9-48D1B990DEDF}"/>
              </a:ext>
            </a:extLst>
          </p:cNvPr>
          <p:cNvSpPr txBox="1"/>
          <p:nvPr/>
        </p:nvSpPr>
        <p:spPr>
          <a:xfrm>
            <a:off x="3923928" y="4581128"/>
            <a:ext cx="201622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DOVE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2D60F0F-6975-4D7B-9A72-496C50836897}"/>
              </a:ext>
            </a:extLst>
          </p:cNvPr>
          <p:cNvSpPr txBox="1"/>
          <p:nvPr/>
        </p:nvSpPr>
        <p:spPr>
          <a:xfrm>
            <a:off x="1745588" y="5648508"/>
            <a:ext cx="201622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PERCHE’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3661085-EF13-4785-AF0C-F21BD4853D6A}"/>
              </a:ext>
            </a:extLst>
          </p:cNvPr>
          <p:cNvSpPr/>
          <p:nvPr/>
        </p:nvSpPr>
        <p:spPr>
          <a:xfrm>
            <a:off x="1655676" y="2094012"/>
            <a:ext cx="137249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45AB6BF-77AD-4FEC-97DD-708D1EAB9B05}"/>
              </a:ext>
            </a:extLst>
          </p:cNvPr>
          <p:cNvSpPr/>
          <p:nvPr/>
        </p:nvSpPr>
        <p:spPr>
          <a:xfrm>
            <a:off x="-30048" y="0"/>
            <a:ext cx="1620688" cy="6858000"/>
          </a:xfrm>
          <a:prstGeom prst="rect">
            <a:avLst/>
          </a:prstGeom>
          <a:solidFill>
            <a:srgbClr val="007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33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6" name="Immagine 5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898" y="10442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4054" y="167004"/>
            <a:ext cx="7605946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83090" y="-132158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</a:rPr>
              <a:t>Presentazione del Corso di Studio in Scienze Biologiche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6223744"/>
            <a:ext cx="8028384" cy="3736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634B607C-9C30-41FD-9B3F-56A9A2F5470D}"/>
              </a:ext>
            </a:extLst>
          </p:cNvPr>
          <p:cNvGrpSpPr/>
          <p:nvPr/>
        </p:nvGrpSpPr>
        <p:grpSpPr>
          <a:xfrm>
            <a:off x="-318681" y="673475"/>
            <a:ext cx="2388174" cy="5557242"/>
            <a:chOff x="-318681" y="673475"/>
            <a:chExt cx="2388174" cy="5557242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8FB89697-C4E2-43CA-939E-15FAEE4B71A5}"/>
                </a:ext>
              </a:extLst>
            </p:cNvPr>
            <p:cNvSpPr/>
            <p:nvPr/>
          </p:nvSpPr>
          <p:spPr>
            <a:xfrm>
              <a:off x="-5184" y="673475"/>
              <a:ext cx="1620688" cy="5557242"/>
            </a:xfrm>
            <a:prstGeom prst="rect">
              <a:avLst/>
            </a:prstGeom>
            <a:solidFill>
              <a:srgbClr val="007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Titolo 1">
              <a:extLst>
                <a:ext uri="{FF2B5EF4-FFF2-40B4-BE49-F238E27FC236}">
                  <a16:creationId xmlns:a16="http://schemas.microsoft.com/office/drawing/2014/main" id="{F9DAAD68-97E4-4AFE-8E00-B12DE2007636}"/>
                </a:ext>
              </a:extLst>
            </p:cNvPr>
            <p:cNvSpPr txBox="1">
              <a:spLocks/>
            </p:cNvSpPr>
            <p:nvPr/>
          </p:nvSpPr>
          <p:spPr>
            <a:xfrm>
              <a:off x="-318681" y="967514"/>
              <a:ext cx="2388174" cy="65366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it-IT" sz="4000" b="1" dirty="0">
                  <a:solidFill>
                    <a:schemeClr val="bg1"/>
                  </a:solidFill>
                </a:rPr>
                <a:t>CHI?</a:t>
              </a:r>
            </a:p>
          </p:txBody>
        </p:sp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A9FDCBFF-4900-4F20-90A6-780E76BBE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484" y="1919241"/>
              <a:ext cx="1520431" cy="1008112"/>
            </a:xfrm>
            <a:prstGeom prst="rect">
              <a:avLst/>
            </a:prstGeom>
          </p:spPr>
        </p:pic>
      </p:grpSp>
      <p:pic>
        <p:nvPicPr>
          <p:cNvPr id="10" name="Picture 3">
            <a:extLst>
              <a:ext uri="{FF2B5EF4-FFF2-40B4-BE49-F238E27FC236}">
                <a16:creationId xmlns:a16="http://schemas.microsoft.com/office/drawing/2014/main" id="{D7636897-1063-4971-9236-8AE162A05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4" y="5806429"/>
            <a:ext cx="703472" cy="77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1CDA113D-C226-440C-B778-2788E9A6E4C3}"/>
              </a:ext>
            </a:extLst>
          </p:cNvPr>
          <p:cNvSpPr txBox="1">
            <a:spLocks/>
          </p:cNvSpPr>
          <p:nvPr/>
        </p:nvSpPr>
        <p:spPr>
          <a:xfrm>
            <a:off x="2939941" y="1164641"/>
            <a:ext cx="5497388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u="sng" dirty="0">
                <a:solidFill>
                  <a:srgbClr val="005045"/>
                </a:solidFill>
              </a:rPr>
              <a:t>Il Direttore di Dipartimento: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F2DDB009-2109-46F7-BBBF-2CD82AA3E76D}"/>
              </a:ext>
            </a:extLst>
          </p:cNvPr>
          <p:cNvSpPr txBox="1">
            <a:spLocks/>
          </p:cNvSpPr>
          <p:nvPr/>
        </p:nvSpPr>
        <p:spPr>
          <a:xfrm>
            <a:off x="4513640" y="1771142"/>
            <a:ext cx="5344989" cy="717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Prof. Luigi VALDATTA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606C9E23-F08B-4FBE-B3B5-55E345AEFD20}"/>
              </a:ext>
            </a:extLst>
          </p:cNvPr>
          <p:cNvSpPr txBox="1">
            <a:spLocks/>
          </p:cNvSpPr>
          <p:nvPr/>
        </p:nvSpPr>
        <p:spPr>
          <a:xfrm>
            <a:off x="2923957" y="2440979"/>
            <a:ext cx="5497388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u="sng" dirty="0">
                <a:solidFill>
                  <a:srgbClr val="005045"/>
                </a:solidFill>
              </a:rPr>
              <a:t>Il Presidente del Corso di Studio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AB9B0797-FEAC-45CE-8549-40AAD6BFA471}"/>
              </a:ext>
            </a:extLst>
          </p:cNvPr>
          <p:cNvSpPr txBox="1">
            <a:spLocks/>
          </p:cNvSpPr>
          <p:nvPr/>
        </p:nvSpPr>
        <p:spPr>
          <a:xfrm>
            <a:off x="3052891" y="3023794"/>
            <a:ext cx="5344989" cy="717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Prof. Cerabolini Bruno Enrico leone</a:t>
            </a: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0130EDFC-089D-4763-9FAA-159175BEC6A8}"/>
              </a:ext>
            </a:extLst>
          </p:cNvPr>
          <p:cNvSpPr txBox="1">
            <a:spLocks/>
          </p:cNvSpPr>
          <p:nvPr/>
        </p:nvSpPr>
        <p:spPr>
          <a:xfrm>
            <a:off x="2976691" y="4155577"/>
            <a:ext cx="5497388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u="sng" dirty="0">
                <a:solidFill>
                  <a:srgbClr val="005045"/>
                </a:solidFill>
              </a:rPr>
              <a:t>DOCENTI</a:t>
            </a:r>
          </a:p>
        </p:txBody>
      </p:sp>
    </p:spTree>
    <p:extLst>
      <p:ext uri="{BB962C8B-B14F-4D97-AF65-F5344CB8AC3E}">
        <p14:creationId xmlns:p14="http://schemas.microsoft.com/office/powerpoint/2010/main" val="305730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6" name="Immagine 5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80" y="5692916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0" y="6223744"/>
            <a:ext cx="8028384" cy="3736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3135984" y="924461"/>
            <a:ext cx="6302550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000" b="1" u="sng" dirty="0">
                <a:solidFill>
                  <a:srgbClr val="C00000"/>
                </a:solidFill>
              </a:rPr>
              <a:t>TUTOR </a:t>
            </a:r>
            <a:r>
              <a:rPr lang="it-IT" sz="30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607863" y="1414318"/>
            <a:ext cx="6353101" cy="717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Prof. Martinoli Adriano</a:t>
            </a:r>
          </a:p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Prof. Antonio Antonello Montagnoli</a:t>
            </a:r>
          </a:p>
          <a:p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1835696" y="5377822"/>
            <a:ext cx="7584615" cy="8971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200" dirty="0">
                <a:solidFill>
                  <a:srgbClr val="005045"/>
                </a:solidFill>
              </a:rPr>
              <a:t>Potete contattare i Tutor all’indirizzo mail:</a:t>
            </a:r>
          </a:p>
          <a:p>
            <a:pPr algn="ctr"/>
            <a:r>
              <a:rPr lang="it-IT" sz="2200" i="1" dirty="0" err="1">
                <a:solidFill>
                  <a:srgbClr val="005045"/>
                </a:solidFill>
              </a:rPr>
              <a:t>nome.cognome</a:t>
            </a:r>
            <a:r>
              <a:rPr lang="it-IT" sz="2200" dirty="0" err="1">
                <a:solidFill>
                  <a:srgbClr val="005045"/>
                </a:solidFill>
              </a:rPr>
              <a:t>@uninsubria</a:t>
            </a:r>
            <a:r>
              <a:rPr lang="it-IT" sz="2200" dirty="0">
                <a:solidFill>
                  <a:srgbClr val="005045"/>
                </a:solidFill>
              </a:rPr>
              <a:t> .</a:t>
            </a:r>
            <a:r>
              <a:rPr lang="it-IT" sz="2200" dirty="0" err="1">
                <a:solidFill>
                  <a:srgbClr val="005045"/>
                </a:solidFill>
              </a:rPr>
              <a:t>it</a:t>
            </a:r>
            <a:endParaRPr lang="it-IT" sz="2200" dirty="0">
              <a:solidFill>
                <a:srgbClr val="005045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57DF1D78-3131-4F89-9899-02CD9F8E0C8E}"/>
              </a:ext>
            </a:extLst>
          </p:cNvPr>
          <p:cNvSpPr/>
          <p:nvPr/>
        </p:nvSpPr>
        <p:spPr>
          <a:xfrm>
            <a:off x="-38996" y="260649"/>
            <a:ext cx="1445892" cy="5970068"/>
          </a:xfrm>
          <a:prstGeom prst="rect">
            <a:avLst/>
          </a:prstGeom>
          <a:solidFill>
            <a:srgbClr val="007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17B93AD8-151D-4C64-83F7-CD97EEC26DB9}"/>
              </a:ext>
            </a:extLst>
          </p:cNvPr>
          <p:cNvSpPr txBox="1">
            <a:spLocks/>
          </p:cNvSpPr>
          <p:nvPr/>
        </p:nvSpPr>
        <p:spPr>
          <a:xfrm>
            <a:off x="-330778" y="1080805"/>
            <a:ext cx="2130602" cy="5905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4000" b="1" dirty="0">
                <a:solidFill>
                  <a:schemeClr val="bg1"/>
                </a:solidFill>
              </a:rPr>
              <a:t>CHI?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4F9DD017-CE84-4E2C-AEC6-4093CC724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6" y="2003603"/>
            <a:ext cx="1356448" cy="910837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8C1D57EE-03C3-4518-9402-67AD62BE3279}"/>
              </a:ext>
            </a:extLst>
          </p:cNvPr>
          <p:cNvGrpSpPr/>
          <p:nvPr/>
        </p:nvGrpSpPr>
        <p:grpSpPr>
          <a:xfrm>
            <a:off x="553200" y="44624"/>
            <a:ext cx="7676652" cy="1008112"/>
            <a:chOff x="1250022" y="167054"/>
            <a:chExt cx="8083202" cy="1008112"/>
          </a:xfrm>
        </p:grpSpPr>
        <p:sp>
          <p:nvSpPr>
            <p:cNvPr id="9" name="CasellaDiTesto 8"/>
            <p:cNvSpPr txBox="1"/>
            <p:nvPr/>
          </p:nvSpPr>
          <p:spPr>
            <a:xfrm>
              <a:off x="1250022" y="367989"/>
              <a:ext cx="7893978" cy="492443"/>
            </a:xfrm>
            <a:prstGeom prst="rect">
              <a:avLst/>
            </a:prstGeom>
            <a:solidFill>
              <a:srgbClr val="007161"/>
            </a:solidFill>
          </p:spPr>
          <p:txBody>
            <a:bodyPr wrap="square" rtlCol="0">
              <a:spAutoFit/>
            </a:bodyPr>
            <a:lstStyle/>
            <a:p>
              <a:endParaRPr lang="it-IT" sz="2600" dirty="0">
                <a:solidFill>
                  <a:schemeClr val="bg1"/>
                </a:solidFill>
              </a:endParaRPr>
            </a:p>
          </p:txBody>
        </p:sp>
        <p:sp>
          <p:nvSpPr>
            <p:cNvPr id="7" name="Titolo 1"/>
            <p:cNvSpPr txBox="1">
              <a:spLocks/>
            </p:cNvSpPr>
            <p:nvPr/>
          </p:nvSpPr>
          <p:spPr>
            <a:xfrm>
              <a:off x="1412344" y="167054"/>
              <a:ext cx="7920880" cy="10081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it-IT" sz="2400" b="1" dirty="0">
                  <a:solidFill>
                    <a:schemeClr val="bg1"/>
                  </a:solidFill>
                </a:rPr>
                <a:t>Presentazione del Corso di Studio in Scienze Biologiche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310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1044626" y="276552"/>
            <a:ext cx="7893978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1D8747D-FAC5-47CF-AE34-E96A84692DD5}"/>
              </a:ext>
            </a:extLst>
          </p:cNvPr>
          <p:cNvSpPr/>
          <p:nvPr/>
        </p:nvSpPr>
        <p:spPr>
          <a:xfrm>
            <a:off x="-10582" y="6223564"/>
            <a:ext cx="8028384" cy="3736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155997" y="41802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</a:rPr>
              <a:t>Presentazione del Corso di Studio in Scienze Biologiche</a:t>
            </a:r>
          </a:p>
        </p:txBody>
      </p:sp>
      <p:pic>
        <p:nvPicPr>
          <p:cNvPr id="20" name="Immagine 19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985" y="5704708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olo 1"/>
          <p:cNvSpPr txBox="1">
            <a:spLocks/>
          </p:cNvSpPr>
          <p:nvPr/>
        </p:nvSpPr>
        <p:spPr>
          <a:xfrm>
            <a:off x="1598764" y="1445983"/>
            <a:ext cx="5497388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000" b="1" u="sng" dirty="0">
                <a:solidFill>
                  <a:srgbClr val="C00000"/>
                </a:solidFill>
              </a:rPr>
              <a:t>La segreteria Didattica:</a:t>
            </a: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1590201" y="2567991"/>
            <a:ext cx="5344989" cy="717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Dott.ssa Rossana LUPPI</a:t>
            </a:r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1603275" y="3145577"/>
            <a:ext cx="5921053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Dott.ssa </a:t>
            </a:r>
            <a:r>
              <a:rPr lang="it-IT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BrunellaMASSACESI</a:t>
            </a:r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1603275" y="3738733"/>
            <a:ext cx="6073453" cy="5604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Dott.ssa Chiara ESPOSITO</a:t>
            </a: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1590201" y="4351717"/>
            <a:ext cx="6073453" cy="5604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Dott.ssa Raffaella MONETTI</a:t>
            </a: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itolo 1"/>
          <p:cNvSpPr txBox="1">
            <a:spLocks/>
          </p:cNvSpPr>
          <p:nvPr/>
        </p:nvSpPr>
        <p:spPr>
          <a:xfrm>
            <a:off x="1576343" y="5085184"/>
            <a:ext cx="6584175" cy="717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(piano terra) – </a:t>
            </a:r>
            <a:r>
              <a:rPr lang="it-IT" sz="26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didattica.dbsv@uninsubria.it</a:t>
            </a:r>
            <a:r>
              <a:rPr lang="it-IT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2C2CCD3-05A1-4F17-A9DA-75B7CC0F0D3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08871" y="847612"/>
            <a:ext cx="3427626" cy="1720379"/>
          </a:xfrm>
          <a:prstGeom prst="rect">
            <a:avLst/>
          </a:prstGeom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BDAD7FDA-7C4B-458C-80E8-E9B423D80C98}"/>
              </a:ext>
            </a:extLst>
          </p:cNvPr>
          <p:cNvSpPr/>
          <p:nvPr/>
        </p:nvSpPr>
        <p:spPr>
          <a:xfrm>
            <a:off x="-38996" y="260649"/>
            <a:ext cx="1445892" cy="5970068"/>
          </a:xfrm>
          <a:prstGeom prst="rect">
            <a:avLst/>
          </a:prstGeom>
          <a:solidFill>
            <a:srgbClr val="007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3B23F312-98FD-47CC-BA25-C69C9C502D8D}"/>
              </a:ext>
            </a:extLst>
          </p:cNvPr>
          <p:cNvSpPr txBox="1">
            <a:spLocks/>
          </p:cNvSpPr>
          <p:nvPr/>
        </p:nvSpPr>
        <p:spPr>
          <a:xfrm>
            <a:off x="-330778" y="1080805"/>
            <a:ext cx="2130602" cy="5905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4000" b="1" dirty="0">
                <a:solidFill>
                  <a:schemeClr val="bg1"/>
                </a:solidFill>
              </a:rPr>
              <a:t>CHI?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17099A24-5275-486E-8489-74F26208EA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56" y="2003603"/>
            <a:ext cx="1356448" cy="91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63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1250022" y="367989"/>
            <a:ext cx="7893978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115616" y="116632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</a:rPr>
              <a:t>Presentazione del Corso di Studio in Scienze Biologiche</a:t>
            </a:r>
          </a:p>
        </p:txBody>
      </p:sp>
      <p:pic>
        <p:nvPicPr>
          <p:cNvPr id="20" name="Immagine 19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92916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553200" y="5921984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29 ottobre 2020 – Giornata dell’accoglienza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46278E8-C82E-4D07-8A7F-CB286815824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8936" y="1809539"/>
            <a:ext cx="3280643" cy="1646606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9D5F285B-8C94-4D61-BABB-2AFC6FB9BCA1}"/>
              </a:ext>
            </a:extLst>
          </p:cNvPr>
          <p:cNvSpPr txBox="1">
            <a:spLocks/>
          </p:cNvSpPr>
          <p:nvPr/>
        </p:nvSpPr>
        <p:spPr>
          <a:xfrm>
            <a:off x="469639" y="811560"/>
            <a:ext cx="5497388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000" b="1" u="sng" dirty="0">
                <a:solidFill>
                  <a:srgbClr val="C00000"/>
                </a:solidFill>
              </a:rPr>
              <a:t>La segreteria Didattica:</a:t>
            </a:r>
          </a:p>
        </p:txBody>
      </p:sp>
      <p:sp>
        <p:nvSpPr>
          <p:cNvPr id="15" name="Segnaposto numero diapositiva 4">
            <a:extLst>
              <a:ext uri="{FF2B5EF4-FFF2-40B4-BE49-F238E27FC236}">
                <a16:creationId xmlns:a16="http://schemas.microsoft.com/office/drawing/2014/main" id="{A7DF0888-29BD-47F5-A5F8-521B2D4E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7CEE301-F1E0-44E2-BB86-44E04C9299DB}"/>
              </a:ext>
            </a:extLst>
          </p:cNvPr>
          <p:cNvSpPr/>
          <p:nvPr/>
        </p:nvSpPr>
        <p:spPr>
          <a:xfrm>
            <a:off x="0" y="6223744"/>
            <a:ext cx="8028384" cy="3736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2">
            <a:extLst>
              <a:ext uri="{FF2B5EF4-FFF2-40B4-BE49-F238E27FC236}">
                <a16:creationId xmlns:a16="http://schemas.microsoft.com/office/drawing/2014/main" id="{A71829F2-0BD7-4B25-9C83-23ABF54730AB}"/>
              </a:ext>
            </a:extLst>
          </p:cNvPr>
          <p:cNvSpPr txBox="1"/>
          <p:nvPr/>
        </p:nvSpPr>
        <p:spPr>
          <a:xfrm>
            <a:off x="4028602" y="1393225"/>
            <a:ext cx="518457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latin typeface="+mj-lt"/>
                <a:ea typeface="+mj-ea"/>
                <a:cs typeface="+mj-cs"/>
              </a:rPr>
              <a:t>ORGANIZZAZIONE del Corso di Studio</a:t>
            </a:r>
          </a:p>
          <a:p>
            <a:endParaRPr lang="it-IT" sz="2200" b="1" dirty="0">
              <a:latin typeface="+mj-lt"/>
              <a:ea typeface="+mj-ea"/>
              <a:cs typeface="+mj-cs"/>
            </a:endParaRPr>
          </a:p>
          <a:p>
            <a:r>
              <a:rPr lang="it-IT" sz="2200" dirty="0">
                <a:latin typeface="+mj-lt"/>
                <a:ea typeface="+mj-ea"/>
                <a:cs typeface="+mj-cs"/>
              </a:rPr>
              <a:t>Per esempio: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200" dirty="0">
                <a:latin typeface="+mj-lt"/>
                <a:ea typeface="+mj-ea"/>
                <a:cs typeface="+mj-cs"/>
              </a:rPr>
              <a:t>Didattica: Lezioni,  esercitazioni , attività di laboratorio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200" dirty="0">
                <a:latin typeface="+mj-lt"/>
                <a:ea typeface="+mj-ea"/>
                <a:cs typeface="+mj-cs"/>
              </a:rPr>
              <a:t>Logistica: aule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200" dirty="0">
                <a:latin typeface="+mj-lt"/>
                <a:ea typeface="+mj-ea"/>
                <a:cs typeface="+mj-cs"/>
              </a:rPr>
              <a:t>Docenti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200" dirty="0">
                <a:latin typeface="+mj-lt"/>
                <a:ea typeface="+mj-ea"/>
                <a:cs typeface="+mj-cs"/>
              </a:rPr>
              <a:t>Piani di studio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200" dirty="0">
                <a:latin typeface="+mj-lt"/>
                <a:ea typeface="+mj-ea"/>
                <a:cs typeface="+mj-cs"/>
              </a:rPr>
              <a:t>Erasmus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200" dirty="0">
                <a:latin typeface="+mj-lt"/>
                <a:ea typeface="+mj-ea"/>
                <a:cs typeface="+mj-cs"/>
              </a:rPr>
              <a:t>Stage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200" dirty="0">
                <a:latin typeface="+mj-lt"/>
                <a:ea typeface="+mj-ea"/>
                <a:cs typeface="+mj-cs"/>
              </a:rPr>
              <a:t>Borse di studio del Dipartimento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200" dirty="0">
                <a:latin typeface="+mj-lt"/>
                <a:ea typeface="+mj-ea"/>
                <a:cs typeface="+mj-cs"/>
              </a:rPr>
              <a:t>Laurea</a:t>
            </a:r>
          </a:p>
          <a:p>
            <a:endParaRPr lang="it-IT" sz="2200" dirty="0">
              <a:solidFill>
                <a:srgbClr val="005045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300" dirty="0">
              <a:solidFill>
                <a:srgbClr val="005045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300" dirty="0">
              <a:solidFill>
                <a:srgbClr val="005045"/>
              </a:solidFill>
              <a:latin typeface="+mj-lt"/>
              <a:ea typeface="+mj-ea"/>
              <a:cs typeface="+mj-cs"/>
            </a:endParaRPr>
          </a:p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CC74047-8330-4FF4-A8C0-7A5596F7F1BB}"/>
              </a:ext>
            </a:extLst>
          </p:cNvPr>
          <p:cNvSpPr txBox="1"/>
          <p:nvPr/>
        </p:nvSpPr>
        <p:spPr>
          <a:xfrm>
            <a:off x="794920" y="3685213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Via DUNANT, 3 Varese</a:t>
            </a:r>
          </a:p>
        </p:txBody>
      </p:sp>
    </p:spTree>
    <p:extLst>
      <p:ext uri="{BB962C8B-B14F-4D97-AF65-F5344CB8AC3E}">
        <p14:creationId xmlns:p14="http://schemas.microsoft.com/office/powerpoint/2010/main" val="744182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854772" y="401844"/>
            <a:ext cx="7893978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854772" y="130429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</a:rPr>
              <a:t>Corso di Studio in Biologia e Sostenibilità</a:t>
            </a:r>
          </a:p>
        </p:txBody>
      </p:sp>
      <p:pic>
        <p:nvPicPr>
          <p:cNvPr id="20" name="Immagine 19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916" y="5692916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553200" y="5921984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29 ottobre 2020 – Giornata dell’accoglienza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9D5F285B-8C94-4D61-BABB-2AFC6FB9BCA1}"/>
              </a:ext>
            </a:extLst>
          </p:cNvPr>
          <p:cNvSpPr txBox="1">
            <a:spLocks/>
          </p:cNvSpPr>
          <p:nvPr/>
        </p:nvSpPr>
        <p:spPr>
          <a:xfrm>
            <a:off x="221815" y="2939404"/>
            <a:ext cx="5497388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000" b="1" u="sng" dirty="0">
                <a:solidFill>
                  <a:srgbClr val="C00000"/>
                </a:solidFill>
              </a:rPr>
              <a:t>SEGRETERIA STUDENTI</a:t>
            </a:r>
          </a:p>
        </p:txBody>
      </p:sp>
      <p:sp>
        <p:nvSpPr>
          <p:cNvPr id="15" name="Segnaposto numero diapositiva 4">
            <a:extLst>
              <a:ext uri="{FF2B5EF4-FFF2-40B4-BE49-F238E27FC236}">
                <a16:creationId xmlns:a16="http://schemas.microsoft.com/office/drawing/2014/main" id="{A7DF0888-29BD-47F5-A5F8-521B2D4E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19" name="CasellaDiTesto 2">
            <a:extLst>
              <a:ext uri="{FF2B5EF4-FFF2-40B4-BE49-F238E27FC236}">
                <a16:creationId xmlns:a16="http://schemas.microsoft.com/office/drawing/2014/main" id="{A71829F2-0BD7-4B25-9C83-23ABF54730AB}"/>
              </a:ext>
            </a:extLst>
          </p:cNvPr>
          <p:cNvSpPr txBox="1"/>
          <p:nvPr/>
        </p:nvSpPr>
        <p:spPr>
          <a:xfrm>
            <a:off x="5074887" y="3511039"/>
            <a:ext cx="406911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PRATICHE: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5045"/>
                </a:solidFill>
              </a:rPr>
              <a:t>tasse e contributi (modalità di presentazione ISEE)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5045"/>
                </a:solidFill>
              </a:rPr>
              <a:t>Borse di studio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5045"/>
                </a:solidFill>
              </a:rPr>
              <a:t>Alloggi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5045"/>
                </a:solidFill>
              </a:rPr>
              <a:t>Esoneri dalle tasse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5045"/>
                </a:solidFill>
              </a:rPr>
              <a:t>Collaborazioni studentesche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300" dirty="0">
              <a:solidFill>
                <a:srgbClr val="005045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300" dirty="0">
              <a:solidFill>
                <a:srgbClr val="005045"/>
              </a:solidFill>
              <a:latin typeface="+mj-lt"/>
              <a:ea typeface="+mj-ea"/>
              <a:cs typeface="+mj-cs"/>
            </a:endParaRPr>
          </a:p>
          <a:p>
            <a:endParaRPr lang="it-IT" dirty="0"/>
          </a:p>
        </p:txBody>
      </p:sp>
      <p:pic>
        <p:nvPicPr>
          <p:cNvPr id="21" name="Immagine 20" descr="via Ravasi, 2 - Varese ">
            <a:extLst>
              <a:ext uri="{FF2B5EF4-FFF2-40B4-BE49-F238E27FC236}">
                <a16:creationId xmlns:a16="http://schemas.microsoft.com/office/drawing/2014/main" id="{40739927-3866-46AC-A2BD-4C43307F2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103" y="1170930"/>
            <a:ext cx="2352217" cy="156201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71854ED-F762-41D9-B7C0-E1B3912C0B7C}"/>
              </a:ext>
            </a:extLst>
          </p:cNvPr>
          <p:cNvSpPr txBox="1"/>
          <p:nvPr/>
        </p:nvSpPr>
        <p:spPr>
          <a:xfrm>
            <a:off x="1286886" y="1488226"/>
            <a:ext cx="2352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Via RAVASI, Varese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C753A13-9AF0-454F-BC92-98CB03CD87D0}"/>
              </a:ext>
            </a:extLst>
          </p:cNvPr>
          <p:cNvSpPr/>
          <p:nvPr/>
        </p:nvSpPr>
        <p:spPr>
          <a:xfrm>
            <a:off x="243211" y="3464244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b="1" dirty="0"/>
              <a:t>PRATICHE</a:t>
            </a:r>
            <a:r>
              <a:rPr lang="it-IT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5045"/>
                </a:solidFill>
              </a:rPr>
              <a:t>Procedure di immatricolazione ed iscrizione ad anni successivi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5045"/>
                </a:solidFill>
              </a:rPr>
              <a:t>Rilascio di certificati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5045"/>
                </a:solidFill>
              </a:rPr>
              <a:t>Gestione applicativo Esse3 piano di studio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5045"/>
                </a:solidFill>
              </a:rPr>
              <a:t>Accesso ai servizi web segreteria studenti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>
              <a:solidFill>
                <a:srgbClr val="00504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>
              <a:solidFill>
                <a:srgbClr val="005045"/>
              </a:solidFill>
            </a:endParaRP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7E3905E6-657E-407E-B6F6-E7D00E846267}"/>
              </a:ext>
            </a:extLst>
          </p:cNvPr>
          <p:cNvSpPr txBox="1">
            <a:spLocks/>
          </p:cNvSpPr>
          <p:nvPr/>
        </p:nvSpPr>
        <p:spPr>
          <a:xfrm>
            <a:off x="4801761" y="2876597"/>
            <a:ext cx="5497388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000" b="1" u="sng" dirty="0">
                <a:solidFill>
                  <a:srgbClr val="C00000"/>
                </a:solidFill>
              </a:rPr>
              <a:t>UFF. DIRITTO ALLO STUDIO</a:t>
            </a:r>
          </a:p>
        </p:txBody>
      </p:sp>
    </p:spTree>
    <p:extLst>
      <p:ext uri="{BB962C8B-B14F-4D97-AF65-F5344CB8AC3E}">
        <p14:creationId xmlns:p14="http://schemas.microsoft.com/office/powerpoint/2010/main" val="3454841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A6AA986108E545ACAD4954A96A7D5A" ma:contentTypeVersion="2" ma:contentTypeDescription="Create a new document." ma:contentTypeScope="" ma:versionID="d6f3c784a07e0b7554329b02928204d9">
  <xsd:schema xmlns:xsd="http://www.w3.org/2001/XMLSchema" xmlns:xs="http://www.w3.org/2001/XMLSchema" xmlns:p="http://schemas.microsoft.com/office/2006/metadata/properties" xmlns:ns2="4f8fc70c-36e7-46aa-8b58-4d5beb71e8df" targetNamespace="http://schemas.microsoft.com/office/2006/metadata/properties" ma:root="true" ma:fieldsID="26c4b245ccaaf88463c9ebc3d9692b27" ns2:_="">
    <xsd:import namespace="4f8fc70c-36e7-46aa-8b58-4d5beb71e8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fc70c-36e7-46aa-8b58-4d5beb71e8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698C57-37BC-425D-90B9-798D8851D57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7147624-F1B0-470B-A994-971AD94950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6C3961-A4B6-4E7F-BC4D-8DB935774C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8fc70c-36e7-46aa-8b58-4d5beb71e8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5928</TotalTime>
  <Words>572</Words>
  <Application>Microsoft Office PowerPoint</Application>
  <PresentationFormat>Presentazione su schermo (4:3)</PresentationFormat>
  <Paragraphs>192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vorlandi</dc:creator>
  <cp:lastModifiedBy>Luppi Rossana</cp:lastModifiedBy>
  <cp:revision>330</cp:revision>
  <cp:lastPrinted>2021-11-02T14:57:10Z</cp:lastPrinted>
  <dcterms:created xsi:type="dcterms:W3CDTF">2016-09-29T09:30:44Z</dcterms:created>
  <dcterms:modified xsi:type="dcterms:W3CDTF">2023-07-04T08:50:21Z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0x01010008A6AA986108E545ACAD4954A96A7D5A</vt:lpwstr>
  </property>
  <property fmtid="{D5CDD505-2E9C-101B-9397-08002B2CF9AE}" pid="3" name="Order">
    <vt:r8>617000</vt:r8>
  </property>
</Properties>
</file>