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416" r:id="rId3"/>
    <p:sldId id="553" r:id="rId4"/>
    <p:sldId id="470" r:id="rId5"/>
    <p:sldId id="560" r:id="rId6"/>
    <p:sldId id="555" r:id="rId7"/>
    <p:sldId id="329" r:id="rId8"/>
    <p:sldId id="407" r:id="rId9"/>
    <p:sldId id="528" r:id="rId10"/>
    <p:sldId id="535" r:id="rId11"/>
    <p:sldId id="561" r:id="rId12"/>
    <p:sldId id="562" r:id="rId13"/>
    <p:sldId id="563" r:id="rId14"/>
    <p:sldId id="564" r:id="rId15"/>
    <p:sldId id="469" r:id="rId16"/>
    <p:sldId id="556" r:id="rId17"/>
    <p:sldId id="566" r:id="rId18"/>
    <p:sldId id="446" r:id="rId19"/>
    <p:sldId id="497" r:id="rId20"/>
    <p:sldId id="500" r:id="rId21"/>
    <p:sldId id="571" r:id="rId22"/>
    <p:sldId id="427" r:id="rId23"/>
    <p:sldId id="567" r:id="rId24"/>
    <p:sldId id="568" r:id="rId25"/>
    <p:sldId id="569" r:id="rId26"/>
    <p:sldId id="570" r:id="rId27"/>
    <p:sldId id="370" r:id="rId28"/>
    <p:sldId id="324" r:id="rId29"/>
    <p:sldId id="323" r:id="rId30"/>
    <p:sldId id="327" r:id="rId31"/>
    <p:sldId id="501" r:id="rId32"/>
    <p:sldId id="565" r:id="rId33"/>
  </p:sldIdLst>
  <p:sldSz cx="9144000" cy="6858000" type="screen4x3"/>
  <p:notesSz cx="6669088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ATTICA DBSV" initials="DBSV" lastIdx="6" clrIdx="0"/>
  <p:cmAuthor id="2" name="PC" initials="P" lastIdx="1" clrIdx="1">
    <p:extLst>
      <p:ext uri="{19B8F6BF-5375-455C-9EA6-DF929625EA0E}">
        <p15:presenceInfo xmlns:p15="http://schemas.microsoft.com/office/powerpoint/2012/main" userId="PC" providerId="None"/>
      </p:ext>
    </p:extLst>
  </p:cmAuthor>
  <p:cmAuthor id="3" name="fmarinelli" initials="f" lastIdx="3" clrIdx="2">
    <p:extLst>
      <p:ext uri="{19B8F6BF-5375-455C-9EA6-DF929625EA0E}">
        <p15:presenceInfo xmlns:p15="http://schemas.microsoft.com/office/powerpoint/2012/main" userId="fmarinell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61"/>
    <a:srgbClr val="006600"/>
    <a:srgbClr val="3F7E00"/>
    <a:srgbClr val="336600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488" autoAdjust="0"/>
  </p:normalViewPr>
  <p:slideViewPr>
    <p:cSldViewPr>
      <p:cViewPr varScale="1">
        <p:scale>
          <a:sx n="89" d="100"/>
          <a:sy n="89" d="100"/>
        </p:scale>
        <p:origin x="224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5DD9B-3D7C-4957-8F56-2F004CBD87BA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545C8-DB2B-43B1-8B25-7DA137774EC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635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639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103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6463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4359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 bisogno di delucidazioni/chiarimenti su procedure di tipo amministrativo o burocratico e vorresti sapere a quale ufficio devi rivolgerti?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informazioni di tipo logistico? (es dove sono aule, laboratori, biblioteca?)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supporto per l’utilizzo delle piattaforme e-learning/esse3/Microsoft Teams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supporto alla navigazione sul sito di Ateneo per reperire informazioni e o moduli di interesse?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Sei uno studente con disabilità e hai bisogno di contattare l’ufficio di competenza per stilare il progetto formativo individualizzato?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746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1306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342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93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59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03A2CD-0822-4758-B17F-AD583FA122DB}" type="slidenum">
              <a:rPr lang="it-IT" altLang="it-IT" smtClean="0"/>
              <a:pPr>
                <a:defRPr/>
              </a:pPr>
              <a:t>19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207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15990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PROGRAMMA dell’</a:t>
            </a:r>
            <a:r>
              <a:rPr lang="it-IT" dirty="0" err="1"/>
              <a:t>eame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731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PROGRAMMA dell’</a:t>
            </a:r>
            <a:r>
              <a:rPr lang="it-IT" dirty="0" err="1"/>
              <a:t>eame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6168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4 lezioni da 45’</a:t>
            </a:r>
          </a:p>
          <a:p>
            <a:endParaRPr lang="it-IT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444444"/>
                </a:solidFill>
              </a:rPr>
              <a:t>Lezione</a:t>
            </a:r>
            <a:r>
              <a:rPr lang="en-GB" dirty="0">
                <a:solidFill>
                  <a:srgbClr val="444444"/>
                </a:solidFill>
              </a:rPr>
              <a:t> 1 - </a:t>
            </a:r>
            <a:r>
              <a:rPr lang="en-GB" dirty="0" err="1">
                <a:solidFill>
                  <a:srgbClr val="444444"/>
                </a:solidFill>
              </a:rPr>
              <a:t>differenze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tra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percorso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universitario</a:t>
            </a:r>
            <a:r>
              <a:rPr lang="en-GB" dirty="0">
                <a:solidFill>
                  <a:srgbClr val="444444"/>
                </a:solidFill>
              </a:rPr>
              <a:t> e </a:t>
            </a:r>
            <a:r>
              <a:rPr lang="en-GB" dirty="0" err="1">
                <a:solidFill>
                  <a:srgbClr val="444444"/>
                </a:solidFill>
              </a:rPr>
              <a:t>scuola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secondaria</a:t>
            </a:r>
            <a:r>
              <a:rPr lang="en-GB" dirty="0">
                <a:solidFill>
                  <a:srgbClr val="444444"/>
                </a:solidFill>
              </a:rPr>
              <a:t> di secondo </a:t>
            </a:r>
            <a:r>
              <a:rPr lang="en-GB" dirty="0" err="1">
                <a:solidFill>
                  <a:srgbClr val="444444"/>
                </a:solidFill>
              </a:rPr>
              <a:t>grado</a:t>
            </a:r>
            <a:r>
              <a:rPr lang="en-GB" dirty="0">
                <a:solidFill>
                  <a:srgbClr val="444444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444444"/>
                </a:solidFill>
              </a:rPr>
              <a:t>Lezione</a:t>
            </a:r>
            <a:r>
              <a:rPr lang="en-GB" dirty="0">
                <a:solidFill>
                  <a:srgbClr val="444444"/>
                </a:solidFill>
              </a:rPr>
              <a:t> 2 - come </a:t>
            </a:r>
            <a:r>
              <a:rPr lang="en-GB" dirty="0" err="1">
                <a:solidFill>
                  <a:srgbClr val="444444"/>
                </a:solidFill>
              </a:rPr>
              <a:t>si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impara</a:t>
            </a:r>
            <a:r>
              <a:rPr lang="en-GB" dirty="0">
                <a:solidFill>
                  <a:srgbClr val="444444"/>
                </a:solidFill>
              </a:rPr>
              <a:t>, come </a:t>
            </a:r>
            <a:r>
              <a:rPr lang="en-GB" dirty="0" err="1">
                <a:solidFill>
                  <a:srgbClr val="444444"/>
                </a:solidFill>
              </a:rPr>
              <a:t>si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studia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efficacemente</a:t>
            </a:r>
            <a:r>
              <a:rPr lang="en-GB" dirty="0">
                <a:solidFill>
                  <a:srgbClr val="444444"/>
                </a:solidFill>
              </a:rPr>
              <a:t>, come </a:t>
            </a:r>
            <a:r>
              <a:rPr lang="en-GB" dirty="0" err="1">
                <a:solidFill>
                  <a:srgbClr val="444444"/>
                </a:solidFill>
              </a:rPr>
              <a:t>si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affrontano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gli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esami</a:t>
            </a:r>
            <a:r>
              <a:rPr lang="en-GB" dirty="0">
                <a:solidFill>
                  <a:srgbClr val="444444"/>
                </a:solidFill>
              </a:rPr>
              <a:t>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444444"/>
                </a:solidFill>
              </a:rPr>
              <a:t>Lezione</a:t>
            </a:r>
            <a:r>
              <a:rPr lang="en-GB" dirty="0">
                <a:solidFill>
                  <a:srgbClr val="444444"/>
                </a:solidFill>
              </a:rPr>
              <a:t> 3 - </a:t>
            </a:r>
            <a:r>
              <a:rPr lang="en-GB" dirty="0" err="1">
                <a:solidFill>
                  <a:srgbClr val="444444"/>
                </a:solidFill>
              </a:rPr>
              <a:t>organizzazione</a:t>
            </a:r>
            <a:r>
              <a:rPr lang="en-GB" dirty="0">
                <a:solidFill>
                  <a:srgbClr val="444444"/>
                </a:solidFill>
              </a:rPr>
              <a:t> pre studio (</a:t>
            </a:r>
            <a:r>
              <a:rPr lang="en-GB" dirty="0" err="1">
                <a:solidFill>
                  <a:srgbClr val="444444"/>
                </a:solidFill>
              </a:rPr>
              <a:t>luogo</a:t>
            </a:r>
            <a:r>
              <a:rPr lang="en-GB" dirty="0">
                <a:solidFill>
                  <a:srgbClr val="444444"/>
                </a:solidFill>
              </a:rPr>
              <a:t>, </a:t>
            </a:r>
            <a:r>
              <a:rPr lang="en-GB" dirty="0" err="1">
                <a:solidFill>
                  <a:srgbClr val="444444"/>
                </a:solidFill>
              </a:rPr>
              <a:t>gruppo</a:t>
            </a:r>
            <a:r>
              <a:rPr lang="en-GB" dirty="0">
                <a:solidFill>
                  <a:srgbClr val="444444"/>
                </a:solidFill>
              </a:rPr>
              <a:t>, </a:t>
            </a:r>
            <a:r>
              <a:rPr lang="en-GB" dirty="0" err="1">
                <a:solidFill>
                  <a:srgbClr val="444444"/>
                </a:solidFill>
              </a:rPr>
              <a:t>pianificazione</a:t>
            </a:r>
            <a:r>
              <a:rPr lang="en-GB" dirty="0">
                <a:solidFill>
                  <a:srgbClr val="444444"/>
                </a:solidFill>
              </a:rPr>
              <a:t>) e </a:t>
            </a:r>
            <a:r>
              <a:rPr lang="en-GB" dirty="0" err="1">
                <a:solidFill>
                  <a:srgbClr val="444444"/>
                </a:solidFill>
              </a:rPr>
              <a:t>metodo</a:t>
            </a:r>
            <a:r>
              <a:rPr lang="en-GB" dirty="0">
                <a:solidFill>
                  <a:srgbClr val="444444"/>
                </a:solidFill>
              </a:rPr>
              <a:t> PQ4R per </a:t>
            </a:r>
            <a:r>
              <a:rPr lang="en-GB" dirty="0" err="1">
                <a:solidFill>
                  <a:srgbClr val="444444"/>
                </a:solidFill>
              </a:rPr>
              <a:t>l'organizzazione</a:t>
            </a:r>
            <a:r>
              <a:rPr lang="en-GB" dirty="0">
                <a:solidFill>
                  <a:srgbClr val="444444"/>
                </a:solidFill>
              </a:rPr>
              <a:t> </a:t>
            </a:r>
            <a:r>
              <a:rPr lang="en-GB" dirty="0" err="1">
                <a:solidFill>
                  <a:srgbClr val="444444"/>
                </a:solidFill>
              </a:rPr>
              <a:t>dello</a:t>
            </a:r>
            <a:r>
              <a:rPr lang="en-GB" dirty="0">
                <a:solidFill>
                  <a:srgbClr val="444444"/>
                </a:solidFill>
              </a:rPr>
              <a:t> studio;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rgbClr val="444444"/>
                </a:solidFill>
              </a:rPr>
              <a:t>Lezione</a:t>
            </a:r>
            <a:r>
              <a:rPr lang="en-GB" dirty="0">
                <a:solidFill>
                  <a:srgbClr val="444444"/>
                </a:solidFill>
              </a:rPr>
              <a:t> 4 - </a:t>
            </a:r>
            <a:r>
              <a:rPr lang="en-GB" dirty="0" err="1">
                <a:solidFill>
                  <a:srgbClr val="444444"/>
                </a:solidFill>
              </a:rPr>
              <a:t>autoefficacia</a:t>
            </a:r>
            <a:r>
              <a:rPr lang="en-GB" dirty="0">
                <a:solidFill>
                  <a:srgbClr val="444444"/>
                </a:solidFill>
              </a:rPr>
              <a:t> e </a:t>
            </a:r>
            <a:r>
              <a:rPr lang="en-GB" dirty="0" err="1">
                <a:solidFill>
                  <a:srgbClr val="444444"/>
                </a:solidFill>
              </a:rPr>
              <a:t>autostima</a:t>
            </a:r>
            <a:endParaRPr lang="en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2456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934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10256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4860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29680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3490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2732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293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0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09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78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54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011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 bisogno di delucidazioni/chiarimenti su procedure di tipo amministrativo o burocratico e vorresti sapere a quale ufficio devi rivolgerti?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informazioni di tipo logistico? (es dove sono aule, laboratori, biblioteca?)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supporto per l’utilizzo delle piattaforme e-learning/esse3/Microsoft Teams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Hai bisogno di supporto alla navigazione sul sito di Ateneo per reperire informazioni e o moduli di interesse?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it-IT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Sei uno studente con disabilità e hai bisogno di contattare l’ufficio di competenza per stilare il progetto formativo individualizzato? </a:t>
            </a:r>
            <a:endParaRPr lang="it-IT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19ADA-6273-4447-B56C-DF7FE68AE5C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523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1545C8-DB2B-43B1-8B25-7DA137774EC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72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7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101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3692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Documents and Settings\daniela.maffioli\Desktop\LOGO-ATENEO-FONDO TRA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 userDrawn="1"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3527376" y="332656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3 ottobre – Giornata dell’ accoglienza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47622"/>
            <a:ext cx="936104" cy="965754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79512" y="6237312"/>
            <a:ext cx="765448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8592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C:\Documents and Settings\daniela.maffioli\Desktop\LOGO-ATENEO-FONDO TRASPAREN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 userDrawn="1"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 userDrawn="1"/>
        </p:nvSpPr>
        <p:spPr>
          <a:xfrm>
            <a:off x="3419872" y="332656"/>
            <a:ext cx="5724128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23 settembre – Giornata dell’ accoglienza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47622"/>
            <a:ext cx="936104" cy="965754"/>
          </a:xfrm>
          <a:prstGeom prst="rect">
            <a:avLst/>
          </a:prstGeom>
        </p:spPr>
      </p:pic>
      <p:sp>
        <p:nvSpPr>
          <p:cNvPr id="11" name="Rettangolo 10"/>
          <p:cNvSpPr/>
          <p:nvPr userDrawn="1"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79512" y="6237312"/>
            <a:ext cx="765448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E7A41E1B-4F70-4964-A407-84C68BE8251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431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098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349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807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13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087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009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8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37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C92E-90A7-4BBF-B915-DA12F518C146}" type="datetimeFigureOut">
              <a:rPr lang="it-IT" smtClean="0"/>
              <a:pPr/>
              <a:t>26/10/2022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9A0B-F416-4F71-B917-FDC4A65F9CE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2369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ffalcone1@studenti.uninsubria.it" TargetMode="External"/><Relationship Id="rId5" Type="http://schemas.openxmlformats.org/officeDocument/2006/relationships/hyperlink" Target="mailto:ggorni1@studenti.uninsubria.it" TargetMode="Externa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afetylive.uninsubria.it/Login.aspx&#249;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nsubria.it/la-didattica/orientamento/preparati-alluniversit&#224;/precorso-di-metodo-di-studi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5.png"/><Relationship Id="rId9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mailto:didattica.dbsv@uninsubria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1055516" y="1363928"/>
            <a:ext cx="7044876" cy="912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Università degli Studi dell’</a:t>
            </a:r>
            <a:r>
              <a:rPr lang="it-IT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Insubria</a:t>
            </a:r>
            <a:endParaRPr lang="it-IT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1097470" y="3356992"/>
            <a:ext cx="7002922" cy="135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it-IT" sz="3200" b="1" dirty="0">
                <a:solidFill>
                  <a:srgbClr val="005045"/>
                </a:solidFill>
                <a:latin typeface="+mn-lt"/>
                <a:ea typeface="Al Tarikh" charset="0"/>
                <a:cs typeface="Al Tarikh" charset="0"/>
              </a:rPr>
              <a:t>Presentazione del Corso di Studi</a:t>
            </a:r>
          </a:p>
          <a:p>
            <a:pPr algn="ctr">
              <a:lnSpc>
                <a:spcPct val="150000"/>
              </a:lnSpc>
              <a:spcBef>
                <a:spcPts val="2000"/>
              </a:spcBef>
            </a:pPr>
            <a:r>
              <a:rPr lang="it-IT" sz="3200" b="1" dirty="0">
                <a:solidFill>
                  <a:srgbClr val="005045"/>
                </a:solidFill>
                <a:latin typeface="+mn-lt"/>
                <a:ea typeface="Al Tarikh" charset="0"/>
                <a:cs typeface="Al Tarikh" charset="0"/>
              </a:rPr>
              <a:t>in </a:t>
            </a:r>
            <a:r>
              <a:rPr lang="it-IT" sz="4000" b="1" dirty="0">
                <a:solidFill>
                  <a:srgbClr val="005045"/>
                </a:solidFill>
                <a:latin typeface="+mn-lt"/>
                <a:ea typeface="Al Tarikh" charset="0"/>
                <a:cs typeface="Al Tarikh" charset="0"/>
              </a:rPr>
              <a:t>Scienze Biologiche</a:t>
            </a: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251520" y="2204864"/>
            <a:ext cx="8637206" cy="9129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Dipartimento di Biotecnologie e Scienze della Vita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411760" y="332656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847622"/>
            <a:ext cx="936104" cy="965754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31831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46278E8-C82E-4D07-8A7F-CB28681582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8936" y="1809539"/>
            <a:ext cx="3280643" cy="1646606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9D5F285B-8C94-4D61-BABB-2AFC6FB9BCA1}"/>
              </a:ext>
            </a:extLst>
          </p:cNvPr>
          <p:cNvSpPr txBox="1">
            <a:spLocks/>
          </p:cNvSpPr>
          <p:nvPr/>
        </p:nvSpPr>
        <p:spPr>
          <a:xfrm>
            <a:off x="1391838" y="853352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La segreteria Didattica: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CEE301-F1E0-44E2-BB86-44E04C9299DB}"/>
              </a:ext>
            </a:extLst>
          </p:cNvPr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A915772-A081-4A9C-BCB1-6A6341968A74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A71829F2-0BD7-4B25-9C83-23ABF54730AB}"/>
              </a:ext>
            </a:extLst>
          </p:cNvPr>
          <p:cNvSpPr txBox="1"/>
          <p:nvPr/>
        </p:nvSpPr>
        <p:spPr>
          <a:xfrm>
            <a:off x="4028602" y="1393225"/>
            <a:ext cx="518457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latin typeface="+mj-lt"/>
                <a:ea typeface="+mj-ea"/>
                <a:cs typeface="+mj-cs"/>
              </a:rPr>
              <a:t>ORGANIZZAZIONE del Corso di Studio</a:t>
            </a:r>
          </a:p>
          <a:p>
            <a:endParaRPr lang="it-IT" sz="2200" b="1" dirty="0">
              <a:latin typeface="+mj-lt"/>
              <a:ea typeface="+mj-ea"/>
              <a:cs typeface="+mj-cs"/>
            </a:endParaRPr>
          </a:p>
          <a:p>
            <a:r>
              <a:rPr lang="it-IT" sz="2200" dirty="0">
                <a:latin typeface="+mj-lt"/>
                <a:ea typeface="+mj-ea"/>
                <a:cs typeface="+mj-cs"/>
              </a:rPr>
              <a:t>Per esempio: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Didattica: Lezioni,  esercitazioni , attività di laboratorio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Logistica: aule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Docenti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Piani di studio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Erasmus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Stage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it-IT" sz="2200" dirty="0">
                <a:latin typeface="+mj-lt"/>
                <a:ea typeface="+mj-ea"/>
                <a:cs typeface="+mj-cs"/>
              </a:rPr>
              <a:t>Laurea</a:t>
            </a:r>
          </a:p>
          <a:p>
            <a:endParaRPr lang="it-IT" sz="22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CC74047-8330-4FF4-A8C0-7A5596F7F1BB}"/>
              </a:ext>
            </a:extLst>
          </p:cNvPr>
          <p:cNvSpPr txBox="1"/>
          <p:nvPr/>
        </p:nvSpPr>
        <p:spPr>
          <a:xfrm>
            <a:off x="1709741" y="3922761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DUNANT, 3 Varese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2BF6BA18-099E-4C57-A0C3-4291CDF99B1F}"/>
              </a:ext>
            </a:extLst>
          </p:cNvPr>
          <p:cNvSpPr/>
          <p:nvPr/>
        </p:nvSpPr>
        <p:spPr>
          <a:xfrm>
            <a:off x="-38996" y="260649"/>
            <a:ext cx="1445892" cy="5970068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1F507467-D813-430B-B8C9-E98138CD9859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C5FEA09B-7C62-4ECD-9664-3D02349C2F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8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854772" y="401844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854772" y="130429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D5F285B-8C94-4D61-BABB-2AFC6FB9BCA1}"/>
              </a:ext>
            </a:extLst>
          </p:cNvPr>
          <p:cNvSpPr txBox="1">
            <a:spLocks/>
          </p:cNvSpPr>
          <p:nvPr/>
        </p:nvSpPr>
        <p:spPr>
          <a:xfrm>
            <a:off x="221815" y="2939404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SEGRETERIA STUDENTI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CEE301-F1E0-44E2-BB86-44E04C9299DB}"/>
              </a:ext>
            </a:extLst>
          </p:cNvPr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A915772-A081-4A9C-BCB1-6A6341968A74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9" name="CasellaDiTesto 2">
            <a:extLst>
              <a:ext uri="{FF2B5EF4-FFF2-40B4-BE49-F238E27FC236}">
                <a16:creationId xmlns:a16="http://schemas.microsoft.com/office/drawing/2014/main" id="{A71829F2-0BD7-4B25-9C83-23ABF54730AB}"/>
              </a:ext>
            </a:extLst>
          </p:cNvPr>
          <p:cNvSpPr txBox="1"/>
          <p:nvPr/>
        </p:nvSpPr>
        <p:spPr>
          <a:xfrm>
            <a:off x="5074887" y="3511039"/>
            <a:ext cx="406911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PRATICHE: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Tasse e contributi (modalità di presentazione ISEE)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Borse di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Alloggi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Esoneri dalle tasse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Collaborazioni studentesche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300" dirty="0">
              <a:solidFill>
                <a:srgbClr val="005045"/>
              </a:solidFill>
              <a:latin typeface="+mj-lt"/>
              <a:ea typeface="+mj-ea"/>
              <a:cs typeface="+mj-cs"/>
            </a:endParaRPr>
          </a:p>
          <a:p>
            <a:endParaRPr lang="it-IT" dirty="0"/>
          </a:p>
        </p:txBody>
      </p:sp>
      <p:pic>
        <p:nvPicPr>
          <p:cNvPr id="21" name="Immagine 20" descr="via Ravasi, 2 - Varese ">
            <a:extLst>
              <a:ext uri="{FF2B5EF4-FFF2-40B4-BE49-F238E27FC236}">
                <a16:creationId xmlns:a16="http://schemas.microsoft.com/office/drawing/2014/main" id="{40739927-3866-46AC-A2BD-4C43307F2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9103" y="1170930"/>
            <a:ext cx="2352217" cy="1562019"/>
          </a:xfrm>
          <a:prstGeom prst="rect">
            <a:avLst/>
          </a:prstGeom>
        </p:spPr>
      </p:pic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1854ED-F762-41D9-B7C0-E1B3912C0B7C}"/>
              </a:ext>
            </a:extLst>
          </p:cNvPr>
          <p:cNvSpPr txBox="1"/>
          <p:nvPr/>
        </p:nvSpPr>
        <p:spPr>
          <a:xfrm>
            <a:off x="1286886" y="1488226"/>
            <a:ext cx="2352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Via RAVASI, Varese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7C753A13-9AF0-454F-BC92-98CB03CD87D0}"/>
              </a:ext>
            </a:extLst>
          </p:cNvPr>
          <p:cNvSpPr/>
          <p:nvPr/>
        </p:nvSpPr>
        <p:spPr>
          <a:xfrm>
            <a:off x="243211" y="346424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000" b="1" dirty="0"/>
              <a:t>PRATICHE</a:t>
            </a:r>
            <a:r>
              <a:rPr lang="it-IT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Procedure di immatricolazione ed iscrizione ad anni successivi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Rilascio di certificati (scaricabili on line)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Gestione applicativo Esse3 piano di studio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5045"/>
                </a:solidFill>
              </a:rPr>
              <a:t>Accesso ai servizi web segreteria studenti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00504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dirty="0">
              <a:solidFill>
                <a:srgbClr val="005045"/>
              </a:solidFill>
            </a:endParaRPr>
          </a:p>
        </p:txBody>
      </p:sp>
      <p:sp>
        <p:nvSpPr>
          <p:cNvPr id="24" name="Titolo 1">
            <a:extLst>
              <a:ext uri="{FF2B5EF4-FFF2-40B4-BE49-F238E27FC236}">
                <a16:creationId xmlns:a16="http://schemas.microsoft.com/office/drawing/2014/main" id="{7E3905E6-657E-407E-B6F6-E7D00E846267}"/>
              </a:ext>
            </a:extLst>
          </p:cNvPr>
          <p:cNvSpPr txBox="1">
            <a:spLocks/>
          </p:cNvSpPr>
          <p:nvPr/>
        </p:nvSpPr>
        <p:spPr>
          <a:xfrm>
            <a:off x="4801761" y="2876597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UFF. DIRITTO ALLO STUDIO</a:t>
            </a:r>
          </a:p>
        </p:txBody>
      </p:sp>
    </p:spTree>
    <p:extLst>
      <p:ext uri="{BB962C8B-B14F-4D97-AF65-F5344CB8AC3E}">
        <p14:creationId xmlns:p14="http://schemas.microsoft.com/office/powerpoint/2010/main" val="3454841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 in Scienze Biologiche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553200" y="5921984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29 ottobre 2020 – Giornata dell’accoglienza</a:t>
            </a:r>
          </a:p>
        </p:txBody>
      </p:sp>
      <p:sp>
        <p:nvSpPr>
          <p:cNvPr id="15" name="Segnaposto numero diapositiva 4">
            <a:extLst>
              <a:ext uri="{FF2B5EF4-FFF2-40B4-BE49-F238E27FC236}">
                <a16:creationId xmlns:a16="http://schemas.microsoft.com/office/drawing/2014/main" id="{A7DF0888-29BD-47F5-A5F8-521B2D4E2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C7CEE301-F1E0-44E2-BB86-44E04C9299DB}"/>
              </a:ext>
            </a:extLst>
          </p:cNvPr>
          <p:cNvSpPr/>
          <p:nvPr/>
        </p:nvSpPr>
        <p:spPr>
          <a:xfrm>
            <a:off x="870574" y="633169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AA915772-A081-4A9C-BCB1-6A6341968A74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sp>
        <p:nvSpPr>
          <p:cNvPr id="19" name="CasellaDiTesto 8">
            <a:extLst>
              <a:ext uri="{FF2B5EF4-FFF2-40B4-BE49-F238E27FC236}">
                <a16:creationId xmlns:a16="http://schemas.microsoft.com/office/drawing/2014/main" id="{E15B22E4-641C-41AE-861B-129FF1069D8F}"/>
              </a:ext>
            </a:extLst>
          </p:cNvPr>
          <p:cNvSpPr txBox="1"/>
          <p:nvPr/>
        </p:nvSpPr>
        <p:spPr>
          <a:xfrm>
            <a:off x="618038" y="1155158"/>
            <a:ext cx="82809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C00000"/>
                </a:solidFill>
              </a:rPr>
              <a:t>Hai bisogno di informazioni e non sai a quale ufficio rivolgerti?</a:t>
            </a:r>
          </a:p>
          <a:p>
            <a:pPr algn="ctr"/>
            <a:endParaRPr lang="it-IT" sz="3200" b="1" dirty="0">
              <a:solidFill>
                <a:srgbClr val="C00000"/>
              </a:solidFill>
            </a:endParaRPr>
          </a:p>
          <a:p>
            <a:pPr algn="ctr"/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41A5B83-9122-4224-A692-E4DF74FD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994" y="2484167"/>
            <a:ext cx="8296806" cy="317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957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DIGITALI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24A6396-0E3C-4801-BAD8-CEE7FB2FFCBF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81555B03-9F08-403A-BE72-6BF81D397943}"/>
              </a:ext>
            </a:extLst>
          </p:cNvPr>
          <p:cNvSpPr txBox="1">
            <a:spLocks/>
          </p:cNvSpPr>
          <p:nvPr/>
        </p:nvSpPr>
        <p:spPr>
          <a:xfrm>
            <a:off x="1835696" y="3041923"/>
            <a:ext cx="5040559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000" b="1" u="sng" dirty="0">
                <a:solidFill>
                  <a:srgbClr val="005045"/>
                </a:solidFill>
              </a:rPr>
              <a:t>A caccia di informazioni in rete</a:t>
            </a:r>
          </a:p>
          <a:p>
            <a:pPr algn="ctr"/>
            <a:endParaRPr lang="it-IT" sz="3000" b="1" u="sng" dirty="0">
              <a:solidFill>
                <a:srgbClr val="005045"/>
              </a:solidFill>
            </a:endParaRPr>
          </a:p>
          <a:p>
            <a:pPr algn="ctr"/>
            <a:endParaRPr lang="it-IT" sz="3000" b="1" u="sng" dirty="0">
              <a:solidFill>
                <a:srgbClr val="005045"/>
              </a:solidFill>
            </a:endParaRPr>
          </a:p>
          <a:p>
            <a:pPr algn="ctr"/>
            <a:endParaRPr lang="it-IT" sz="3000" b="1" u="sng" dirty="0">
              <a:solidFill>
                <a:srgbClr val="005045"/>
              </a:solidFill>
            </a:endParaRPr>
          </a:p>
          <a:p>
            <a:pPr algn="ctr"/>
            <a:r>
              <a:rPr lang="it-IT" sz="3000" b="1" u="sng" dirty="0">
                <a:solidFill>
                  <a:srgbClr val="005045"/>
                </a:solidFill>
              </a:rPr>
              <a:t>Consigli utili alla navigazione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953E98F0-606C-4825-9F8C-1CBA2F7359D7}"/>
              </a:ext>
            </a:extLst>
          </p:cNvPr>
          <p:cNvSpPr txBox="1">
            <a:spLocks/>
          </p:cNvSpPr>
          <p:nvPr/>
        </p:nvSpPr>
        <p:spPr>
          <a:xfrm>
            <a:off x="1835696" y="2132856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it-IT" sz="3000" b="1" u="sng" dirty="0">
              <a:solidFill>
                <a:srgbClr val="005045"/>
              </a:solidFill>
            </a:endParaRP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6E435C42-BF39-4A60-9DCD-12A52A57CE2F}"/>
              </a:ext>
            </a:extLst>
          </p:cNvPr>
          <p:cNvSpPr txBox="1">
            <a:spLocks/>
          </p:cNvSpPr>
          <p:nvPr/>
        </p:nvSpPr>
        <p:spPr>
          <a:xfrm>
            <a:off x="755576" y="1412776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 IL WEB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880C7832-108E-4ABB-9075-239023482797}"/>
              </a:ext>
            </a:extLst>
          </p:cNvPr>
          <p:cNvSpPr txBox="1">
            <a:spLocks/>
          </p:cNvSpPr>
          <p:nvPr/>
        </p:nvSpPr>
        <p:spPr>
          <a:xfrm>
            <a:off x="2339752" y="4581128"/>
            <a:ext cx="4536504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it-IT" sz="30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2" name="Immagine 7">
            <a:extLst>
              <a:ext uri="{FF2B5EF4-FFF2-40B4-BE49-F238E27FC236}">
                <a16:creationId xmlns:a16="http://schemas.microsoft.com/office/drawing/2014/main" id="{36529A14-B5AA-4002-80F7-D6BECE14B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412776"/>
            <a:ext cx="180020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72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8">
            <a:extLst>
              <a:ext uri="{FF2B5EF4-FFF2-40B4-BE49-F238E27FC236}">
                <a16:creationId xmlns:a16="http://schemas.microsoft.com/office/drawing/2014/main" id="{7C428192-1A1F-BA49-AE31-71C878B9EABD}"/>
              </a:ext>
            </a:extLst>
          </p:cNvPr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2DCFD0B-ACCD-49D1-86C4-65AA521D32FD}"/>
              </a:ext>
            </a:extLst>
          </p:cNvPr>
          <p:cNvSpPr txBox="1">
            <a:spLocks/>
          </p:cNvSpPr>
          <p:nvPr/>
        </p:nvSpPr>
        <p:spPr>
          <a:xfrm>
            <a:off x="1379904" y="5947163"/>
            <a:ext cx="6230542" cy="91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E87111-725F-4A28-9CB4-84502D322224}"/>
              </a:ext>
            </a:extLst>
          </p:cNvPr>
          <p:cNvSpPr/>
          <p:nvPr/>
        </p:nvSpPr>
        <p:spPr>
          <a:xfrm>
            <a:off x="1452595" y="3591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86D921-A46A-4AED-9E3D-4E07641D6EE1}"/>
              </a:ext>
            </a:extLst>
          </p:cNvPr>
          <p:cNvSpPr/>
          <p:nvPr/>
        </p:nvSpPr>
        <p:spPr>
          <a:xfrm>
            <a:off x="-36512" y="0"/>
            <a:ext cx="1408523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B2DA509-DC80-43DB-95D8-2C7495CEC380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A8B1B28-4AF0-45A4-9E44-36AEF7FE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D9A2847-1BC2-40D5-B9AC-CFC495A8B609}"/>
              </a:ext>
            </a:extLst>
          </p:cNvPr>
          <p:cNvSpPr/>
          <p:nvPr/>
        </p:nvSpPr>
        <p:spPr>
          <a:xfrm>
            <a:off x="8028384" y="5777195"/>
            <a:ext cx="1115616" cy="1080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C:\Documents and Settings\daniela.maffioli\Desktop\LOGO-ATENEO-FONDO TRASPARENTE.png">
            <a:extLst>
              <a:ext uri="{FF2B5EF4-FFF2-40B4-BE49-F238E27FC236}">
                <a16:creationId xmlns:a16="http://schemas.microsoft.com/office/drawing/2014/main" id="{12067E5A-FF5A-4C3F-BE6A-1C6FEC8F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57803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D753292D-BBCF-4F56-B7DA-CBEBB252314E}"/>
              </a:ext>
            </a:extLst>
          </p:cNvPr>
          <p:cNvSpPr txBox="1">
            <a:spLocks/>
          </p:cNvSpPr>
          <p:nvPr/>
        </p:nvSpPr>
        <p:spPr>
          <a:xfrm>
            <a:off x="2486079" y="1094025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it-IT" sz="3200" u="sng" dirty="0">
              <a:solidFill>
                <a:srgbClr val="005045"/>
              </a:solidFill>
            </a:endParaRPr>
          </a:p>
          <a:p>
            <a:r>
              <a:rPr lang="it-IT" sz="3200" b="1" u="sng" dirty="0">
                <a:solidFill>
                  <a:srgbClr val="C00000"/>
                </a:solidFill>
              </a:rPr>
              <a:t>Rappresentanti degli studenti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0C65FF0-CC80-41A8-9CCB-1697411B8FAC}"/>
              </a:ext>
            </a:extLst>
          </p:cNvPr>
          <p:cNvSpPr/>
          <p:nvPr/>
        </p:nvSpPr>
        <p:spPr>
          <a:xfrm>
            <a:off x="2267744" y="2354272"/>
            <a:ext cx="779284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it-IT" sz="12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Gabriele GORNI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it-IT" sz="2800" dirty="0">
                <a:hlinkClick r:id="rId5"/>
              </a:rPr>
              <a:t>ggorni1@studenti.uninsubria</a:t>
            </a:r>
            <a:r>
              <a:rPr lang="it-IT" sz="2000" dirty="0">
                <a:hlinkClick r:id="rId5"/>
              </a:rPr>
              <a:t>.it</a:t>
            </a:r>
            <a:endParaRPr lang="it-IT" sz="2000" dirty="0"/>
          </a:p>
          <a:p>
            <a:pPr>
              <a:spcAft>
                <a:spcPts val="0"/>
              </a:spcAft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it-IT" sz="14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it-IT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Francesco  FALCONE </a:t>
            </a:r>
            <a:r>
              <a:rPr lang="it-IT" sz="2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f</a:t>
            </a:r>
            <a:r>
              <a:rPr lang="it-IT" sz="2800" dirty="0">
                <a:hlinkClick r:id="rId6"/>
              </a:rPr>
              <a:t>falcone1@studenti.uninsubria.it</a:t>
            </a:r>
            <a:endParaRPr lang="it-IT" sz="2800" dirty="0"/>
          </a:p>
          <a:p>
            <a:endParaRPr lang="it-IT" sz="2000" dirty="0"/>
          </a:p>
          <a:p>
            <a:pPr>
              <a:spcAft>
                <a:spcPts val="0"/>
              </a:spcAft>
            </a:pPr>
            <a:endParaRPr lang="it-IT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57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>
            <a:extLst>
              <a:ext uri="{FF2B5EF4-FFF2-40B4-BE49-F238E27FC236}">
                <a16:creationId xmlns:a16="http://schemas.microsoft.com/office/drawing/2014/main" id="{C115FDC8-30BE-421D-8F75-1C11C1EC0188}"/>
              </a:ext>
            </a:extLst>
          </p:cNvPr>
          <p:cNvSpPr/>
          <p:nvPr/>
        </p:nvSpPr>
        <p:spPr>
          <a:xfrm>
            <a:off x="755576" y="3283864"/>
            <a:ext cx="8064891" cy="3107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468E2A40-4A85-44D9-8495-9EFA4E89E0F7}"/>
              </a:ext>
            </a:extLst>
          </p:cNvPr>
          <p:cNvSpPr/>
          <p:nvPr/>
        </p:nvSpPr>
        <p:spPr>
          <a:xfrm>
            <a:off x="755576" y="708909"/>
            <a:ext cx="8064896" cy="25297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790719" y="6356349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6386296" y="892276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SEGRETERIA </a:t>
            </a:r>
          </a:p>
          <a:p>
            <a:pPr algn="ctr"/>
            <a:r>
              <a:rPr lang="it-IT" sz="2400" b="1" dirty="0"/>
              <a:t>DIDATTICA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37609" y="1184877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DOCENTI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989156" y="280561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TUTOR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790719" y="2289759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SEGRETERIA </a:t>
            </a:r>
          </a:p>
          <a:p>
            <a:pPr algn="ctr"/>
            <a:r>
              <a:rPr lang="it-IT" sz="2400" b="1" dirty="0"/>
              <a:t>STUDENTI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3735224" y="1993104"/>
            <a:ext cx="1913104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chemeClr val="bg1"/>
                </a:solidFill>
              </a:rPr>
              <a:t>STUDENTI</a:t>
            </a:r>
          </a:p>
        </p:txBody>
      </p:sp>
      <p:cxnSp>
        <p:nvCxnSpPr>
          <p:cNvPr id="13" name="Connettore 2 12"/>
          <p:cNvCxnSpPr>
            <a:cxnSpLocks/>
          </p:cNvCxnSpPr>
          <p:nvPr/>
        </p:nvCxnSpPr>
        <p:spPr>
          <a:xfrm flipV="1">
            <a:off x="2219884" y="2515174"/>
            <a:ext cx="1250301" cy="436956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cxnSpLocks/>
          </p:cNvCxnSpPr>
          <p:nvPr/>
        </p:nvCxnSpPr>
        <p:spPr>
          <a:xfrm>
            <a:off x="2267744" y="1612199"/>
            <a:ext cx="958297" cy="460629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cxnSpLocks/>
          </p:cNvCxnSpPr>
          <p:nvPr/>
        </p:nvCxnSpPr>
        <p:spPr>
          <a:xfrm flipV="1">
            <a:off x="5648328" y="1374572"/>
            <a:ext cx="789171" cy="616601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cxnSpLocks/>
          </p:cNvCxnSpPr>
          <p:nvPr/>
        </p:nvCxnSpPr>
        <p:spPr>
          <a:xfrm>
            <a:off x="5730918" y="2329039"/>
            <a:ext cx="902256" cy="404613"/>
          </a:xfrm>
          <a:prstGeom prst="straightConnector1">
            <a:avLst/>
          </a:prstGeom>
          <a:ln w="38100">
            <a:solidFill>
              <a:srgbClr val="00206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ccia circolare in giù 21">
            <a:extLst>
              <a:ext uri="{FF2B5EF4-FFF2-40B4-BE49-F238E27FC236}">
                <a16:creationId xmlns:a16="http://schemas.microsoft.com/office/drawing/2014/main" id="{370C7C5E-4CA3-45C2-A53E-4072827EAD6D}"/>
              </a:ext>
            </a:extLst>
          </p:cNvPr>
          <p:cNvSpPr/>
          <p:nvPr/>
        </p:nvSpPr>
        <p:spPr>
          <a:xfrm>
            <a:off x="4142700" y="1568709"/>
            <a:ext cx="1098149" cy="269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42" name="Freccia circolare in giù 41">
            <a:extLst>
              <a:ext uri="{FF2B5EF4-FFF2-40B4-BE49-F238E27FC236}">
                <a16:creationId xmlns:a16="http://schemas.microsoft.com/office/drawing/2014/main" id="{4D5B3EC6-FBF2-4D38-8EBB-44AB7A77D8C0}"/>
              </a:ext>
            </a:extLst>
          </p:cNvPr>
          <p:cNvSpPr/>
          <p:nvPr/>
        </p:nvSpPr>
        <p:spPr>
          <a:xfrm rot="10800000">
            <a:off x="4142701" y="2704207"/>
            <a:ext cx="1098149" cy="26976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2751AD7-B24E-490F-86D0-C022F51ED02B}"/>
              </a:ext>
            </a:extLst>
          </p:cNvPr>
          <p:cNvGrpSpPr/>
          <p:nvPr/>
        </p:nvGrpSpPr>
        <p:grpSpPr>
          <a:xfrm>
            <a:off x="862492" y="3831229"/>
            <a:ext cx="7813008" cy="1865597"/>
            <a:chOff x="862492" y="3831229"/>
            <a:chExt cx="7813008" cy="1865597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3489688" y="4114001"/>
              <a:ext cx="2520280" cy="12003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Consiglio </a:t>
              </a:r>
            </a:p>
            <a:p>
              <a:pPr algn="ctr"/>
              <a:r>
                <a:rPr lang="it-IT" sz="2400" b="1" dirty="0"/>
                <a:t>del </a:t>
              </a:r>
            </a:p>
            <a:p>
              <a:pPr algn="ctr"/>
              <a:r>
                <a:rPr lang="it-IT" sz="2400" b="1" dirty="0"/>
                <a:t>Corso di Studi</a:t>
              </a:r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CF39353A-8D1F-4406-A3FD-3D5873D86ADB}"/>
                </a:ext>
              </a:extLst>
            </p:cNvPr>
            <p:cNvSpPr txBox="1"/>
            <p:nvPr/>
          </p:nvSpPr>
          <p:spPr>
            <a:xfrm>
              <a:off x="862492" y="3831229"/>
              <a:ext cx="25202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Commissione</a:t>
              </a:r>
            </a:p>
            <a:p>
              <a:pPr algn="ctr"/>
              <a:r>
                <a:rPr lang="it-IT" sz="2400" b="1" dirty="0"/>
                <a:t>CPDS</a:t>
              </a:r>
            </a:p>
          </p:txBody>
        </p:sp>
        <p:sp>
          <p:nvSpPr>
            <p:cNvPr id="39" name="CasellaDiTesto 38">
              <a:extLst>
                <a:ext uri="{FF2B5EF4-FFF2-40B4-BE49-F238E27FC236}">
                  <a16:creationId xmlns:a16="http://schemas.microsoft.com/office/drawing/2014/main" id="{2217A2ED-8377-4B8C-8E7B-A0F181F77C76}"/>
                </a:ext>
              </a:extLst>
            </p:cNvPr>
            <p:cNvSpPr txBox="1"/>
            <p:nvPr/>
          </p:nvSpPr>
          <p:spPr>
            <a:xfrm>
              <a:off x="881589" y="4865829"/>
              <a:ext cx="2520280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/>
                <a:t>Commissione</a:t>
              </a:r>
            </a:p>
            <a:p>
              <a:pPr algn="ctr"/>
              <a:r>
                <a:rPr lang="it-IT" sz="2400" b="1" dirty="0" err="1"/>
                <a:t>AiQUA</a:t>
              </a:r>
              <a:endParaRPr lang="it-IT" sz="2400" b="1" dirty="0"/>
            </a:p>
          </p:txBody>
        </p:sp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54526392-4358-44A6-8804-559884BA3191}"/>
                </a:ext>
              </a:extLst>
            </p:cNvPr>
            <p:cNvGrpSpPr/>
            <p:nvPr/>
          </p:nvGrpSpPr>
          <p:grpSpPr>
            <a:xfrm>
              <a:off x="6155220" y="3928319"/>
              <a:ext cx="2520280" cy="1569660"/>
              <a:chOff x="6172946" y="3710924"/>
              <a:chExt cx="2520280" cy="1569660"/>
            </a:xfrm>
          </p:grpSpPr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E7078569-1FD7-4B10-B2F4-31690F8C5B64}"/>
                  </a:ext>
                </a:extLst>
              </p:cNvPr>
              <p:cNvSpPr txBox="1"/>
              <p:nvPr/>
            </p:nvSpPr>
            <p:spPr>
              <a:xfrm>
                <a:off x="6172946" y="3710924"/>
                <a:ext cx="2520280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/>
                  <a:t>Commissione</a:t>
                </a:r>
              </a:p>
              <a:p>
                <a:pPr algn="ctr"/>
                <a:endParaRPr lang="it-IT" sz="2400" b="1" dirty="0"/>
              </a:p>
              <a:p>
                <a:pPr algn="ctr"/>
                <a:endParaRPr lang="it-IT" sz="2400" b="1" dirty="0"/>
              </a:p>
              <a:p>
                <a:pPr algn="ctr"/>
                <a:r>
                  <a:rPr lang="it-IT" sz="2400" b="1" dirty="0"/>
                  <a:t> </a:t>
                </a: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10138" y="4151143"/>
                <a:ext cx="864096" cy="910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6063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DF3A3FC-1172-496D-AA12-57C627B486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3180" y="1506482"/>
            <a:ext cx="3818825" cy="213854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B609FF-7704-4778-8CD3-D388D76BC7BB}"/>
              </a:ext>
            </a:extLst>
          </p:cNvPr>
          <p:cNvSpPr txBox="1"/>
          <p:nvPr/>
        </p:nvSpPr>
        <p:spPr>
          <a:xfrm>
            <a:off x="3141388" y="3777630"/>
            <a:ext cx="59224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</a:rPr>
              <a:t>LEZIONI</a:t>
            </a:r>
          </a:p>
          <a:p>
            <a:r>
              <a:rPr lang="it-IT" sz="3600" dirty="0">
                <a:solidFill>
                  <a:srgbClr val="006600"/>
                </a:solidFill>
              </a:rPr>
              <a:t>PIANO di STUDIO (2° anno)</a:t>
            </a:r>
          </a:p>
          <a:p>
            <a:r>
              <a:rPr lang="it-IT" sz="3600" dirty="0">
                <a:solidFill>
                  <a:srgbClr val="006600"/>
                </a:solidFill>
              </a:rPr>
              <a:t>TIROCINIO (3° anno)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-124834" y="1794153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QUANDO?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3FF2EA-364D-499A-ACF8-63F8FF0DF6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324" y="2633912"/>
            <a:ext cx="1298078" cy="12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85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-124834" y="1794153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QUANDO?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3FF2EA-364D-499A-ACF8-63F8FF0DF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4" y="2633912"/>
            <a:ext cx="1298078" cy="1298078"/>
          </a:xfrm>
          <a:prstGeom prst="rect">
            <a:avLst/>
          </a:prstGeom>
        </p:spPr>
      </p:pic>
      <p:sp>
        <p:nvSpPr>
          <p:cNvPr id="21" name="Titolo 1">
            <a:extLst>
              <a:ext uri="{FF2B5EF4-FFF2-40B4-BE49-F238E27FC236}">
                <a16:creationId xmlns:a16="http://schemas.microsoft.com/office/drawing/2014/main" id="{D82702D3-C67C-483E-BD02-D305B200C155}"/>
              </a:ext>
            </a:extLst>
          </p:cNvPr>
          <p:cNvSpPr txBox="1">
            <a:spLocks/>
          </p:cNvSpPr>
          <p:nvPr/>
        </p:nvSpPr>
        <p:spPr>
          <a:xfrm>
            <a:off x="2123728" y="1232564"/>
            <a:ext cx="770485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VERIFICA della PREPARAZIONE INIZIALE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2A49FB3-F869-4906-BBCD-2AC1FB23082E}"/>
              </a:ext>
            </a:extLst>
          </p:cNvPr>
          <p:cNvSpPr txBox="1"/>
          <p:nvPr/>
        </p:nvSpPr>
        <p:spPr>
          <a:xfrm>
            <a:off x="5378593" y="3573016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75556B6-5D72-4D3D-B1A8-EC887007128C}"/>
              </a:ext>
            </a:extLst>
          </p:cNvPr>
          <p:cNvSpPr txBox="1"/>
          <p:nvPr/>
        </p:nvSpPr>
        <p:spPr>
          <a:xfrm>
            <a:off x="5434372" y="422336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6600"/>
                </a:solidFill>
              </a:rPr>
              <a:t>√</a:t>
            </a:r>
          </a:p>
        </p:txBody>
      </p:sp>
      <p:sp>
        <p:nvSpPr>
          <p:cNvPr id="24" name="CasellaDiTesto 1">
            <a:extLst>
              <a:ext uri="{FF2B5EF4-FFF2-40B4-BE49-F238E27FC236}">
                <a16:creationId xmlns:a16="http://schemas.microsoft.com/office/drawing/2014/main" id="{C2CB7977-6F33-4F0F-8C8A-E26B50C0C249}"/>
              </a:ext>
            </a:extLst>
          </p:cNvPr>
          <p:cNvSpPr txBox="1"/>
          <p:nvPr/>
        </p:nvSpPr>
        <p:spPr>
          <a:xfrm>
            <a:off x="1444931" y="3038964"/>
            <a:ext cx="330139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A.A. 22-23:</a:t>
            </a:r>
          </a:p>
          <a:p>
            <a:pPr algn="ctr"/>
            <a:r>
              <a:rPr lang="it-IT" sz="2800" b="1" dirty="0">
                <a:solidFill>
                  <a:srgbClr val="005045"/>
                </a:solidFill>
              </a:rPr>
              <a:t>Matematica di base</a:t>
            </a:r>
          </a:p>
          <a:p>
            <a:pPr algn="ctr"/>
            <a:endParaRPr lang="it-IT" sz="2400" dirty="0"/>
          </a:p>
          <a:p>
            <a:pPr algn="ctr"/>
            <a:r>
              <a:rPr lang="it-IT" dirty="0"/>
              <a:t>20 domande a risposta multipla</a:t>
            </a:r>
          </a:p>
          <a:p>
            <a:pPr algn="ctr"/>
            <a:endParaRPr lang="it-IT" dirty="0"/>
          </a:p>
        </p:txBody>
      </p:sp>
      <p:sp>
        <p:nvSpPr>
          <p:cNvPr id="25" name="CasellaDiTesto 13">
            <a:extLst>
              <a:ext uri="{FF2B5EF4-FFF2-40B4-BE49-F238E27FC236}">
                <a16:creationId xmlns:a16="http://schemas.microsoft.com/office/drawing/2014/main" id="{FB272BE6-CA93-4BF1-8415-ABA02E88DEFA}"/>
              </a:ext>
            </a:extLst>
          </p:cNvPr>
          <p:cNvSpPr txBox="1"/>
          <p:nvPr/>
        </p:nvSpPr>
        <p:spPr>
          <a:xfrm>
            <a:off x="5388391" y="299848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FF0000"/>
                </a:solidFill>
              </a:rPr>
              <a:t>√</a:t>
            </a:r>
          </a:p>
        </p:txBody>
      </p:sp>
      <p:sp>
        <p:nvSpPr>
          <p:cNvPr id="26" name="Titolo 1">
            <a:extLst>
              <a:ext uri="{FF2B5EF4-FFF2-40B4-BE49-F238E27FC236}">
                <a16:creationId xmlns:a16="http://schemas.microsoft.com/office/drawing/2014/main" id="{9B8B1553-B564-46CF-886C-C50B3DD805A5}"/>
              </a:ext>
            </a:extLst>
          </p:cNvPr>
          <p:cNvSpPr txBox="1">
            <a:spLocks/>
          </p:cNvSpPr>
          <p:nvPr/>
        </p:nvSpPr>
        <p:spPr>
          <a:xfrm>
            <a:off x="1870762" y="1868011"/>
            <a:ext cx="7521262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2800" dirty="0">
                <a:solidFill>
                  <a:schemeClr val="tx1"/>
                </a:solidFill>
              </a:rPr>
              <a:t>svolta </a:t>
            </a:r>
            <a:r>
              <a:rPr lang="it-IT" sz="2800" u="sng" dirty="0">
                <a:solidFill>
                  <a:schemeClr val="tx1"/>
                </a:solidFill>
              </a:rPr>
              <a:t>telematicamente</a:t>
            </a:r>
            <a:r>
              <a:rPr lang="it-IT" sz="2800" dirty="0">
                <a:solidFill>
                  <a:schemeClr val="tx1"/>
                </a:solidFill>
              </a:rPr>
              <a:t> (sito e-learning) 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D94F0DA2-6FFC-42DE-B470-33924EA21A7C}"/>
              </a:ext>
            </a:extLst>
          </p:cNvPr>
          <p:cNvSpPr/>
          <p:nvPr/>
        </p:nvSpPr>
        <p:spPr>
          <a:xfrm>
            <a:off x="5954657" y="3100718"/>
            <a:ext cx="2543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20 settembre 2022</a:t>
            </a:r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2D2C02DB-A48D-4966-B0DC-7169F909916B}"/>
              </a:ext>
            </a:extLst>
          </p:cNvPr>
          <p:cNvSpPr/>
          <p:nvPr/>
        </p:nvSpPr>
        <p:spPr>
          <a:xfrm>
            <a:off x="5964455" y="3665348"/>
            <a:ext cx="19718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4 ottobre2022</a:t>
            </a:r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3F6EA136-4AD1-4C30-8C08-EE1CFA3F56D8}"/>
              </a:ext>
            </a:extLst>
          </p:cNvPr>
          <p:cNvSpPr/>
          <p:nvPr/>
        </p:nvSpPr>
        <p:spPr>
          <a:xfrm>
            <a:off x="5855188" y="4332216"/>
            <a:ext cx="2532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/>
              <a:t>18 novembre 2022</a:t>
            </a:r>
          </a:p>
        </p:txBody>
      </p:sp>
    </p:spTree>
    <p:extLst>
      <p:ext uri="{BB962C8B-B14F-4D97-AF65-F5344CB8AC3E}">
        <p14:creationId xmlns:p14="http://schemas.microsoft.com/office/powerpoint/2010/main" val="164466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755576" y="1124744"/>
            <a:ext cx="770485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OFA (Obblighi Formativi Aggiuntivi)</a:t>
            </a:r>
          </a:p>
        </p:txBody>
      </p:sp>
      <p:sp>
        <p:nvSpPr>
          <p:cNvPr id="2" name="Rettangolo 1"/>
          <p:cNvSpPr/>
          <p:nvPr/>
        </p:nvSpPr>
        <p:spPr>
          <a:xfrm>
            <a:off x="2322004" y="1822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/>
              <a:t>Matematica di base prevede un livello soglia (10 risposte esatte su 20 quesiti)</a:t>
            </a:r>
          </a:p>
        </p:txBody>
      </p:sp>
      <p:sp>
        <p:nvSpPr>
          <p:cNvPr id="3" name="Rettangolo 2"/>
          <p:cNvSpPr/>
          <p:nvPr/>
        </p:nvSpPr>
        <p:spPr>
          <a:xfrm>
            <a:off x="2006402" y="3026521"/>
            <a:ext cx="63820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prevede  la  frequenza di una specifica attività formativa di recupero all’interno dell’insegnamento di Matematica Informatica e Biostatistica, </a:t>
            </a:r>
          </a:p>
          <a:p>
            <a:pPr algn="ctr"/>
            <a:r>
              <a:rPr lang="it-IT" dirty="0">
                <a:solidFill>
                  <a:srgbClr val="FF0000"/>
                </a:solidFill>
              </a:rPr>
              <a:t>al termine della quale è previsto un test di verifica da sostenere prima dell’esame di matematica</a:t>
            </a:r>
          </a:p>
          <a:p>
            <a:pPr algn="ctr"/>
            <a:endParaRPr lang="it-IT" dirty="0">
              <a:solidFill>
                <a:srgbClr val="FF0000"/>
              </a:solidFill>
            </a:endParaRPr>
          </a:p>
          <a:p>
            <a:pPr algn="ctr"/>
            <a:r>
              <a:rPr lang="it-IT" dirty="0"/>
              <a:t>(Appelli OFA sono appelli indipendenti dall’esame di matematica)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4194212" y="2576105"/>
            <a:ext cx="413792" cy="4208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226A5D44-549E-44EE-AFC0-AF173486665D}"/>
              </a:ext>
            </a:extLst>
          </p:cNvPr>
          <p:cNvSpPr/>
          <p:nvPr/>
        </p:nvSpPr>
        <p:spPr>
          <a:xfrm>
            <a:off x="3167677" y="5733256"/>
            <a:ext cx="35012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Recupero entro 30 settembre 2023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8F75845-B6B1-4689-9CFA-928986AFCE3A}"/>
              </a:ext>
            </a:extLst>
          </p:cNvPr>
          <p:cNvSpPr txBox="1">
            <a:spLocks/>
          </p:cNvSpPr>
          <p:nvPr/>
        </p:nvSpPr>
        <p:spPr>
          <a:xfrm>
            <a:off x="647564" y="5944847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E4640C3-BBA8-4486-8F0C-16BDC4A1A9EA}"/>
              </a:ext>
            </a:extLst>
          </p:cNvPr>
          <p:cNvSpPr txBox="1"/>
          <p:nvPr/>
        </p:nvSpPr>
        <p:spPr>
          <a:xfrm>
            <a:off x="193648" y="5150179"/>
            <a:ext cx="153615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OFA d’ufficio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C88C8BE-4BE5-409D-BCB9-EF2E23EFD895}"/>
              </a:ext>
            </a:extLst>
          </p:cNvPr>
          <p:cNvSpPr/>
          <p:nvPr/>
        </p:nvSpPr>
        <p:spPr>
          <a:xfrm>
            <a:off x="0" y="0"/>
            <a:ext cx="1250022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93F1A02F-802C-480E-AA66-98A72D125EE2}"/>
              </a:ext>
            </a:extLst>
          </p:cNvPr>
          <p:cNvSpPr/>
          <p:nvPr/>
        </p:nvSpPr>
        <p:spPr>
          <a:xfrm>
            <a:off x="7924313" y="5684199"/>
            <a:ext cx="1332974" cy="1268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258" y="5641202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51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1"/>
          <p:cNvGrpSpPr/>
          <p:nvPr/>
        </p:nvGrpSpPr>
        <p:grpSpPr>
          <a:xfrm>
            <a:off x="315211" y="1547359"/>
            <a:ext cx="3600400" cy="576064"/>
            <a:chOff x="4067944" y="620688"/>
            <a:chExt cx="3600400" cy="576064"/>
          </a:xfrm>
        </p:grpSpPr>
        <p:sp>
          <p:nvSpPr>
            <p:cNvPr id="13" name="Rettangolo arrotondato 12"/>
            <p:cNvSpPr/>
            <p:nvPr/>
          </p:nvSpPr>
          <p:spPr>
            <a:xfrm>
              <a:off x="4067944" y="620688"/>
              <a:ext cx="3600400" cy="5760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067944" y="764704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 Area di Matematica e Fisica</a:t>
              </a:r>
            </a:p>
          </p:txBody>
        </p:sp>
      </p:grpSp>
      <p:sp>
        <p:nvSpPr>
          <p:cNvPr id="15" name="Rettangolo 14"/>
          <p:cNvSpPr/>
          <p:nvPr/>
        </p:nvSpPr>
        <p:spPr>
          <a:xfrm>
            <a:off x="0" y="227687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highlight>
                  <a:srgbClr val="FFFF00"/>
                </a:highlight>
              </a:rPr>
              <a:t>MATEMATICA E BASI </a:t>
            </a:r>
            <a:r>
              <a:rPr lang="it-IT" sz="1600" dirty="0" err="1">
                <a:highlight>
                  <a:srgbClr val="FFFF00"/>
                </a:highlight>
              </a:rPr>
              <a:t>DI</a:t>
            </a:r>
            <a:r>
              <a:rPr lang="it-IT" sz="1600" dirty="0">
                <a:highlight>
                  <a:srgbClr val="FFFF00"/>
                </a:highlight>
              </a:rPr>
              <a:t> INFORMATICA</a:t>
            </a:r>
          </a:p>
          <a:p>
            <a:pPr marL="285750" indent="-285750"/>
            <a:r>
              <a:rPr lang="it-IT" sz="1600" dirty="0">
                <a:highlight>
                  <a:srgbClr val="FFFF00"/>
                </a:highlight>
              </a:rPr>
              <a:t>	 E BIOSTATISTICA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highlight>
                  <a:srgbClr val="FFFF00"/>
                </a:highlight>
              </a:rPr>
              <a:t>FISICA</a:t>
            </a:r>
            <a:r>
              <a:rPr lang="it-IT" sz="1600" dirty="0"/>
              <a:t> </a:t>
            </a:r>
          </a:p>
        </p:txBody>
      </p:sp>
      <p:grpSp>
        <p:nvGrpSpPr>
          <p:cNvPr id="4" name="Gruppo 2"/>
          <p:cNvGrpSpPr/>
          <p:nvPr/>
        </p:nvGrpSpPr>
        <p:grpSpPr>
          <a:xfrm>
            <a:off x="395536" y="3284984"/>
            <a:ext cx="3744416" cy="576064"/>
            <a:chOff x="4139952" y="4129916"/>
            <a:chExt cx="3744416" cy="576064"/>
          </a:xfrm>
        </p:grpSpPr>
        <p:sp>
          <p:nvSpPr>
            <p:cNvPr id="16" name="Rettangolo arrotondato 15"/>
            <p:cNvSpPr/>
            <p:nvPr/>
          </p:nvSpPr>
          <p:spPr>
            <a:xfrm>
              <a:off x="4139952" y="4129916"/>
              <a:ext cx="3600400" cy="57606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355976" y="4273932"/>
              <a:ext cx="352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Area di Chimica</a:t>
              </a:r>
            </a:p>
          </p:txBody>
        </p:sp>
      </p:grpSp>
      <p:sp>
        <p:nvSpPr>
          <p:cNvPr id="18" name="Rettangolo 17"/>
          <p:cNvSpPr/>
          <p:nvPr/>
        </p:nvSpPr>
        <p:spPr>
          <a:xfrm>
            <a:off x="0" y="422108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>
                <a:highlight>
                  <a:srgbClr val="FFFF00"/>
                </a:highlight>
              </a:rPr>
              <a:t>CHIMICA GENERALE E INORGANICA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600" dirty="0"/>
              <a:t>CHIMICA ORGANICA 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323528" y="260648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FORMAZIONE </a:t>
            </a:r>
          </a:p>
          <a:p>
            <a:pPr algn="ctr"/>
            <a:r>
              <a:rPr lang="it-IT" sz="2800" b="1" dirty="0" err="1">
                <a:solidFill>
                  <a:srgbClr val="FF0000"/>
                </a:solidFill>
              </a:rPr>
              <a:t>DI</a:t>
            </a:r>
            <a:r>
              <a:rPr lang="it-IT" sz="2800" b="1" dirty="0">
                <a:solidFill>
                  <a:srgbClr val="FF0000"/>
                </a:solidFill>
              </a:rPr>
              <a:t> BASE </a:t>
            </a:r>
            <a:r>
              <a:rPr lang="it-IT" sz="2800" b="1" dirty="0" err="1">
                <a:solidFill>
                  <a:srgbClr val="FF0000"/>
                </a:solidFill>
              </a:rPr>
              <a:t>aBIO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51512" y="18864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FF0000"/>
                </a:solidFill>
              </a:rPr>
              <a:t>FORMAZIONE </a:t>
            </a:r>
            <a:r>
              <a:rPr lang="it-IT" sz="2800" b="1" dirty="0" err="1">
                <a:solidFill>
                  <a:srgbClr val="FF0000"/>
                </a:solidFill>
              </a:rPr>
              <a:t>DI</a:t>
            </a:r>
            <a:r>
              <a:rPr lang="it-IT" sz="2800" b="1" dirty="0">
                <a:solidFill>
                  <a:srgbClr val="FF0000"/>
                </a:solidFill>
              </a:rPr>
              <a:t> BASE BIO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4569544" y="3693309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700" dirty="0">
                <a:highlight>
                  <a:srgbClr val="FFFF00"/>
                </a:highlight>
              </a:rPr>
              <a:t>CITOLOGIA E ISTOLOGIA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BIOLOGIA ANIMALE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>
                <a:highlight>
                  <a:srgbClr val="FFFF00"/>
                </a:highlight>
              </a:rPr>
              <a:t>BIOLOGIA VEGETALE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ANATOMIA COMPARATA</a:t>
            </a:r>
          </a:p>
        </p:txBody>
      </p:sp>
      <p:sp>
        <p:nvSpPr>
          <p:cNvPr id="24" name="Rettangolo arrotondato 23"/>
          <p:cNvSpPr/>
          <p:nvPr/>
        </p:nvSpPr>
        <p:spPr>
          <a:xfrm>
            <a:off x="4499992" y="850280"/>
            <a:ext cx="4608512" cy="57606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/>
          <p:cNvSpPr txBox="1"/>
          <p:nvPr/>
        </p:nvSpPr>
        <p:spPr>
          <a:xfrm>
            <a:off x="4499992" y="9222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Area - Biologia Cellulare e Molecolare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4499992" y="1498352"/>
            <a:ext cx="4752528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it-IT" sz="1700" dirty="0"/>
              <a:t> BIOLOGIA MOLECOLARE 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GENETICA 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 CORSO INTEGRATO DI BIOCHIMICA 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 BIOINFORMATICA </a:t>
            </a:r>
          </a:p>
          <a:p>
            <a:pPr>
              <a:buFont typeface="Wingdings" pitchFamily="2" charset="2"/>
              <a:buChar char="ü"/>
            </a:pPr>
            <a:r>
              <a:rPr lang="it-IT" sz="1700" dirty="0"/>
              <a:t> MICROBIOLOGIA GENERALE </a:t>
            </a:r>
          </a:p>
        </p:txBody>
      </p:sp>
      <p:grpSp>
        <p:nvGrpSpPr>
          <p:cNvPr id="27" name="Gruppo 26"/>
          <p:cNvGrpSpPr/>
          <p:nvPr/>
        </p:nvGrpSpPr>
        <p:grpSpPr>
          <a:xfrm>
            <a:off x="4499992" y="4882728"/>
            <a:ext cx="4752528" cy="997938"/>
            <a:chOff x="4103440" y="2348880"/>
            <a:chExt cx="4752528" cy="997938"/>
          </a:xfrm>
        </p:grpSpPr>
        <p:grpSp>
          <p:nvGrpSpPr>
            <p:cNvPr id="28" name="Gruppo 3"/>
            <p:cNvGrpSpPr/>
            <p:nvPr/>
          </p:nvGrpSpPr>
          <p:grpSpPr>
            <a:xfrm>
              <a:off x="4103440" y="2348880"/>
              <a:ext cx="4752528" cy="576064"/>
              <a:chOff x="4103440" y="2737500"/>
              <a:chExt cx="4752528" cy="576064"/>
            </a:xfrm>
          </p:grpSpPr>
          <p:sp>
            <p:nvSpPr>
              <p:cNvPr id="30" name="Rettangolo arrotondato 29"/>
              <p:cNvSpPr/>
              <p:nvPr/>
            </p:nvSpPr>
            <p:spPr>
              <a:xfrm>
                <a:off x="4103440" y="2737500"/>
                <a:ext cx="4608512" cy="57606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1" name="CasellaDiTesto 30"/>
              <p:cNvSpPr txBox="1"/>
              <p:nvPr/>
            </p:nvSpPr>
            <p:spPr>
              <a:xfrm>
                <a:off x="4103440" y="2809508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000FF"/>
                    </a:solidFill>
                  </a:rPr>
                  <a:t>Area - Fisiopatologia</a:t>
                </a:r>
              </a:p>
            </p:txBody>
          </p:sp>
        </p:grpSp>
        <p:sp>
          <p:nvSpPr>
            <p:cNvPr id="29" name="Rettangolo 28"/>
            <p:cNvSpPr/>
            <p:nvPr/>
          </p:nvSpPr>
          <p:spPr>
            <a:xfrm>
              <a:off x="4183832" y="2992875"/>
              <a:ext cx="1705082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700" dirty="0"/>
                <a:t> FISIOLOGIA </a:t>
              </a:r>
            </a:p>
          </p:txBody>
        </p:sp>
      </p:grpSp>
      <p:grpSp>
        <p:nvGrpSpPr>
          <p:cNvPr id="32" name="Gruppo 31"/>
          <p:cNvGrpSpPr/>
          <p:nvPr/>
        </p:nvGrpSpPr>
        <p:grpSpPr>
          <a:xfrm>
            <a:off x="4570064" y="5877272"/>
            <a:ext cx="4106391" cy="980728"/>
            <a:chOff x="4439726" y="3573016"/>
            <a:chExt cx="4776012" cy="980728"/>
          </a:xfrm>
        </p:grpSpPr>
        <p:grpSp>
          <p:nvGrpSpPr>
            <p:cNvPr id="33" name="Gruppo 7"/>
            <p:cNvGrpSpPr/>
            <p:nvPr/>
          </p:nvGrpSpPr>
          <p:grpSpPr>
            <a:xfrm>
              <a:off x="4439726" y="3573016"/>
              <a:ext cx="4776012" cy="576064"/>
              <a:chOff x="4483606" y="3885294"/>
              <a:chExt cx="4776012" cy="576064"/>
            </a:xfrm>
          </p:grpSpPr>
          <p:sp>
            <p:nvSpPr>
              <p:cNvPr id="35" name="Rettangolo arrotondato 34"/>
              <p:cNvSpPr/>
              <p:nvPr/>
            </p:nvSpPr>
            <p:spPr>
              <a:xfrm>
                <a:off x="4483606" y="3885294"/>
                <a:ext cx="4608512" cy="576064"/>
              </a:xfrm>
              <a:prstGeom prst="round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6" name="CasellaDiTesto 35"/>
              <p:cNvSpPr txBox="1"/>
              <p:nvPr/>
            </p:nvSpPr>
            <p:spPr>
              <a:xfrm>
                <a:off x="4507090" y="3957302"/>
                <a:ext cx="4752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b="1" dirty="0">
                    <a:solidFill>
                      <a:srgbClr val="0000FF"/>
                    </a:solidFill>
                  </a:rPr>
                  <a:t>Area – Biologia Ambientale</a:t>
                </a:r>
              </a:p>
            </p:txBody>
          </p:sp>
        </p:grpSp>
        <p:sp>
          <p:nvSpPr>
            <p:cNvPr id="34" name="Rettangolo 33"/>
            <p:cNvSpPr/>
            <p:nvPr/>
          </p:nvSpPr>
          <p:spPr>
            <a:xfrm>
              <a:off x="4625752" y="4199801"/>
              <a:ext cx="1516762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it-IT" sz="1400" dirty="0"/>
                <a:t> </a:t>
              </a:r>
              <a:r>
                <a:rPr lang="it-IT" sz="1700" dirty="0"/>
                <a:t>ECOLOGIA</a:t>
              </a:r>
            </a:p>
          </p:txBody>
        </p:sp>
      </p:grpSp>
      <p:grpSp>
        <p:nvGrpSpPr>
          <p:cNvPr id="37" name="Gruppo 36"/>
          <p:cNvGrpSpPr/>
          <p:nvPr/>
        </p:nvGrpSpPr>
        <p:grpSpPr>
          <a:xfrm>
            <a:off x="4533032" y="2866504"/>
            <a:ext cx="5007520" cy="718339"/>
            <a:chOff x="4100984" y="2398451"/>
            <a:chExt cx="5007520" cy="718339"/>
          </a:xfrm>
        </p:grpSpPr>
        <p:sp>
          <p:nvSpPr>
            <p:cNvPr id="38" name="Rettangolo arrotondato 37"/>
            <p:cNvSpPr/>
            <p:nvPr/>
          </p:nvSpPr>
          <p:spPr>
            <a:xfrm>
              <a:off x="4100984" y="2398451"/>
              <a:ext cx="4608512" cy="718339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4355976" y="2434456"/>
              <a:ext cx="47525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00FF"/>
                  </a:solidFill>
                </a:rPr>
                <a:t>Area- Biologia della Cellula e degli Organismi</a:t>
              </a:r>
            </a:p>
          </p:txBody>
        </p:sp>
      </p:grpSp>
      <p:sp>
        <p:nvSpPr>
          <p:cNvPr id="40" name="Rettangolo 39"/>
          <p:cNvSpPr/>
          <p:nvPr/>
        </p:nvSpPr>
        <p:spPr>
          <a:xfrm>
            <a:off x="4139952" y="260648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ttangolo 40"/>
          <p:cNvSpPr/>
          <p:nvPr/>
        </p:nvSpPr>
        <p:spPr>
          <a:xfrm>
            <a:off x="4139952" y="1484784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42"/>
          <p:cNvSpPr/>
          <p:nvPr/>
        </p:nvSpPr>
        <p:spPr>
          <a:xfrm>
            <a:off x="4139952" y="2564904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43"/>
          <p:cNvSpPr/>
          <p:nvPr/>
        </p:nvSpPr>
        <p:spPr>
          <a:xfrm>
            <a:off x="4139952" y="3573016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/>
          <p:cNvSpPr/>
          <p:nvPr/>
        </p:nvSpPr>
        <p:spPr>
          <a:xfrm>
            <a:off x="4139952" y="4653136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4139952" y="5733256"/>
            <a:ext cx="14401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372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tangolo 33"/>
          <p:cNvSpPr/>
          <p:nvPr/>
        </p:nvSpPr>
        <p:spPr>
          <a:xfrm>
            <a:off x="0" y="6295752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607804" y="103169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UNIVERSITA’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207604" y="2123967"/>
            <a:ext cx="2780220" cy="1080120"/>
            <a:chOff x="207604" y="1772816"/>
            <a:chExt cx="2780220" cy="1080120"/>
          </a:xfrm>
        </p:grpSpPr>
        <p:sp>
          <p:nvSpPr>
            <p:cNvPr id="2" name="Rettangolo arrotondato 1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51520" y="2123564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58" name="Gruppo 57"/>
          <p:cNvGrpSpPr/>
          <p:nvPr/>
        </p:nvGrpSpPr>
        <p:grpSpPr>
          <a:xfrm>
            <a:off x="1250022" y="116632"/>
            <a:ext cx="7893978" cy="522209"/>
            <a:chOff x="1250022" y="332656"/>
            <a:chExt cx="7893978" cy="522209"/>
          </a:xfrm>
        </p:grpSpPr>
        <p:sp>
          <p:nvSpPr>
            <p:cNvPr id="9" name="CasellaDiTesto 8"/>
            <p:cNvSpPr txBox="1"/>
            <p:nvPr/>
          </p:nvSpPr>
          <p:spPr>
            <a:xfrm>
              <a:off x="1250022" y="332656"/>
              <a:ext cx="7893978" cy="492443"/>
            </a:xfrm>
            <a:prstGeom prst="rect">
              <a:avLst/>
            </a:prstGeom>
            <a:solidFill>
              <a:srgbClr val="007161"/>
            </a:solidFill>
          </p:spPr>
          <p:txBody>
            <a:bodyPr wrap="square" rtlCol="0">
              <a:spAutoFit/>
            </a:bodyPr>
            <a:lstStyle/>
            <a:p>
              <a:endParaRPr lang="it-IT" sz="2600" dirty="0">
                <a:solidFill>
                  <a:schemeClr val="bg1"/>
                </a:solidFill>
              </a:endParaRPr>
            </a:p>
          </p:txBody>
        </p:sp>
        <p:sp>
          <p:nvSpPr>
            <p:cNvPr id="19" name="Titolo 1"/>
            <p:cNvSpPr txBox="1">
              <a:spLocks/>
            </p:cNvSpPr>
            <p:nvPr/>
          </p:nvSpPr>
          <p:spPr>
            <a:xfrm>
              <a:off x="3527376" y="332656"/>
              <a:ext cx="5616624" cy="5222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800" dirty="0">
                  <a:solidFill>
                    <a:schemeClr val="bg1"/>
                  </a:solidFill>
                </a:rPr>
                <a:t>Organizzazione dell’UNIVERSITA’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2242767" y="2123967"/>
            <a:ext cx="2736304" cy="1080120"/>
            <a:chOff x="207604" y="1772816"/>
            <a:chExt cx="2736304" cy="1080120"/>
          </a:xfrm>
        </p:grpSpPr>
        <p:sp>
          <p:nvSpPr>
            <p:cNvPr id="21" name="Rettangolo arrotondato 20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4355976" y="2123967"/>
            <a:ext cx="2736304" cy="1080120"/>
            <a:chOff x="207604" y="1772816"/>
            <a:chExt cx="2736304" cy="1080120"/>
          </a:xfrm>
        </p:grpSpPr>
        <p:sp>
          <p:nvSpPr>
            <p:cNvPr id="24" name="Rettangolo arrotondato 23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6379986" y="2132856"/>
            <a:ext cx="2736304" cy="1080120"/>
            <a:chOff x="207604" y="1772816"/>
            <a:chExt cx="2736304" cy="1080120"/>
          </a:xfrm>
        </p:grpSpPr>
        <p:sp>
          <p:nvSpPr>
            <p:cNvPr id="27" name="Rettangolo arrotondato 26"/>
            <p:cNvSpPr/>
            <p:nvPr/>
          </p:nvSpPr>
          <p:spPr>
            <a:xfrm>
              <a:off x="207604" y="1772816"/>
              <a:ext cx="1916124" cy="108012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207604" y="2081679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DIPARTIMENTO</a:t>
              </a:r>
            </a:p>
          </p:txBody>
        </p:sp>
      </p:grpSp>
      <p:cxnSp>
        <p:nvCxnSpPr>
          <p:cNvPr id="50" name="Connettore 2 49"/>
          <p:cNvCxnSpPr/>
          <p:nvPr/>
        </p:nvCxnSpPr>
        <p:spPr>
          <a:xfrm flipH="1">
            <a:off x="3898721" y="1738089"/>
            <a:ext cx="403273" cy="32334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>
            <a:off x="1907704" y="1697728"/>
            <a:ext cx="2005465" cy="43512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>
            <a:off x="4690821" y="1710435"/>
            <a:ext cx="506190" cy="379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5314038" y="1682196"/>
            <a:ext cx="1679245" cy="37923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o 3"/>
          <p:cNvGrpSpPr/>
          <p:nvPr/>
        </p:nvGrpSpPr>
        <p:grpSpPr>
          <a:xfrm>
            <a:off x="683568" y="3212976"/>
            <a:ext cx="5686999" cy="2784190"/>
            <a:chOff x="2714324" y="3356992"/>
            <a:chExt cx="5686999" cy="2784190"/>
          </a:xfrm>
        </p:grpSpPr>
        <p:cxnSp>
          <p:nvCxnSpPr>
            <p:cNvPr id="10" name="Connettore 1 9"/>
            <p:cNvCxnSpPr/>
            <p:nvPr/>
          </p:nvCxnSpPr>
          <p:spPr>
            <a:xfrm>
              <a:off x="2714324" y="3356992"/>
              <a:ext cx="54072" cy="266429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>
              <a:off x="2751127" y="4077072"/>
              <a:ext cx="100811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/>
          </p:nvCxnSpPr>
          <p:spPr>
            <a:xfrm>
              <a:off x="2751127" y="5079420"/>
              <a:ext cx="1939694" cy="576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/>
          </p:nvCxnSpPr>
          <p:spPr>
            <a:xfrm>
              <a:off x="2768396" y="6021288"/>
              <a:ext cx="3503704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sellaDiTesto 34"/>
            <p:cNvSpPr txBox="1"/>
            <p:nvPr/>
          </p:nvSpPr>
          <p:spPr>
            <a:xfrm>
              <a:off x="3934360" y="3804778"/>
              <a:ext cx="27363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OFFERTA DIDATTICA</a:t>
              </a:r>
            </a:p>
          </p:txBody>
        </p:sp>
        <p:sp>
          <p:nvSpPr>
            <p:cNvPr id="45" name="CasellaDiTesto 44"/>
            <p:cNvSpPr txBox="1"/>
            <p:nvPr/>
          </p:nvSpPr>
          <p:spPr>
            <a:xfrm>
              <a:off x="4727624" y="4818893"/>
              <a:ext cx="29731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ATTIVITA’ di RICERCA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6336894" y="5679517"/>
              <a:ext cx="2064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solidFill>
                    <a:srgbClr val="FF0000"/>
                  </a:solidFill>
                </a:rPr>
                <a:t>TERRITORIO</a:t>
              </a:r>
            </a:p>
          </p:txBody>
        </p:sp>
      </p:grpSp>
      <p:pic>
        <p:nvPicPr>
          <p:cNvPr id="32" name="Immagin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283" y="3333459"/>
            <a:ext cx="936104" cy="965754"/>
          </a:xfrm>
          <a:prstGeom prst="rect">
            <a:avLst/>
          </a:prstGeom>
        </p:spPr>
      </p:pic>
      <p:sp>
        <p:nvSpPr>
          <p:cNvPr id="33" name="Titolo 1"/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</p:spTree>
    <p:extLst>
      <p:ext uri="{BB962C8B-B14F-4D97-AF65-F5344CB8AC3E}">
        <p14:creationId xmlns:p14="http://schemas.microsoft.com/office/powerpoint/2010/main" val="3496986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72640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41146" y="930732"/>
            <a:ext cx="7745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161"/>
                </a:solidFill>
              </a:rPr>
              <a:t>ACCESSO AI LABORATORI: 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2FEC0A7A-3A20-4E5A-A01C-199EB52BBBC7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E20A86-221E-4337-89BD-AB0992E9DC02}"/>
              </a:ext>
            </a:extLst>
          </p:cNvPr>
          <p:cNvSpPr/>
          <p:nvPr/>
        </p:nvSpPr>
        <p:spPr>
          <a:xfrm>
            <a:off x="1784132" y="4390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36954047-DE9A-4FEF-91BF-F8DFAC9DEAC6}"/>
              </a:ext>
            </a:extLst>
          </p:cNvPr>
          <p:cNvSpPr/>
          <p:nvPr/>
        </p:nvSpPr>
        <p:spPr>
          <a:xfrm>
            <a:off x="1619672" y="2012932"/>
            <a:ext cx="62630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 Tutti gli studenti hanno la possibilità, accedendo con le proprie credenziali di accedere alla formazione </a:t>
            </a:r>
            <a:r>
              <a:rPr lang="it-IT" b="1" dirty="0">
                <a:solidFill>
                  <a:srgbClr val="FF0000"/>
                </a:solidFill>
              </a:rPr>
              <a:t>Corso base per la formazione generale dei lavoratori in materia di salute e sicurezza sul lavoro </a:t>
            </a:r>
            <a:r>
              <a:rPr lang="it-IT" dirty="0"/>
              <a:t>in modalità e-learning.</a:t>
            </a:r>
          </a:p>
          <a:p>
            <a:pPr algn="ctr"/>
            <a:endParaRPr lang="it-IT" dirty="0"/>
          </a:p>
          <a:p>
            <a:pPr algn="ctr"/>
            <a:r>
              <a:rPr lang="it-IT" dirty="0">
                <a:hlinkClick r:id="rId5"/>
              </a:rPr>
              <a:t>https://safetylive.uninsubria.it/Login.aspxù</a:t>
            </a:r>
            <a:endParaRPr lang="it-IT" dirty="0"/>
          </a:p>
          <a:p>
            <a:pPr algn="ctr"/>
            <a:r>
              <a:rPr lang="it-IT" dirty="0"/>
              <a:t> </a:t>
            </a:r>
          </a:p>
          <a:p>
            <a:pPr algn="ctr"/>
            <a:r>
              <a:rPr lang="it-IT" dirty="0"/>
              <a:t>Il Corso si sviluppa su </a:t>
            </a:r>
            <a:r>
              <a:rPr lang="it-IT" dirty="0">
                <a:highlight>
                  <a:srgbClr val="FFFF00"/>
                </a:highlight>
              </a:rPr>
              <a:t>10 videolezioni </a:t>
            </a:r>
            <a:r>
              <a:rPr lang="it-IT" dirty="0"/>
              <a:t>interattive.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Alla fine del percorso formativo lo studente dovrà superare un test di 20 domande con almeno 17 corrette, a seguito del quale viene rilasciato un attestato. </a:t>
            </a:r>
          </a:p>
        </p:txBody>
      </p:sp>
    </p:spTree>
    <p:extLst>
      <p:ext uri="{BB962C8B-B14F-4D97-AF65-F5344CB8AC3E}">
        <p14:creationId xmlns:p14="http://schemas.microsoft.com/office/powerpoint/2010/main" val="1200066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72640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41146" y="1100008"/>
            <a:ext cx="77456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7161"/>
                </a:solidFill>
              </a:rPr>
              <a:t>Il </a:t>
            </a:r>
            <a:r>
              <a:rPr lang="it-IT" sz="4000" b="1" dirty="0" err="1">
                <a:solidFill>
                  <a:srgbClr val="007161"/>
                </a:solidFill>
              </a:rPr>
              <a:t>Syllabus</a:t>
            </a:r>
            <a:r>
              <a:rPr lang="it-IT" sz="4000" b="1" dirty="0">
                <a:solidFill>
                  <a:srgbClr val="007161"/>
                </a:solidFill>
              </a:rPr>
              <a:t> di un insegnamento 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Che cosa è?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A che cosa serve?</a:t>
            </a:r>
          </a:p>
          <a:p>
            <a:pPr algn="ctr"/>
            <a:r>
              <a:rPr lang="it-IT" sz="3200" b="1" dirty="0">
                <a:solidFill>
                  <a:srgbClr val="007161"/>
                </a:solidFill>
              </a:rPr>
              <a:t>Dove lo trovo?</a:t>
            </a:r>
          </a:p>
        </p:txBody>
      </p:sp>
      <p:pic>
        <p:nvPicPr>
          <p:cNvPr id="27" name="Picture 6" descr="https://www.comozero.it/wp-content/uploads/matricole-insubria-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0" r="27436"/>
          <a:stretch/>
        </p:blipFill>
        <p:spPr bwMode="auto">
          <a:xfrm>
            <a:off x="445005" y="2356309"/>
            <a:ext cx="2157340" cy="3090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5816" y="3245837"/>
            <a:ext cx="5112568" cy="2907316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2FEC0A7A-3A20-4E5A-A01C-199EB52BBBC7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5FE20A86-221E-4337-89BD-AB0992E9DC02}"/>
              </a:ext>
            </a:extLst>
          </p:cNvPr>
          <p:cNvSpPr/>
          <p:nvPr/>
        </p:nvSpPr>
        <p:spPr>
          <a:xfrm>
            <a:off x="1784132" y="43904"/>
            <a:ext cx="8388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</p:spTree>
    <p:extLst>
      <p:ext uri="{BB962C8B-B14F-4D97-AF65-F5344CB8AC3E}">
        <p14:creationId xmlns:p14="http://schemas.microsoft.com/office/powerpoint/2010/main" val="311952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EA000E-1D84-D443-81BA-FF5F519951BE}"/>
              </a:ext>
            </a:extLst>
          </p:cNvPr>
          <p:cNvSpPr txBox="1"/>
          <p:nvPr/>
        </p:nvSpPr>
        <p:spPr>
          <a:xfrm>
            <a:off x="3131839" y="6216741"/>
            <a:ext cx="4887897" cy="369332"/>
          </a:xfrm>
          <a:prstGeom prst="rect">
            <a:avLst/>
          </a:prstGeom>
          <a:solidFill>
            <a:srgbClr val="404040"/>
          </a:solidFill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chemeClr val="bg1"/>
                </a:solidFill>
              </a:rPr>
              <a:t>27 ottobre 2022 -</a:t>
            </a:r>
            <a:r>
              <a:rPr lang="en-IT" b="1" dirty="0">
                <a:solidFill>
                  <a:schemeClr val="bg1"/>
                </a:solidFill>
              </a:rPr>
              <a:t>Giornata dell’accoglienza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EBE98C-6A40-D146-8E16-EA753AD12638}"/>
              </a:ext>
            </a:extLst>
          </p:cNvPr>
          <p:cNvSpPr/>
          <p:nvPr/>
        </p:nvSpPr>
        <p:spPr>
          <a:xfrm>
            <a:off x="2794109" y="1043444"/>
            <a:ext cx="3555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cap="all" dirty="0">
                <a:solidFill>
                  <a:srgbClr val="005045"/>
                </a:solidFill>
                <a:latin typeface="Titillium Web" panose="020F0502020204030204" pitchFamily="34" charset="0"/>
              </a:rPr>
              <a:t>PRECORSO DI METODO DI STUDIO</a:t>
            </a:r>
            <a:endParaRPr lang="en-GB" b="1" i="0" u="none" strike="noStrike" cap="all" dirty="0">
              <a:solidFill>
                <a:srgbClr val="005045"/>
              </a:solidFill>
              <a:effectLst/>
              <a:latin typeface="Titillium Web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B3AFF9-AB5A-954A-9429-C91C5C176F1B}"/>
              </a:ext>
            </a:extLst>
          </p:cNvPr>
          <p:cNvSpPr/>
          <p:nvPr/>
        </p:nvSpPr>
        <p:spPr>
          <a:xfrm>
            <a:off x="179512" y="2098476"/>
            <a:ext cx="81551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err="1"/>
              <a:t>Studiare</a:t>
            </a:r>
            <a:r>
              <a:rPr lang="en-GB" sz="2000" b="1" dirty="0"/>
              <a:t> in modo </a:t>
            </a:r>
            <a:r>
              <a:rPr lang="en-GB" sz="2000" b="1" dirty="0" err="1"/>
              <a:t>efficace</a:t>
            </a:r>
            <a:r>
              <a:rPr lang="en-GB" sz="2000" b="1" dirty="0"/>
              <a:t>, </a:t>
            </a:r>
            <a:r>
              <a:rPr lang="en-GB" sz="2000" b="1" dirty="0" err="1"/>
              <a:t>ottimizzare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tempi, </a:t>
            </a:r>
            <a:r>
              <a:rPr lang="en-GB" sz="2000" b="1" dirty="0" err="1"/>
              <a:t>preparare</a:t>
            </a:r>
            <a:r>
              <a:rPr lang="en-GB" sz="2000" b="1" dirty="0"/>
              <a:t> </a:t>
            </a:r>
            <a:r>
              <a:rPr lang="en-GB" sz="2000" b="1" dirty="0" err="1"/>
              <a:t>più</a:t>
            </a:r>
            <a:r>
              <a:rPr lang="en-GB" sz="2000" b="1" dirty="0"/>
              <a:t> </a:t>
            </a:r>
            <a:r>
              <a:rPr lang="en-GB" sz="2000" b="1" dirty="0" err="1"/>
              <a:t>esami</a:t>
            </a:r>
            <a:r>
              <a:rPr lang="en-GB" sz="2000" b="1" dirty="0"/>
              <a:t> </a:t>
            </a:r>
            <a:r>
              <a:rPr lang="en-GB" sz="2000" b="1" dirty="0" err="1"/>
              <a:t>contemporaneamente</a:t>
            </a:r>
            <a:r>
              <a:rPr lang="en-GB" sz="2000" b="1" dirty="0"/>
              <a:t> e </a:t>
            </a:r>
            <a:r>
              <a:rPr lang="en-GB" sz="2000" b="1" dirty="0" err="1"/>
              <a:t>affrontarli</a:t>
            </a:r>
            <a:r>
              <a:rPr lang="en-GB" sz="2000" b="1" dirty="0"/>
              <a:t> con </a:t>
            </a:r>
            <a:r>
              <a:rPr lang="en-GB" sz="2000" b="1" dirty="0" err="1"/>
              <a:t>successo</a:t>
            </a:r>
            <a:r>
              <a:rPr lang="en-GB" sz="2000" b="1" dirty="0"/>
              <a:t> </a:t>
            </a:r>
            <a:r>
              <a:rPr lang="en-GB" sz="2000" b="1" dirty="0" err="1"/>
              <a:t>nei</a:t>
            </a:r>
            <a:r>
              <a:rPr lang="en-GB" sz="2000" b="1" dirty="0"/>
              <a:t> tempi </a:t>
            </a:r>
            <a:r>
              <a:rPr lang="en-GB" sz="2000" b="1" dirty="0" err="1"/>
              <a:t>previsti</a:t>
            </a:r>
            <a:r>
              <a:rPr lang="en-GB" sz="2000" b="1" dirty="0"/>
              <a:t>? </a:t>
            </a:r>
          </a:p>
          <a:p>
            <a:pPr algn="ctr"/>
            <a:endParaRPr lang="en-GB" b="1" dirty="0">
              <a:solidFill>
                <a:srgbClr val="00504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FCB5A3-0038-6E47-9F25-E1E878E84362}"/>
              </a:ext>
            </a:extLst>
          </p:cNvPr>
          <p:cNvSpPr/>
          <p:nvPr/>
        </p:nvSpPr>
        <p:spPr>
          <a:xfrm>
            <a:off x="1403648" y="4946538"/>
            <a:ext cx="5558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hlinkClick r:id="rId3"/>
              </a:rPr>
              <a:t>https://www.uninsubria.it/la-didattica/orientamento/preparati-alluniversità/precorso-di-metodo-di-studio</a:t>
            </a:r>
            <a:endParaRPr lang="en-GB" sz="1600" dirty="0"/>
          </a:p>
          <a:p>
            <a:pPr algn="ctr"/>
            <a:endParaRPr lang="en-IT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8D13B-9E5B-BC41-ADBB-E1ED3B5A3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979" y="3083361"/>
            <a:ext cx="1751963" cy="212822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A1E16E-B48B-5D4E-B41F-12BA87428A42}"/>
              </a:ext>
            </a:extLst>
          </p:cNvPr>
          <p:cNvSpPr/>
          <p:nvPr/>
        </p:nvSpPr>
        <p:spPr>
          <a:xfrm>
            <a:off x="493304" y="4147472"/>
            <a:ext cx="685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b="1" dirty="0" err="1"/>
              <a:t>Dott.ssa</a:t>
            </a:r>
            <a:r>
              <a:rPr lang="en-GB" b="1" dirty="0"/>
              <a:t> Colette </a:t>
            </a:r>
            <a:r>
              <a:rPr lang="en-GB" b="1" dirty="0" err="1"/>
              <a:t>Gallotti</a:t>
            </a:r>
            <a:r>
              <a:rPr lang="en-GB" b="1" dirty="0"/>
              <a:t> (</a:t>
            </a:r>
            <a:r>
              <a:rPr lang="en-GB" b="1" dirty="0" err="1"/>
              <a:t>Servizio</a:t>
            </a:r>
            <a:r>
              <a:rPr lang="en-GB" b="1" dirty="0"/>
              <a:t> Counselling </a:t>
            </a:r>
            <a:r>
              <a:rPr lang="en-GB" b="1" dirty="0" err="1"/>
              <a:t>psicologico</a:t>
            </a:r>
            <a:r>
              <a:rPr lang="en-GB" b="1" dirty="0"/>
              <a:t> </a:t>
            </a:r>
            <a:r>
              <a:rPr lang="en-GB" b="1" dirty="0" err="1"/>
              <a:t>dell’Ateneo</a:t>
            </a:r>
            <a:r>
              <a:rPr lang="en-GB" b="1" dirty="0"/>
              <a:t>)</a:t>
            </a:r>
            <a:endParaRPr lang="en-GB" b="1" dirty="0">
              <a:solidFill>
                <a:srgbClr val="444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89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69052" y="1779582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COME?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D6A8C29-247B-4C23-8B36-3C9E048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43" y="2924122"/>
            <a:ext cx="1578305" cy="2107119"/>
          </a:xfrm>
          <a:prstGeom prst="rect">
            <a:avLst/>
          </a:prstGeom>
        </p:spPr>
      </p:pic>
      <p:sp>
        <p:nvSpPr>
          <p:cNvPr id="30" name="Rettangolo 29">
            <a:extLst>
              <a:ext uri="{FF2B5EF4-FFF2-40B4-BE49-F238E27FC236}">
                <a16:creationId xmlns:a16="http://schemas.microsoft.com/office/drawing/2014/main" id="{A5F6B3D3-6FA0-4452-9DD5-027E213406A4}"/>
              </a:ext>
            </a:extLst>
          </p:cNvPr>
          <p:cNvSpPr/>
          <p:nvPr/>
        </p:nvSpPr>
        <p:spPr>
          <a:xfrm>
            <a:off x="2267613" y="1557323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solidFill>
                  <a:srgbClr val="000000"/>
                </a:solidFill>
                <a:latin typeface="Garamond" panose="02020404030301010803" pitchFamily="18" charset="0"/>
              </a:rPr>
              <a:t>PROPEDEUTICITÀ </a:t>
            </a:r>
            <a:endParaRPr 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Non sono previste propedeuticità per i singoli insegnamenti; 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D3AD970-FE44-48C1-977D-22DC0C8503B4}"/>
              </a:ext>
            </a:extLst>
          </p:cNvPr>
          <p:cNvSpPr/>
          <p:nvPr/>
        </p:nvSpPr>
        <p:spPr>
          <a:xfrm>
            <a:off x="4769493" y="4168903"/>
            <a:ext cx="4464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>
                <a:latin typeface="Garamond" panose="02020404030301010803" pitchFamily="18" charset="0"/>
              </a:rPr>
              <a:t>OBBLIGHI DI FREQUENZA</a:t>
            </a:r>
            <a:r>
              <a:rPr lang="it-IT" sz="2000" dirty="0">
                <a:latin typeface="Garamond" panose="02020404030301010803" pitchFamily="18" charset="0"/>
              </a:rPr>
              <a:t> </a:t>
            </a:r>
          </a:p>
          <a:p>
            <a:r>
              <a:rPr lang="it-IT" sz="2000" dirty="0">
                <a:latin typeface="Garamond" panose="02020404030301010803" pitchFamily="18" charset="0"/>
              </a:rPr>
              <a:t>La frequenza è obbligatoria solo per le attività di laboratorio.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CA18287D-467C-4C18-A139-4E8D30EEA30B}"/>
              </a:ext>
            </a:extLst>
          </p:cNvPr>
          <p:cNvSpPr txBox="1"/>
          <p:nvPr/>
        </p:nvSpPr>
        <p:spPr>
          <a:xfrm>
            <a:off x="3130023" y="291483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Garamond" panose="02020404030301010803" pitchFamily="18" charset="0"/>
              </a:rPr>
              <a:t>FREQUENTARE I LABORATORI NEGLI ANNI DI COMPETENZA</a:t>
            </a:r>
          </a:p>
        </p:txBody>
      </p:sp>
      <p:sp>
        <p:nvSpPr>
          <p:cNvPr id="33" name="Freccia a destra 32">
            <a:extLst>
              <a:ext uri="{FF2B5EF4-FFF2-40B4-BE49-F238E27FC236}">
                <a16:creationId xmlns:a16="http://schemas.microsoft.com/office/drawing/2014/main" id="{2FFFB44C-3570-4D9F-AFA0-368AD4F9C6A9}"/>
              </a:ext>
            </a:extLst>
          </p:cNvPr>
          <p:cNvSpPr/>
          <p:nvPr/>
        </p:nvSpPr>
        <p:spPr>
          <a:xfrm>
            <a:off x="2037941" y="1887634"/>
            <a:ext cx="229672" cy="16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id="{2D45168E-14B1-4587-8CE3-52F561E8E98D}"/>
              </a:ext>
            </a:extLst>
          </p:cNvPr>
          <p:cNvSpPr/>
          <p:nvPr/>
        </p:nvSpPr>
        <p:spPr>
          <a:xfrm>
            <a:off x="2699792" y="3203817"/>
            <a:ext cx="229672" cy="16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id="{AAC2C534-5AB5-4CF8-B378-A93C802166D1}"/>
              </a:ext>
            </a:extLst>
          </p:cNvPr>
          <p:cNvSpPr/>
          <p:nvPr/>
        </p:nvSpPr>
        <p:spPr>
          <a:xfrm>
            <a:off x="4144836" y="4484074"/>
            <a:ext cx="229672" cy="169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85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24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69052" y="1779582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COME?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D6A8C29-247B-4C23-8B36-3C9E048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43" y="2924122"/>
            <a:ext cx="1578305" cy="21071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15303E57-FB67-4E39-B56F-6C08E5DF6CE7}"/>
              </a:ext>
            </a:extLst>
          </p:cNvPr>
          <p:cNvGrpSpPr/>
          <p:nvPr/>
        </p:nvGrpSpPr>
        <p:grpSpPr>
          <a:xfrm>
            <a:off x="1871192" y="4958312"/>
            <a:ext cx="7272808" cy="1186946"/>
            <a:chOff x="956665" y="8751858"/>
            <a:chExt cx="7272808" cy="1186946"/>
          </a:xfrm>
        </p:grpSpPr>
        <p:sp>
          <p:nvSpPr>
            <p:cNvPr id="18" name="Titolo 1">
              <a:extLst>
                <a:ext uri="{FF2B5EF4-FFF2-40B4-BE49-F238E27FC236}">
                  <a16:creationId xmlns:a16="http://schemas.microsoft.com/office/drawing/2014/main" id="{8D1BE58D-812A-4433-B2AB-4356CA8A7EB6}"/>
                </a:ext>
              </a:extLst>
            </p:cNvPr>
            <p:cNvSpPr txBox="1">
              <a:spLocks/>
            </p:cNvSpPr>
            <p:nvPr/>
          </p:nvSpPr>
          <p:spPr>
            <a:xfrm>
              <a:off x="956665" y="8751858"/>
              <a:ext cx="7272808" cy="5009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endParaRPr lang="it-IT" sz="2600" dirty="0">
                <a:solidFill>
                  <a:srgbClr val="005045"/>
                </a:solidFill>
              </a:endParaRPr>
            </a:p>
            <a:p>
              <a:r>
                <a:rPr lang="it-IT" sz="2600" dirty="0">
                  <a:solidFill>
                    <a:schemeClr val="tx1"/>
                  </a:solidFill>
                </a:rPr>
                <a:t>Prof. Stefano GIOVANNARDI</a:t>
              </a:r>
            </a:p>
          </p:txBody>
        </p:sp>
        <p:sp>
          <p:nvSpPr>
            <p:cNvPr id="21" name="Titolo 1">
              <a:extLst>
                <a:ext uri="{FF2B5EF4-FFF2-40B4-BE49-F238E27FC236}">
                  <a16:creationId xmlns:a16="http://schemas.microsoft.com/office/drawing/2014/main" id="{5995ADC8-3E22-4213-BC95-B0A2ACFA2A2E}"/>
                </a:ext>
              </a:extLst>
            </p:cNvPr>
            <p:cNvSpPr txBox="1">
              <a:spLocks/>
            </p:cNvSpPr>
            <p:nvPr/>
          </p:nvSpPr>
          <p:spPr>
            <a:xfrm>
              <a:off x="3542475" y="9437827"/>
              <a:ext cx="3430686" cy="500977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2000" dirty="0">
                  <a:solidFill>
                    <a:srgbClr val="005045"/>
                  </a:solidFill>
                </a:rPr>
                <a:t>erasmus@uninsubria.it</a:t>
              </a:r>
            </a:p>
          </p:txBody>
        </p:sp>
      </p:grpSp>
      <p:sp>
        <p:nvSpPr>
          <p:cNvPr id="22" name="Titolo 1">
            <a:extLst>
              <a:ext uri="{FF2B5EF4-FFF2-40B4-BE49-F238E27FC236}">
                <a16:creationId xmlns:a16="http://schemas.microsoft.com/office/drawing/2014/main" id="{1030A844-3ECA-48D8-94B9-FD72E64B428B}"/>
              </a:ext>
            </a:extLst>
          </p:cNvPr>
          <p:cNvSpPr txBox="1">
            <a:spLocks/>
          </p:cNvSpPr>
          <p:nvPr/>
        </p:nvSpPr>
        <p:spPr>
          <a:xfrm>
            <a:off x="2041627" y="1093613"/>
            <a:ext cx="3600400" cy="500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600" b="1" dirty="0">
                <a:solidFill>
                  <a:srgbClr val="005045"/>
                </a:solidFill>
              </a:rPr>
              <a:t>Percorso Erasmus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0ECD5B7B-2A11-4D96-ACE8-43251DFF89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8448" y="1033763"/>
            <a:ext cx="2819400" cy="2352675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74AD3D23-26A7-4267-88A0-546FE12D72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356" y="1644870"/>
            <a:ext cx="3778367" cy="3421668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5D7D5C-7659-4C7B-9E8C-F8FD602EC664}"/>
              </a:ext>
            </a:extLst>
          </p:cNvPr>
          <p:cNvSpPr txBox="1"/>
          <p:nvPr/>
        </p:nvSpPr>
        <p:spPr>
          <a:xfrm>
            <a:off x="4168653" y="177029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2021/2022</a:t>
            </a:r>
          </a:p>
        </p:txBody>
      </p:sp>
    </p:spTree>
    <p:extLst>
      <p:ext uri="{BB962C8B-B14F-4D97-AF65-F5344CB8AC3E}">
        <p14:creationId xmlns:p14="http://schemas.microsoft.com/office/powerpoint/2010/main" val="33539421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69052" y="1779582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COME?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CD6A8C29-247B-4C23-8B36-3C9E0486C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4943" y="2924122"/>
            <a:ext cx="1578305" cy="2107119"/>
          </a:xfrm>
          <a:prstGeom prst="rect">
            <a:avLst/>
          </a:prstGeom>
        </p:spPr>
      </p:pic>
      <p:sp>
        <p:nvSpPr>
          <p:cNvPr id="26" name="Titolo 1">
            <a:extLst>
              <a:ext uri="{FF2B5EF4-FFF2-40B4-BE49-F238E27FC236}">
                <a16:creationId xmlns:a16="http://schemas.microsoft.com/office/drawing/2014/main" id="{912FA0F9-3F6A-4778-8C9D-80259F0B18BE}"/>
              </a:ext>
            </a:extLst>
          </p:cNvPr>
          <p:cNvSpPr txBox="1">
            <a:spLocks/>
          </p:cNvSpPr>
          <p:nvPr/>
        </p:nvSpPr>
        <p:spPr>
          <a:xfrm>
            <a:off x="1630958" y="1280939"/>
            <a:ext cx="3600400" cy="5009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600" b="1" dirty="0">
                <a:solidFill>
                  <a:srgbClr val="005045"/>
                </a:solidFill>
              </a:rPr>
              <a:t>Percorso di eccellenza</a:t>
            </a:r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2FD030B5-CD8A-41DA-BC26-6EB959BA2384}"/>
              </a:ext>
            </a:extLst>
          </p:cNvPr>
          <p:cNvSpPr/>
          <p:nvPr/>
        </p:nvSpPr>
        <p:spPr>
          <a:xfrm>
            <a:off x="2487697" y="2027538"/>
            <a:ext cx="42484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Tale percorso è rivolto agli studenti del </a:t>
            </a:r>
            <a:r>
              <a:rPr lang="it-IT" b="1" dirty="0">
                <a:solidFill>
                  <a:srgbClr val="FF0000"/>
                </a:solidFill>
              </a:rPr>
              <a:t>II anno </a:t>
            </a:r>
            <a:r>
              <a:rPr lang="it-IT" dirty="0"/>
              <a:t>che, dopo la pausa didattica del I semestre, abbiano superato un numero di esami superiore a cinque con una media di almeno 27/30.</a:t>
            </a: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8AB6D6F0-287C-4E66-BFC9-0768AFFA1E4F}"/>
              </a:ext>
            </a:extLst>
          </p:cNvPr>
          <p:cNvSpPr/>
          <p:nvPr/>
        </p:nvSpPr>
        <p:spPr>
          <a:xfrm>
            <a:off x="2096598" y="47593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dirty="0"/>
              <a:t>“percorso” seminariale di approfondimento su temi di base della Biologia moderna, che, se seguito, porterà ad una </a:t>
            </a:r>
            <a:r>
              <a:rPr lang="it-IT" b="1" dirty="0">
                <a:solidFill>
                  <a:srgbClr val="FF0000"/>
                </a:solidFill>
              </a:rPr>
              <a:t>menzione</a:t>
            </a:r>
            <a:r>
              <a:rPr lang="it-IT" dirty="0"/>
              <a:t> in fase di conseguimento della Laurea.</a:t>
            </a: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161C8D2A-483B-437E-9BF3-AFDE2977C48D}"/>
              </a:ext>
            </a:extLst>
          </p:cNvPr>
          <p:cNvSpPr/>
          <p:nvPr/>
        </p:nvSpPr>
        <p:spPr>
          <a:xfrm>
            <a:off x="4382598" y="3908100"/>
            <a:ext cx="45867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55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23219" y="6132034"/>
            <a:ext cx="2133600" cy="365125"/>
          </a:xfrm>
        </p:spPr>
        <p:txBody>
          <a:bodyPr/>
          <a:lstStyle/>
          <a:p>
            <a:fld id="{E7A41E1B-4F70-4964-A407-84C68BE8251C}" type="slidenum">
              <a:rPr lang="it-IT" smtClean="0"/>
              <a:pPr/>
              <a:t>26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174" y="5775090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LUOGHI DELLA DIDATTICA</a:t>
            </a:r>
          </a:p>
        </p:txBody>
      </p:sp>
      <p:sp>
        <p:nvSpPr>
          <p:cNvPr id="8" name="Rettangolo 7"/>
          <p:cNvSpPr/>
          <p:nvPr/>
        </p:nvSpPr>
        <p:spPr>
          <a:xfrm>
            <a:off x="235739" y="6319142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603332" y="6016713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099" y="148488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10370" y="1555564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DOVE?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D026144E-5B20-4726-B1C8-999B131DE4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07" t="7167" r="33586" b="12616"/>
          <a:stretch/>
        </p:blipFill>
        <p:spPr>
          <a:xfrm>
            <a:off x="470019" y="2395323"/>
            <a:ext cx="586949" cy="711458"/>
          </a:xfrm>
          <a:prstGeom prst="rect">
            <a:avLst/>
          </a:prstGeom>
        </p:spPr>
      </p:pic>
      <p:sp>
        <p:nvSpPr>
          <p:cNvPr id="17" name="Segnaposto numero diapositiva 4">
            <a:extLst>
              <a:ext uri="{FF2B5EF4-FFF2-40B4-BE49-F238E27FC236}">
                <a16:creationId xmlns:a16="http://schemas.microsoft.com/office/drawing/2014/main" id="{C3BEBBE2-072B-486C-89A3-0B3AA15A5371}"/>
              </a:ext>
            </a:extLst>
          </p:cNvPr>
          <p:cNvSpPr txBox="1">
            <a:spLocks/>
          </p:cNvSpPr>
          <p:nvPr/>
        </p:nvSpPr>
        <p:spPr>
          <a:xfrm>
            <a:off x="7023219" y="61320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992BAE3D-5531-412D-AF00-C305F0EA5B2A}"/>
              </a:ext>
            </a:extLst>
          </p:cNvPr>
          <p:cNvSpPr txBox="1">
            <a:spLocks/>
          </p:cNvSpPr>
          <p:nvPr/>
        </p:nvSpPr>
        <p:spPr>
          <a:xfrm>
            <a:off x="1575806" y="896729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Aule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Seppilli</a:t>
            </a:r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itolo 1">
            <a:extLst>
              <a:ext uri="{FF2B5EF4-FFF2-40B4-BE49-F238E27FC236}">
                <a16:creationId xmlns:a16="http://schemas.microsoft.com/office/drawing/2014/main" id="{0B80321F-78C8-45A3-AF1A-22D2EC015DFA}"/>
              </a:ext>
            </a:extLst>
          </p:cNvPr>
          <p:cNvSpPr txBox="1">
            <a:spLocks/>
          </p:cNvSpPr>
          <p:nvPr/>
        </p:nvSpPr>
        <p:spPr>
          <a:xfrm>
            <a:off x="5017408" y="910106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Monte Generoso</a:t>
            </a:r>
          </a:p>
        </p:txBody>
      </p:sp>
      <p:pic>
        <p:nvPicPr>
          <p:cNvPr id="22" name="Picture 2" descr="C:\Users\vorlandi\AppData\Local\Temp\IMG_20160930_140049.jpg">
            <a:extLst>
              <a:ext uri="{FF2B5EF4-FFF2-40B4-BE49-F238E27FC236}">
                <a16:creationId xmlns:a16="http://schemas.microsoft.com/office/drawing/2014/main" id="{42D1ED22-1B67-42AB-ABB5-DA9C4DF50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534" y="1681043"/>
            <a:ext cx="2354372" cy="132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vorlandi\AppData\Local\Temp\IMG_20160930_141411.jpg">
            <a:extLst>
              <a:ext uri="{FF2B5EF4-FFF2-40B4-BE49-F238E27FC236}">
                <a16:creationId xmlns:a16="http://schemas.microsoft.com/office/drawing/2014/main" id="{F7B28067-33BE-4D21-85F5-A9A0E8922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602" y="1766660"/>
            <a:ext cx="2507241" cy="141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Risultati immagini per padiglione morselli insubria varese">
            <a:extLst>
              <a:ext uri="{FF2B5EF4-FFF2-40B4-BE49-F238E27FC236}">
                <a16:creationId xmlns:a16="http://schemas.microsoft.com/office/drawing/2014/main" id="{728348BD-2E60-4F50-A8CE-BBECCBC15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066" y="4193953"/>
            <a:ext cx="1325488" cy="17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olo 1">
            <a:extLst>
              <a:ext uri="{FF2B5EF4-FFF2-40B4-BE49-F238E27FC236}">
                <a16:creationId xmlns:a16="http://schemas.microsoft.com/office/drawing/2014/main" id="{F5C38E90-9ABD-4D3A-B424-630C1BB0C89E}"/>
              </a:ext>
            </a:extLst>
          </p:cNvPr>
          <p:cNvSpPr txBox="1">
            <a:spLocks/>
          </p:cNvSpPr>
          <p:nvPr/>
        </p:nvSpPr>
        <p:spPr>
          <a:xfrm>
            <a:off x="5385356" y="3486838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Collegio Cattaneo</a:t>
            </a:r>
          </a:p>
        </p:txBody>
      </p:sp>
      <p:sp>
        <p:nvSpPr>
          <p:cNvPr id="30" name="Titolo 1">
            <a:extLst>
              <a:ext uri="{FF2B5EF4-FFF2-40B4-BE49-F238E27FC236}">
                <a16:creationId xmlns:a16="http://schemas.microsoft.com/office/drawing/2014/main" id="{9A73AA2C-B361-45BC-8FEC-17F01B34CDD5}"/>
              </a:ext>
            </a:extLst>
          </p:cNvPr>
          <p:cNvSpPr txBox="1">
            <a:spLocks/>
          </p:cNvSpPr>
          <p:nvPr/>
        </p:nvSpPr>
        <p:spPr>
          <a:xfrm>
            <a:off x="1331640" y="3492154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Padiglione Morselli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6836BF6-1B4A-4A60-B779-36F185BBEB1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49801" y="4103241"/>
            <a:ext cx="2734850" cy="1819918"/>
          </a:xfrm>
          <a:prstGeom prst="rect">
            <a:avLst/>
          </a:prstGeom>
        </p:spPr>
      </p:pic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2B320E6-91CF-4C1C-A046-85769E534DC8}"/>
              </a:ext>
            </a:extLst>
          </p:cNvPr>
          <p:cNvSpPr txBox="1"/>
          <p:nvPr/>
        </p:nvSpPr>
        <p:spPr>
          <a:xfrm>
            <a:off x="4516653" y="2050525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SEP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C3F1D6E-345D-4E28-B0CD-378272E32ACC}"/>
              </a:ext>
            </a:extLst>
          </p:cNvPr>
          <p:cNvSpPr txBox="1"/>
          <p:nvPr/>
        </p:nvSpPr>
        <p:spPr>
          <a:xfrm>
            <a:off x="8354387" y="19601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MTG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F923DC9A-A5D3-4158-8EEE-A93C58F418C5}"/>
              </a:ext>
            </a:extLst>
          </p:cNvPr>
          <p:cNvSpPr txBox="1"/>
          <p:nvPr/>
        </p:nvSpPr>
        <p:spPr>
          <a:xfrm>
            <a:off x="3889891" y="50768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PM</a:t>
            </a:r>
          </a:p>
        </p:txBody>
      </p:sp>
    </p:spTree>
    <p:extLst>
      <p:ext uri="{BB962C8B-B14F-4D97-AF65-F5344CB8AC3E}">
        <p14:creationId xmlns:p14="http://schemas.microsoft.com/office/powerpoint/2010/main" val="2493956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27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1156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t-IT" sz="3200" b="1" dirty="0">
              <a:solidFill>
                <a:schemeClr val="bg1"/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619672" y="1052736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/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J.H.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it-IT" sz="3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Dunant</a:t>
            </a: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3</a:t>
            </a:r>
          </a:p>
        </p:txBody>
      </p:sp>
      <p:sp>
        <p:nvSpPr>
          <p:cNvPr id="40962" name="AutoShape 2" descr="Image result for collegio carlo cattaneo vare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72816"/>
            <a:ext cx="5164788" cy="2592288"/>
          </a:xfrm>
          <a:prstGeom prst="rect">
            <a:avLst/>
          </a:prstGeom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0" y="5805264"/>
            <a:ext cx="2336606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4">
                    <a:lumMod val="75000"/>
                  </a:schemeClr>
                </a:solidFill>
              </a:rPr>
              <a:t>- 1 piano viola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5796136" y="5661248"/>
            <a:ext cx="1872208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tx2">
                    <a:lumMod val="75000"/>
                  </a:schemeClr>
                </a:solidFill>
              </a:rPr>
              <a:t>T piano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5868144" y="4221088"/>
            <a:ext cx="2280157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008000"/>
                </a:solidFill>
              </a:rPr>
              <a:t>1° piano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5868144" y="2924944"/>
            <a:ext cx="2480623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FFCC00"/>
                </a:solidFill>
              </a:rPr>
              <a:t>2° piano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5652120" y="1628800"/>
            <a:ext cx="2480623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rgbClr val="FF0000"/>
                </a:solidFill>
              </a:rPr>
              <a:t>3° piano</a:t>
            </a:r>
          </a:p>
        </p:txBody>
      </p:sp>
      <p:pic>
        <p:nvPicPr>
          <p:cNvPr id="20" name="Segnaposto contenuto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288" y="5417280"/>
            <a:ext cx="1800317" cy="1440720"/>
          </a:xfr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861048"/>
            <a:ext cx="1800200" cy="156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92896"/>
            <a:ext cx="1800200" cy="13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52" y="1004810"/>
            <a:ext cx="1800200" cy="148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vorlandi\AppData\Local\Temp\IMG_20160930_15034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32529"/>
            <a:ext cx="1512168" cy="232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DELLA DIDATTICA</a:t>
            </a:r>
          </a:p>
        </p:txBody>
      </p:sp>
      <p:sp>
        <p:nvSpPr>
          <p:cNvPr id="26" name="Freccia a destra 25"/>
          <p:cNvSpPr/>
          <p:nvPr/>
        </p:nvSpPr>
        <p:spPr>
          <a:xfrm>
            <a:off x="1403648" y="6237312"/>
            <a:ext cx="1368152" cy="3326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2412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2159224" y="908720"/>
            <a:ext cx="698477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 </a:t>
            </a:r>
            <a:r>
              <a:rPr lang="it-IT" sz="2800" u="sng" dirty="0">
                <a:solidFill>
                  <a:srgbClr val="005045"/>
                </a:solidFill>
              </a:rPr>
              <a:t>Sede di via J.H. </a:t>
            </a:r>
            <a:r>
              <a:rPr lang="it-IT" sz="2800" u="sng" dirty="0" err="1">
                <a:solidFill>
                  <a:srgbClr val="005045"/>
                </a:solidFill>
              </a:rPr>
              <a:t>Dunant</a:t>
            </a:r>
            <a:r>
              <a:rPr lang="it-IT" sz="2800" u="sng" dirty="0">
                <a:solidFill>
                  <a:srgbClr val="005045"/>
                </a:solidFill>
              </a:rPr>
              <a:t> n°3</a:t>
            </a:r>
          </a:p>
        </p:txBody>
      </p:sp>
      <p:sp>
        <p:nvSpPr>
          <p:cNvPr id="14" name="Titolo 1"/>
          <p:cNvSpPr txBox="1">
            <a:spLocks/>
          </p:cNvSpPr>
          <p:nvPr/>
        </p:nvSpPr>
        <p:spPr>
          <a:xfrm>
            <a:off x="9569" y="1632366"/>
            <a:ext cx="4854007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ü"/>
            </a:pPr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Biblioteca</a:t>
            </a:r>
          </a:p>
        </p:txBody>
      </p:sp>
      <p:pic>
        <p:nvPicPr>
          <p:cNvPr id="17" name="Picture 2" descr="C:\Users\vorlandi\AppData\Local\Temp\IMG_20160930_1502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904" y="1632330"/>
            <a:ext cx="2582671" cy="459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vorlandi\AppData\Local\Temp\IMG_20160930_15022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207" y="1632366"/>
            <a:ext cx="3215544" cy="397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0" y="2348880"/>
            <a:ext cx="2336606" cy="5071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b="1" dirty="0">
                <a:solidFill>
                  <a:schemeClr val="accent4">
                    <a:lumMod val="75000"/>
                  </a:schemeClr>
                </a:solidFill>
              </a:rPr>
              <a:t>- 1 piano viola</a:t>
            </a:r>
          </a:p>
        </p:txBody>
      </p:sp>
      <p:sp>
        <p:nvSpPr>
          <p:cNvPr id="15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DELLA DIDATTICA</a:t>
            </a:r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825A7220-26C0-4C47-A148-BE83C76756FA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3-4 novembre 2021 – Giornata dell’accoglienza</a:t>
            </a:r>
          </a:p>
        </p:txBody>
      </p:sp>
    </p:spTree>
    <p:extLst>
      <p:ext uri="{BB962C8B-B14F-4D97-AF65-F5344CB8AC3E}">
        <p14:creationId xmlns:p14="http://schemas.microsoft.com/office/powerpoint/2010/main" val="4018461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040962" y="1124356"/>
            <a:ext cx="698477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 I LUOGHI – altre sedi della ricerca</a:t>
            </a:r>
            <a:endParaRPr lang="it-IT" sz="2800" u="sng" dirty="0">
              <a:solidFill>
                <a:srgbClr val="005045"/>
              </a:solidFill>
            </a:endParaRPr>
          </a:p>
        </p:txBody>
      </p:sp>
      <p:pic>
        <p:nvPicPr>
          <p:cNvPr id="13" name="Picture 2" descr="C:\Users\vorlandi\AppData\Local\Temp\IMG_20160930_1416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59396"/>
            <a:ext cx="2112068" cy="118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2852936"/>
            <a:ext cx="1812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Busto Arsizio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69385" y="1946146"/>
            <a:ext cx="2697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Monte Generoso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25" y="3501008"/>
            <a:ext cx="2813555" cy="211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DELLA DIDATTICA</a:t>
            </a:r>
          </a:p>
        </p:txBody>
      </p:sp>
      <p:sp>
        <p:nvSpPr>
          <p:cNvPr id="16" name="CasellaDiTesto 19"/>
          <p:cNvSpPr txBox="1"/>
          <p:nvPr/>
        </p:nvSpPr>
        <p:spPr>
          <a:xfrm>
            <a:off x="2170062" y="2703673"/>
            <a:ext cx="3358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Monte Generoso (ex Cascina)</a:t>
            </a:r>
          </a:p>
        </p:txBody>
      </p:sp>
      <p:pic>
        <p:nvPicPr>
          <p:cNvPr id="17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" t="1804" r="3468" b="3223"/>
          <a:stretch/>
        </p:blipFill>
        <p:spPr>
          <a:xfrm>
            <a:off x="2545386" y="3195913"/>
            <a:ext cx="2365244" cy="2476115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78209312-2577-45D3-B8EF-6A31B9B4032A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3-4 novembre 2021 – Giornata dell’accoglienza</a:t>
            </a:r>
          </a:p>
        </p:txBody>
      </p:sp>
    </p:spTree>
    <p:extLst>
      <p:ext uri="{BB962C8B-B14F-4D97-AF65-F5344CB8AC3E}">
        <p14:creationId xmlns:p14="http://schemas.microsoft.com/office/powerpoint/2010/main" val="397495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2388699" y="313632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OFFERTA DIDATTICA dell’Università Italiana</a:t>
            </a: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F9FB8AED-827F-45BE-8584-7877B9AB1F91}"/>
              </a:ext>
            </a:extLst>
          </p:cNvPr>
          <p:cNvSpPr txBox="1">
            <a:spLocks/>
          </p:cNvSpPr>
          <p:nvPr/>
        </p:nvSpPr>
        <p:spPr>
          <a:xfrm>
            <a:off x="553200" y="587727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E88AB18-C459-43E6-B373-6C5FE1536A7A}"/>
              </a:ext>
            </a:extLst>
          </p:cNvPr>
          <p:cNvSpPr txBox="1"/>
          <p:nvPr/>
        </p:nvSpPr>
        <p:spPr>
          <a:xfrm>
            <a:off x="2753798" y="1916832"/>
            <a:ext cx="2232248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LAUREA TRIENNALE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(1° CICLO)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907EEB76-596E-41B1-989B-F2C58292BD55}"/>
              </a:ext>
            </a:extLst>
          </p:cNvPr>
          <p:cNvGrpSpPr/>
          <p:nvPr/>
        </p:nvGrpSpPr>
        <p:grpSpPr>
          <a:xfrm>
            <a:off x="2788800" y="2577988"/>
            <a:ext cx="2232248" cy="1090756"/>
            <a:chOff x="2788800" y="3010036"/>
            <a:chExt cx="2232248" cy="1090756"/>
          </a:xfrm>
        </p:grpSpPr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B9E9CD9D-E901-495D-AC7F-D7D3E4A436C2}"/>
                </a:ext>
              </a:extLst>
            </p:cNvPr>
            <p:cNvSpPr txBox="1"/>
            <p:nvPr/>
          </p:nvSpPr>
          <p:spPr>
            <a:xfrm>
              <a:off x="2788800" y="3454461"/>
              <a:ext cx="2232248" cy="64633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LAUREA MAGISTRALE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(2° CICLO)</a:t>
              </a:r>
            </a:p>
          </p:txBody>
        </p:sp>
        <p:sp>
          <p:nvSpPr>
            <p:cNvPr id="5" name="Freccia in giù 4">
              <a:extLst>
                <a:ext uri="{FF2B5EF4-FFF2-40B4-BE49-F238E27FC236}">
                  <a16:creationId xmlns:a16="http://schemas.microsoft.com/office/drawing/2014/main" id="{AA311B89-AABF-4613-A3D1-FBA7D3F9A002}"/>
                </a:ext>
              </a:extLst>
            </p:cNvPr>
            <p:cNvSpPr/>
            <p:nvPr/>
          </p:nvSpPr>
          <p:spPr>
            <a:xfrm>
              <a:off x="3870532" y="3010036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28" name="Gruppo 27">
            <a:extLst>
              <a:ext uri="{FF2B5EF4-FFF2-40B4-BE49-F238E27FC236}">
                <a16:creationId xmlns:a16="http://schemas.microsoft.com/office/drawing/2014/main" id="{F71015E2-AB2E-4659-B5FA-428D27117B6D}"/>
              </a:ext>
            </a:extLst>
          </p:cNvPr>
          <p:cNvGrpSpPr/>
          <p:nvPr/>
        </p:nvGrpSpPr>
        <p:grpSpPr>
          <a:xfrm>
            <a:off x="3032220" y="3784539"/>
            <a:ext cx="4186074" cy="1435546"/>
            <a:chOff x="3032220" y="4216587"/>
            <a:chExt cx="4186074" cy="1435546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6C6DBA9-7A18-442A-9591-ACFD134E8F66}"/>
                </a:ext>
              </a:extLst>
            </p:cNvPr>
            <p:cNvSpPr txBox="1"/>
            <p:nvPr/>
          </p:nvSpPr>
          <p:spPr>
            <a:xfrm>
              <a:off x="3032220" y="4728803"/>
              <a:ext cx="4186074" cy="92333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DOTTORATO di RICERCA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 e SCUOLA di SPECIALIZZAZIONE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(3° CICLO)</a:t>
              </a:r>
            </a:p>
          </p:txBody>
        </p:sp>
        <p:sp>
          <p:nvSpPr>
            <p:cNvPr id="15" name="Freccia in giù 14">
              <a:extLst>
                <a:ext uri="{FF2B5EF4-FFF2-40B4-BE49-F238E27FC236}">
                  <a16:creationId xmlns:a16="http://schemas.microsoft.com/office/drawing/2014/main" id="{CF68B0E7-4A0B-49F0-AE12-FF88A3FC40C3}"/>
                </a:ext>
              </a:extLst>
            </p:cNvPr>
            <p:cNvSpPr/>
            <p:nvPr/>
          </p:nvSpPr>
          <p:spPr>
            <a:xfrm>
              <a:off x="3869922" y="4216587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8EC612CC-29A1-4126-9F13-249E50EA4E18}"/>
              </a:ext>
            </a:extLst>
          </p:cNvPr>
          <p:cNvGrpSpPr/>
          <p:nvPr/>
        </p:nvGrpSpPr>
        <p:grpSpPr>
          <a:xfrm>
            <a:off x="399574" y="2442175"/>
            <a:ext cx="2139541" cy="1992288"/>
            <a:chOff x="399574" y="2874223"/>
            <a:chExt cx="2139541" cy="1992288"/>
          </a:xfrm>
        </p:grpSpPr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1F7CDBD9-AE84-4DD2-987D-7738FD8B60C2}"/>
                </a:ext>
              </a:extLst>
            </p:cNvPr>
            <p:cNvSpPr txBox="1"/>
            <p:nvPr/>
          </p:nvSpPr>
          <p:spPr>
            <a:xfrm>
              <a:off x="399574" y="4220180"/>
              <a:ext cx="155935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MASTER di 2° LIVELLO</a:t>
              </a: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79EEDB0F-914F-4C01-A157-B2EFCE016A13}"/>
                </a:ext>
              </a:extLst>
            </p:cNvPr>
            <p:cNvSpPr txBox="1"/>
            <p:nvPr/>
          </p:nvSpPr>
          <p:spPr>
            <a:xfrm>
              <a:off x="420905" y="3006360"/>
              <a:ext cx="1559350" cy="6463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/>
                <a:t>MASTER di 1° LIVELLO</a:t>
              </a:r>
            </a:p>
          </p:txBody>
        </p:sp>
        <p:sp>
          <p:nvSpPr>
            <p:cNvPr id="18" name="Freccia in giù 17">
              <a:extLst>
                <a:ext uri="{FF2B5EF4-FFF2-40B4-BE49-F238E27FC236}">
                  <a16:creationId xmlns:a16="http://schemas.microsoft.com/office/drawing/2014/main" id="{5B5083C0-F8BA-457A-8DDB-2AFF5C12B8F9}"/>
                </a:ext>
              </a:extLst>
            </p:cNvPr>
            <p:cNvSpPr/>
            <p:nvPr/>
          </p:nvSpPr>
          <p:spPr>
            <a:xfrm rot="3801501">
              <a:off x="2117214" y="2735328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Freccia in giù 20">
              <a:extLst>
                <a:ext uri="{FF2B5EF4-FFF2-40B4-BE49-F238E27FC236}">
                  <a16:creationId xmlns:a16="http://schemas.microsoft.com/office/drawing/2014/main" id="{464F58E5-6186-4378-B31D-17E626011850}"/>
                </a:ext>
              </a:extLst>
            </p:cNvPr>
            <p:cNvSpPr/>
            <p:nvPr/>
          </p:nvSpPr>
          <p:spPr>
            <a:xfrm rot="7178692">
              <a:off x="2080998" y="3548727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reccia in giù 21">
              <a:extLst>
                <a:ext uri="{FF2B5EF4-FFF2-40B4-BE49-F238E27FC236}">
                  <a16:creationId xmlns:a16="http://schemas.microsoft.com/office/drawing/2014/main" id="{181F5BE4-843F-48A8-B25F-88600D21004E}"/>
                </a:ext>
              </a:extLst>
            </p:cNvPr>
            <p:cNvSpPr/>
            <p:nvPr/>
          </p:nvSpPr>
          <p:spPr>
            <a:xfrm rot="2965050">
              <a:off x="2126604" y="4155684"/>
              <a:ext cx="273615" cy="55140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FB4826C7-4CD8-42D8-BC47-4BB81624FC27}"/>
              </a:ext>
            </a:extLst>
          </p:cNvPr>
          <p:cNvGrpSpPr/>
          <p:nvPr/>
        </p:nvGrpSpPr>
        <p:grpSpPr>
          <a:xfrm>
            <a:off x="5178045" y="1916832"/>
            <a:ext cx="2232248" cy="2256387"/>
            <a:chOff x="5178045" y="2348880"/>
            <a:chExt cx="2232248" cy="2256387"/>
          </a:xfrm>
        </p:grpSpPr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005694A8-DF3B-473A-B94C-106C23DA0FD2}"/>
                </a:ext>
              </a:extLst>
            </p:cNvPr>
            <p:cNvSpPr txBox="1"/>
            <p:nvPr/>
          </p:nvSpPr>
          <p:spPr>
            <a:xfrm>
              <a:off x="5178045" y="2348880"/>
              <a:ext cx="2232248" cy="175432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LAUREA MAGISTRALE</a:t>
              </a:r>
            </a:p>
            <a:p>
              <a:pPr algn="ctr"/>
              <a:r>
                <a:rPr lang="it-IT" b="1" dirty="0">
                  <a:solidFill>
                    <a:schemeClr val="bg1"/>
                  </a:solidFill>
                </a:rPr>
                <a:t>A CICLO UNICO</a:t>
              </a: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  <a:p>
              <a:pPr algn="ctr"/>
              <a:endParaRPr lang="it-IT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Freccia in giù 30">
              <a:extLst>
                <a:ext uri="{FF2B5EF4-FFF2-40B4-BE49-F238E27FC236}">
                  <a16:creationId xmlns:a16="http://schemas.microsoft.com/office/drawing/2014/main" id="{80EF2BC7-E610-4CA6-99B5-C415390E55BC}"/>
                </a:ext>
              </a:extLst>
            </p:cNvPr>
            <p:cNvSpPr/>
            <p:nvPr/>
          </p:nvSpPr>
          <p:spPr>
            <a:xfrm>
              <a:off x="6178520" y="4175667"/>
              <a:ext cx="216024" cy="42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047729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815" y="579871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Risultati immagini per cus vare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438229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vorlandi\AppData\Local\Temp\IMG_20160930_141120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19" b="39318"/>
          <a:stretch/>
        </p:blipFill>
        <p:spPr bwMode="auto">
          <a:xfrm>
            <a:off x="179512" y="1916832"/>
            <a:ext cx="2787840" cy="11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9984" y="1449727"/>
            <a:ext cx="307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Monte Generoso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69160"/>
            <a:ext cx="2808312" cy="99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sellaDiTesto 15"/>
          <p:cNvSpPr txBox="1"/>
          <p:nvPr/>
        </p:nvSpPr>
        <p:spPr>
          <a:xfrm>
            <a:off x="6300192" y="1628800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FF0000"/>
                </a:solidFill>
              </a:rPr>
              <a:t>CAMPUS UNIVERSITARIO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268016" y="11663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chemeClr val="bg1"/>
                </a:solidFill>
              </a:rPr>
              <a:t>I LUOGHI : RISTORO E SVAGO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24A6396-0E3C-4801-BAD8-CEE7FB2FFCBF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6E1D4AB3-1206-46BB-8DD7-C42D19B845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969" y="3542142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32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31</a:t>
            </a:fld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5" y="883466"/>
            <a:ext cx="9069710" cy="4752528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 rot="20780883">
            <a:off x="2905554" y="115990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Brush Script MT" panose="03060802040406070304" pitchFamily="66" charset="0"/>
              </a:rPr>
              <a:t>Perché laurearsi in Scienze biologiche?</a:t>
            </a:r>
            <a:endParaRPr lang="it-IT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882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923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966520" y="347316"/>
            <a:ext cx="7605946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056968" y="4611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7E1EE872-EA7B-44DD-95D2-EFA8291D6788}"/>
              </a:ext>
            </a:extLst>
          </p:cNvPr>
          <p:cNvSpPr/>
          <p:nvPr/>
        </p:nvSpPr>
        <p:spPr>
          <a:xfrm>
            <a:off x="-36512" y="0"/>
            <a:ext cx="1550238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F9DAAD68-97E4-4AFE-8E00-B12DE2007636}"/>
              </a:ext>
            </a:extLst>
          </p:cNvPr>
          <p:cNvSpPr txBox="1">
            <a:spLocks/>
          </p:cNvSpPr>
          <p:nvPr/>
        </p:nvSpPr>
        <p:spPr>
          <a:xfrm>
            <a:off x="-124834" y="1794153"/>
            <a:ext cx="3060971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</a:rPr>
              <a:t>QUANDO?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FE3FF2EA-364D-499A-ACF8-63F8FF0DF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4" y="2633912"/>
            <a:ext cx="1298078" cy="129807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A14C2E4B-2B87-47EF-B8CF-A96BA2E645F7}"/>
              </a:ext>
            </a:extLst>
          </p:cNvPr>
          <p:cNvSpPr txBox="1">
            <a:spLocks/>
          </p:cNvSpPr>
          <p:nvPr/>
        </p:nvSpPr>
        <p:spPr>
          <a:xfrm>
            <a:off x="1536656" y="1143590"/>
            <a:ext cx="7704856" cy="10782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400" dirty="0">
                <a:solidFill>
                  <a:srgbClr val="005045"/>
                </a:solidFill>
              </a:rPr>
              <a:t>IL CALENDARIO DIDATTICO A.A. 2022-2023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CC3142B2-CD00-4D77-B6DD-2531E2F5B819}"/>
              </a:ext>
            </a:extLst>
          </p:cNvPr>
          <p:cNvSpPr txBox="1">
            <a:spLocks/>
          </p:cNvSpPr>
          <p:nvPr/>
        </p:nvSpPr>
        <p:spPr>
          <a:xfrm>
            <a:off x="4385631" y="1796536"/>
            <a:ext cx="4320480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u="sng" dirty="0">
                <a:solidFill>
                  <a:srgbClr val="005045"/>
                </a:solidFill>
              </a:rPr>
              <a:t>I anno </a:t>
            </a:r>
            <a:r>
              <a:rPr lang="it-IT" sz="3000" u="sng" dirty="0" err="1">
                <a:solidFill>
                  <a:srgbClr val="005045"/>
                </a:solidFill>
              </a:rPr>
              <a:t>CdS</a:t>
            </a:r>
            <a:r>
              <a:rPr lang="it-IT" sz="3000" u="sng" dirty="0">
                <a:solidFill>
                  <a:srgbClr val="005045"/>
                </a:solidFill>
              </a:rPr>
              <a:t> Sc. Biologiche: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264FA0B9-857C-4BF3-9644-C85C2751229A}"/>
              </a:ext>
            </a:extLst>
          </p:cNvPr>
          <p:cNvSpPr txBox="1">
            <a:spLocks/>
          </p:cNvSpPr>
          <p:nvPr/>
        </p:nvSpPr>
        <p:spPr>
          <a:xfrm>
            <a:off x="1788089" y="2341094"/>
            <a:ext cx="680660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I semestre</a:t>
            </a:r>
            <a:r>
              <a:rPr lang="it-IT" sz="3000" u="sng" dirty="0">
                <a:solidFill>
                  <a:srgbClr val="005045"/>
                </a:solidFill>
              </a:rPr>
              <a:t>: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FFDCD22B-F9C6-489A-A358-83D373F5E67C}"/>
              </a:ext>
            </a:extLst>
          </p:cNvPr>
          <p:cNvSpPr txBox="1">
            <a:spLocks/>
          </p:cNvSpPr>
          <p:nvPr/>
        </p:nvSpPr>
        <p:spPr>
          <a:xfrm>
            <a:off x="2790899" y="2867520"/>
            <a:ext cx="6353101" cy="9502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Lezioni: 3 ottobre 2022– 20 gennaio 2023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Appelli: 23 gennaio – 24 febbraio 2023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251F3DF6-D86B-496D-AF54-461E0207A357}"/>
              </a:ext>
            </a:extLst>
          </p:cNvPr>
          <p:cNvSpPr txBox="1">
            <a:spLocks/>
          </p:cNvSpPr>
          <p:nvPr/>
        </p:nvSpPr>
        <p:spPr>
          <a:xfrm>
            <a:off x="1778217" y="3950410"/>
            <a:ext cx="6806606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II semestre</a:t>
            </a:r>
            <a:r>
              <a:rPr lang="it-IT" sz="3000" u="sng" dirty="0">
                <a:solidFill>
                  <a:srgbClr val="005045"/>
                </a:solidFill>
              </a:rPr>
              <a:t>: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3649AEAA-A824-4FB5-A017-628F152056E6}"/>
              </a:ext>
            </a:extLst>
          </p:cNvPr>
          <p:cNvSpPr txBox="1">
            <a:spLocks/>
          </p:cNvSpPr>
          <p:nvPr/>
        </p:nvSpPr>
        <p:spPr>
          <a:xfrm>
            <a:off x="2790899" y="4528488"/>
            <a:ext cx="7289205" cy="18156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Lezioni: 27 febbraio– 17 giugno 2023</a:t>
            </a:r>
          </a:p>
          <a:p>
            <a:r>
              <a:rPr lang="it-IT" sz="2800" dirty="0">
                <a:solidFill>
                  <a:srgbClr val="005045"/>
                </a:solidFill>
              </a:rPr>
              <a:t>Pausa didattica e appelli: 12-18 aprile 2023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Appelli: 19 giugno –23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2736788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604" y="944561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/>
              <a:t>CREDITI FORMATIVI UNIVERSITARI (CFU)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547664" y="3157228"/>
            <a:ext cx="70073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LEZIONI FRONTALI    </a:t>
            </a:r>
            <a:r>
              <a:rPr lang="it-IT" sz="2000" dirty="0"/>
              <a:t>		</a:t>
            </a:r>
            <a:r>
              <a:rPr lang="it-IT" sz="2000" b="1" dirty="0">
                <a:solidFill>
                  <a:srgbClr val="FF0000"/>
                </a:solidFill>
              </a:rPr>
              <a:t>1 CFU = 8 ore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ATTIVITA’ di LABORATORIO </a:t>
            </a:r>
            <a:r>
              <a:rPr lang="it-IT" sz="2000" dirty="0"/>
              <a:t>	</a:t>
            </a:r>
            <a:r>
              <a:rPr lang="it-IT" sz="2000" b="1" dirty="0">
                <a:solidFill>
                  <a:srgbClr val="FF0000"/>
                </a:solidFill>
              </a:rPr>
              <a:t>1 CFU= 12 ore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it-IT" sz="2000" b="1" dirty="0"/>
              <a:t>ESERCITAZIONI IN AULA </a:t>
            </a:r>
            <a:r>
              <a:rPr lang="it-IT" sz="2000" dirty="0"/>
              <a:t>		</a:t>
            </a:r>
            <a:r>
              <a:rPr lang="it-IT" sz="2000" b="1" dirty="0">
                <a:solidFill>
                  <a:srgbClr val="FF0000"/>
                </a:solidFill>
              </a:rPr>
              <a:t>1 CFU = 12 ORE</a:t>
            </a:r>
          </a:p>
          <a:p>
            <a:endParaRPr lang="it-IT" sz="2000" dirty="0"/>
          </a:p>
          <a:p>
            <a:endParaRPr lang="it-IT" sz="20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4" y="5900488"/>
            <a:ext cx="864096" cy="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A1D8747D-FAC5-47CF-AE34-E96A84692DD5}"/>
              </a:ext>
            </a:extLst>
          </p:cNvPr>
          <p:cNvSpPr/>
          <p:nvPr/>
        </p:nvSpPr>
        <p:spPr>
          <a:xfrm>
            <a:off x="0" y="625145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259632" y="2120662"/>
            <a:ext cx="223224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753664" y="2079268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/>
              <a:t>180 CFU totali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104339" y="360984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1449408" y="296083"/>
            <a:ext cx="5616624" cy="5222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>
                <a:solidFill>
                  <a:schemeClr val="bg1"/>
                </a:solidFill>
              </a:rPr>
              <a:t>Laurea Triennale</a:t>
            </a:r>
          </a:p>
        </p:txBody>
      </p:sp>
      <p:sp>
        <p:nvSpPr>
          <p:cNvPr id="11" name="Parentesi graffa aperta 10"/>
          <p:cNvSpPr/>
          <p:nvPr/>
        </p:nvSpPr>
        <p:spPr>
          <a:xfrm>
            <a:off x="1259632" y="3157228"/>
            <a:ext cx="288032" cy="27920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39C74A37-5791-4E73-BFED-6B7946677AC6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pic>
        <p:nvPicPr>
          <p:cNvPr id="13" name="Immagine 12" descr="C:\Documents and Settings\daniela.maffioli\Desktop\LOGO-ATENEO-FONDO TRASPARENTE.png">
            <a:extLst>
              <a:ext uri="{FF2B5EF4-FFF2-40B4-BE49-F238E27FC236}">
                <a16:creationId xmlns:a16="http://schemas.microsoft.com/office/drawing/2014/main" id="{F8344722-7020-4B68-8127-C61A0EC4B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166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3737209-A416-4178-95F7-B13122BB1655}"/>
              </a:ext>
            </a:extLst>
          </p:cNvPr>
          <p:cNvSpPr txBox="1"/>
          <p:nvPr/>
        </p:nvSpPr>
        <p:spPr>
          <a:xfrm>
            <a:off x="5197011" y="-741343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61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Documents and Settings\daniela.maffioli\Desktop\LOGO-ATENEO-FONDO TRASPARENTE.png">
            <a:extLst>
              <a:ext uri="{FF2B5EF4-FFF2-40B4-BE49-F238E27FC236}">
                <a16:creationId xmlns:a16="http://schemas.microsoft.com/office/drawing/2014/main" id="{5F1ADB13-E450-4262-99D0-8706AEF19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54170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CBE5A9-3D0E-4A60-862F-2230452E8D40}"/>
              </a:ext>
            </a:extLst>
          </p:cNvPr>
          <p:cNvSpPr txBox="1"/>
          <p:nvPr/>
        </p:nvSpPr>
        <p:spPr>
          <a:xfrm>
            <a:off x="3275856" y="206084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QUANDO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9881C9C-2C4B-45B8-BCD8-BA2B5D97930A}"/>
              </a:ext>
            </a:extLst>
          </p:cNvPr>
          <p:cNvSpPr txBox="1"/>
          <p:nvPr/>
        </p:nvSpPr>
        <p:spPr>
          <a:xfrm>
            <a:off x="1655676" y="836712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CHI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F34E695-98F0-4678-97C7-7F433BB6F9B6}"/>
              </a:ext>
            </a:extLst>
          </p:cNvPr>
          <p:cNvSpPr txBox="1"/>
          <p:nvPr/>
        </p:nvSpPr>
        <p:spPr>
          <a:xfrm>
            <a:off x="4530100" y="3204592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COME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5FEF2F4-F4D3-4F85-B2D9-48D1B990DEDF}"/>
              </a:ext>
            </a:extLst>
          </p:cNvPr>
          <p:cNvSpPr txBox="1"/>
          <p:nvPr/>
        </p:nvSpPr>
        <p:spPr>
          <a:xfrm>
            <a:off x="3923928" y="458112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DOVE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2D60F0F-6975-4D7B-9A72-496C50836897}"/>
              </a:ext>
            </a:extLst>
          </p:cNvPr>
          <p:cNvSpPr txBox="1"/>
          <p:nvPr/>
        </p:nvSpPr>
        <p:spPr>
          <a:xfrm>
            <a:off x="1745588" y="5648508"/>
            <a:ext cx="2016224" cy="5847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PERCHE’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03661085-EF13-4785-AF0C-F21BD4853D6A}"/>
              </a:ext>
            </a:extLst>
          </p:cNvPr>
          <p:cNvSpPr/>
          <p:nvPr/>
        </p:nvSpPr>
        <p:spPr>
          <a:xfrm>
            <a:off x="1655676" y="2094012"/>
            <a:ext cx="1372492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?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F45AB6BF-77AD-4FEC-97DD-708D1EAB9B05}"/>
              </a:ext>
            </a:extLst>
          </p:cNvPr>
          <p:cNvSpPr/>
          <p:nvPr/>
        </p:nvSpPr>
        <p:spPr>
          <a:xfrm>
            <a:off x="-30048" y="0"/>
            <a:ext cx="1620688" cy="6858000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33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898" y="10442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14054" y="167004"/>
            <a:ext cx="7605946" cy="492443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id="{F70FE8FF-6744-45D4-A112-A28E0F64EE49}"/>
              </a:ext>
            </a:extLst>
          </p:cNvPr>
          <p:cNvSpPr txBox="1">
            <a:spLocks/>
          </p:cNvSpPr>
          <p:nvPr/>
        </p:nvSpPr>
        <p:spPr>
          <a:xfrm>
            <a:off x="675544" y="5956038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grpSp>
        <p:nvGrpSpPr>
          <p:cNvPr id="24" name="Gruppo 23">
            <a:extLst>
              <a:ext uri="{FF2B5EF4-FFF2-40B4-BE49-F238E27FC236}">
                <a16:creationId xmlns:a16="http://schemas.microsoft.com/office/drawing/2014/main" id="{634B607C-9C30-41FD-9B3F-56A9A2F5470D}"/>
              </a:ext>
            </a:extLst>
          </p:cNvPr>
          <p:cNvGrpSpPr/>
          <p:nvPr/>
        </p:nvGrpSpPr>
        <p:grpSpPr>
          <a:xfrm>
            <a:off x="-318681" y="476672"/>
            <a:ext cx="2388174" cy="5754045"/>
            <a:chOff x="-318681" y="673475"/>
            <a:chExt cx="2388174" cy="5557242"/>
          </a:xfrm>
        </p:grpSpPr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8FB89697-C4E2-43CA-939E-15FAEE4B71A5}"/>
                </a:ext>
              </a:extLst>
            </p:cNvPr>
            <p:cNvSpPr/>
            <p:nvPr/>
          </p:nvSpPr>
          <p:spPr>
            <a:xfrm>
              <a:off x="-5184" y="673475"/>
              <a:ext cx="1620688" cy="5557242"/>
            </a:xfrm>
            <a:prstGeom prst="rect">
              <a:avLst/>
            </a:prstGeom>
            <a:solidFill>
              <a:srgbClr val="007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Titolo 1">
              <a:extLst>
                <a:ext uri="{FF2B5EF4-FFF2-40B4-BE49-F238E27FC236}">
                  <a16:creationId xmlns:a16="http://schemas.microsoft.com/office/drawing/2014/main" id="{F9DAAD68-97E4-4AFE-8E00-B12DE2007636}"/>
                </a:ext>
              </a:extLst>
            </p:cNvPr>
            <p:cNvSpPr txBox="1">
              <a:spLocks/>
            </p:cNvSpPr>
            <p:nvPr/>
          </p:nvSpPr>
          <p:spPr>
            <a:xfrm>
              <a:off x="-318681" y="967514"/>
              <a:ext cx="2388174" cy="65366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457200" rtl="0" eaLnBrk="1" latinLnBrk="0" hangingPunct="1">
                <a:spcBef>
                  <a:spcPct val="0"/>
                </a:spcBef>
                <a:buNone/>
                <a:defRPr sz="4200" b="0" i="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eaLnBrk="1" hangingPunct="1">
                <a:defRPr>
                  <a:solidFill>
                    <a:schemeClr val="tx2"/>
                  </a:solidFill>
                </a:defRPr>
              </a:lvl2pPr>
              <a:lvl3pPr eaLnBrk="1" hangingPunct="1">
                <a:defRPr>
                  <a:solidFill>
                    <a:schemeClr val="tx2"/>
                  </a:solidFill>
                </a:defRPr>
              </a:lvl3pPr>
              <a:lvl4pPr eaLnBrk="1" hangingPunct="1">
                <a:defRPr>
                  <a:solidFill>
                    <a:schemeClr val="tx2"/>
                  </a:solidFill>
                </a:defRPr>
              </a:lvl4pPr>
              <a:lvl5pPr eaLnBrk="1" hangingPunct="1">
                <a:defRPr>
                  <a:solidFill>
                    <a:schemeClr val="tx2"/>
                  </a:solidFill>
                </a:defRPr>
              </a:lvl5pPr>
              <a:lvl6pPr eaLnBrk="1" hangingPunct="1">
                <a:defRPr>
                  <a:solidFill>
                    <a:schemeClr val="tx2"/>
                  </a:solidFill>
                </a:defRPr>
              </a:lvl6pPr>
              <a:lvl7pPr eaLnBrk="1" hangingPunct="1">
                <a:defRPr>
                  <a:solidFill>
                    <a:schemeClr val="tx2"/>
                  </a:solidFill>
                </a:defRPr>
              </a:lvl7pPr>
              <a:lvl8pPr eaLnBrk="1" hangingPunct="1">
                <a:defRPr>
                  <a:solidFill>
                    <a:schemeClr val="tx2"/>
                  </a:solidFill>
                </a:defRPr>
              </a:lvl8pPr>
              <a:lvl9pPr ea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algn="ctr"/>
              <a:r>
                <a:rPr lang="it-IT" sz="4000" b="1" dirty="0">
                  <a:solidFill>
                    <a:schemeClr val="bg1"/>
                  </a:solidFill>
                </a:rPr>
                <a:t>CHI?</a:t>
              </a:r>
            </a:p>
          </p:txBody>
        </p:sp>
        <p:pic>
          <p:nvPicPr>
            <p:cNvPr id="2" name="Immagine 1">
              <a:extLst>
                <a:ext uri="{FF2B5EF4-FFF2-40B4-BE49-F238E27FC236}">
                  <a16:creationId xmlns:a16="http://schemas.microsoft.com/office/drawing/2014/main" id="{A9FDCBFF-4900-4F20-90A6-780E76BBE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84" y="1919241"/>
              <a:ext cx="1520431" cy="1008112"/>
            </a:xfrm>
            <a:prstGeom prst="rect">
              <a:avLst/>
            </a:prstGeom>
          </p:spPr>
        </p:pic>
      </p:grpSp>
      <p:pic>
        <p:nvPicPr>
          <p:cNvPr id="10" name="Picture 3">
            <a:extLst>
              <a:ext uri="{FF2B5EF4-FFF2-40B4-BE49-F238E27FC236}">
                <a16:creationId xmlns:a16="http://schemas.microsoft.com/office/drawing/2014/main" id="{D7636897-1063-4971-9236-8AE162A05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704" y="5806429"/>
            <a:ext cx="703472" cy="7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olo 1">
            <a:extLst>
              <a:ext uri="{FF2B5EF4-FFF2-40B4-BE49-F238E27FC236}">
                <a16:creationId xmlns:a16="http://schemas.microsoft.com/office/drawing/2014/main" id="{1CDA113D-C226-440C-B778-2788E9A6E4C3}"/>
              </a:ext>
            </a:extLst>
          </p:cNvPr>
          <p:cNvSpPr txBox="1">
            <a:spLocks/>
          </p:cNvSpPr>
          <p:nvPr/>
        </p:nvSpPr>
        <p:spPr>
          <a:xfrm>
            <a:off x="2939941" y="1164641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Il Direttore di Dipartimento:</a:t>
            </a: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id="{F2DDB009-2109-46F7-BBBF-2CD82AA3E76D}"/>
              </a:ext>
            </a:extLst>
          </p:cNvPr>
          <p:cNvSpPr txBox="1">
            <a:spLocks/>
          </p:cNvSpPr>
          <p:nvPr/>
        </p:nvSpPr>
        <p:spPr>
          <a:xfrm>
            <a:off x="4513640" y="1771142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 Luigi VALDATTA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606C9E23-F08B-4FBE-B3B5-55E345AEFD20}"/>
              </a:ext>
            </a:extLst>
          </p:cNvPr>
          <p:cNvSpPr txBox="1">
            <a:spLocks/>
          </p:cNvSpPr>
          <p:nvPr/>
        </p:nvSpPr>
        <p:spPr>
          <a:xfrm>
            <a:off x="2923957" y="2440979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Il Presidente del Corso di Studio</a:t>
            </a:r>
          </a:p>
        </p:txBody>
      </p:sp>
      <p:sp>
        <p:nvSpPr>
          <p:cNvPr id="15" name="Titolo 1">
            <a:extLst>
              <a:ext uri="{FF2B5EF4-FFF2-40B4-BE49-F238E27FC236}">
                <a16:creationId xmlns:a16="http://schemas.microsoft.com/office/drawing/2014/main" id="{AB9B0797-FEAC-45CE-8549-40AAD6BFA471}"/>
              </a:ext>
            </a:extLst>
          </p:cNvPr>
          <p:cNvSpPr txBox="1">
            <a:spLocks/>
          </p:cNvSpPr>
          <p:nvPr/>
        </p:nvSpPr>
        <p:spPr>
          <a:xfrm>
            <a:off x="4498732" y="2976102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Rosalba Gornati</a:t>
            </a:r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9E7FD234-D5CE-44A5-AAF0-72F8991A4262}"/>
              </a:ext>
            </a:extLst>
          </p:cNvPr>
          <p:cNvSpPr txBox="1">
            <a:spLocks/>
          </p:cNvSpPr>
          <p:nvPr/>
        </p:nvSpPr>
        <p:spPr>
          <a:xfrm>
            <a:off x="2923957" y="3717317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Vice-presidente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id="{148AE302-8994-48C9-B554-4033A0FD6FA8}"/>
              </a:ext>
            </a:extLst>
          </p:cNvPr>
          <p:cNvSpPr txBox="1">
            <a:spLocks/>
          </p:cNvSpPr>
          <p:nvPr/>
        </p:nvSpPr>
        <p:spPr>
          <a:xfrm>
            <a:off x="4474716" y="4163462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Prof.ssa Viviana Orlandi</a:t>
            </a:r>
          </a:p>
        </p:txBody>
      </p:sp>
      <p:sp>
        <p:nvSpPr>
          <p:cNvPr id="20" name="Titolo 1">
            <a:extLst>
              <a:ext uri="{FF2B5EF4-FFF2-40B4-BE49-F238E27FC236}">
                <a16:creationId xmlns:a16="http://schemas.microsoft.com/office/drawing/2014/main" id="{0130EDFC-089D-4763-9FAA-159175BEC6A8}"/>
              </a:ext>
            </a:extLst>
          </p:cNvPr>
          <p:cNvSpPr txBox="1">
            <a:spLocks/>
          </p:cNvSpPr>
          <p:nvPr/>
        </p:nvSpPr>
        <p:spPr>
          <a:xfrm>
            <a:off x="2976692" y="5171492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400" u="sng" dirty="0">
                <a:solidFill>
                  <a:srgbClr val="005045"/>
                </a:solidFill>
              </a:rPr>
              <a:t>DOCENTI</a:t>
            </a: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83090" y="-132158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</p:spTree>
    <p:extLst>
      <p:ext uri="{BB962C8B-B14F-4D97-AF65-F5344CB8AC3E}">
        <p14:creationId xmlns:p14="http://schemas.microsoft.com/office/powerpoint/2010/main" val="3057301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6" name="Immagine 5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80" y="5692916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0" y="622374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3135984" y="924461"/>
            <a:ext cx="6302550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TUTOR </a:t>
            </a:r>
            <a:r>
              <a:rPr lang="it-IT" sz="30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2607863" y="1414318"/>
            <a:ext cx="6353101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Lorella Izzo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Annalisa Grimaldi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Roberto Papait</a:t>
            </a:r>
          </a:p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Giorgio Binelli</a:t>
            </a:r>
            <a:r>
              <a:rPr lang="it-IT" sz="2800" dirty="0">
                <a:solidFill>
                  <a:schemeClr val="tx1"/>
                </a:solidFill>
              </a:rPr>
              <a:t> 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Viviana Orlandi </a:t>
            </a:r>
          </a:p>
          <a:p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Tiziana Rubino</a:t>
            </a:r>
          </a:p>
          <a:p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1835696" y="5377822"/>
            <a:ext cx="7584615" cy="8971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200" dirty="0">
                <a:solidFill>
                  <a:srgbClr val="005045"/>
                </a:solidFill>
              </a:rPr>
              <a:t>Potete contattare i Tutor all’indirizzo mail:</a:t>
            </a:r>
          </a:p>
          <a:p>
            <a:pPr algn="ctr"/>
            <a:r>
              <a:rPr lang="it-IT" sz="2200" i="1" dirty="0" err="1">
                <a:solidFill>
                  <a:srgbClr val="005045"/>
                </a:solidFill>
              </a:rPr>
              <a:t>nome.cognome</a:t>
            </a:r>
            <a:r>
              <a:rPr lang="it-IT" sz="2200" dirty="0" err="1">
                <a:solidFill>
                  <a:srgbClr val="005045"/>
                </a:solidFill>
              </a:rPr>
              <a:t>@uninsubria</a:t>
            </a:r>
            <a:r>
              <a:rPr lang="it-IT" sz="2200" dirty="0">
                <a:solidFill>
                  <a:srgbClr val="005045"/>
                </a:solidFill>
              </a:rPr>
              <a:t> .</a:t>
            </a:r>
            <a:r>
              <a:rPr lang="it-IT" sz="2200" dirty="0" err="1">
                <a:solidFill>
                  <a:srgbClr val="005045"/>
                </a:solidFill>
              </a:rPr>
              <a:t>it</a:t>
            </a:r>
            <a:endParaRPr lang="it-IT" sz="2200" dirty="0">
              <a:solidFill>
                <a:srgbClr val="005045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36096" y="1965157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1° ANNO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424646" y="3310138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2° ANNO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437222" y="4545146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3° ANNO</a:t>
            </a:r>
          </a:p>
        </p:txBody>
      </p:sp>
      <p:sp>
        <p:nvSpPr>
          <p:cNvPr id="3" name="Parentesi graffa aperta 2"/>
          <p:cNvSpPr/>
          <p:nvPr/>
        </p:nvSpPr>
        <p:spPr>
          <a:xfrm>
            <a:off x="2339752" y="1556792"/>
            <a:ext cx="256304" cy="3775648"/>
          </a:xfrm>
          <a:prstGeom prst="leftBrac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Titolo 1">
            <a:extLst>
              <a:ext uri="{FF2B5EF4-FFF2-40B4-BE49-F238E27FC236}">
                <a16:creationId xmlns:a16="http://schemas.microsoft.com/office/drawing/2014/main" id="{2CC443AD-BBF2-447D-A595-759B436AF876}"/>
              </a:ext>
            </a:extLst>
          </p:cNvPr>
          <p:cNvSpPr txBox="1">
            <a:spLocks/>
          </p:cNvSpPr>
          <p:nvPr/>
        </p:nvSpPr>
        <p:spPr>
          <a:xfrm>
            <a:off x="553200" y="5949280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57DF1D78-3131-4F89-9899-02CD9F8E0C8E}"/>
              </a:ext>
            </a:extLst>
          </p:cNvPr>
          <p:cNvSpPr/>
          <p:nvPr/>
        </p:nvSpPr>
        <p:spPr>
          <a:xfrm>
            <a:off x="-38996" y="260649"/>
            <a:ext cx="1445892" cy="5970068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Titolo 1">
            <a:extLst>
              <a:ext uri="{FF2B5EF4-FFF2-40B4-BE49-F238E27FC236}">
                <a16:creationId xmlns:a16="http://schemas.microsoft.com/office/drawing/2014/main" id="{17B93AD8-151D-4C64-83F7-CD97EEC26DB9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4F9DD017-CE84-4E2C-AEC6-4093CC724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  <p:grpSp>
        <p:nvGrpSpPr>
          <p:cNvPr id="4" name="Gruppo 3">
            <a:extLst>
              <a:ext uri="{FF2B5EF4-FFF2-40B4-BE49-F238E27FC236}">
                <a16:creationId xmlns:a16="http://schemas.microsoft.com/office/drawing/2014/main" id="{8C1D57EE-03C3-4518-9402-67AD62BE3279}"/>
              </a:ext>
            </a:extLst>
          </p:cNvPr>
          <p:cNvGrpSpPr/>
          <p:nvPr/>
        </p:nvGrpSpPr>
        <p:grpSpPr>
          <a:xfrm>
            <a:off x="553200" y="44624"/>
            <a:ext cx="7676652" cy="1008112"/>
            <a:chOff x="1250022" y="167054"/>
            <a:chExt cx="8083202" cy="1008112"/>
          </a:xfrm>
        </p:grpSpPr>
        <p:sp>
          <p:nvSpPr>
            <p:cNvPr id="9" name="CasellaDiTesto 8"/>
            <p:cNvSpPr txBox="1"/>
            <p:nvPr/>
          </p:nvSpPr>
          <p:spPr>
            <a:xfrm>
              <a:off x="1250022" y="367989"/>
              <a:ext cx="7893978" cy="492443"/>
            </a:xfrm>
            <a:prstGeom prst="rect">
              <a:avLst/>
            </a:prstGeom>
            <a:solidFill>
              <a:srgbClr val="007161"/>
            </a:solidFill>
          </p:spPr>
          <p:txBody>
            <a:bodyPr wrap="square" rtlCol="0">
              <a:spAutoFit/>
            </a:bodyPr>
            <a:lstStyle/>
            <a:p>
              <a:endParaRPr lang="it-IT" sz="2600" dirty="0">
                <a:solidFill>
                  <a:schemeClr val="bg1"/>
                </a:solidFill>
              </a:endParaRPr>
            </a:p>
          </p:txBody>
        </p:sp>
        <p:sp>
          <p:nvSpPr>
            <p:cNvPr id="7" name="Titolo 1"/>
            <p:cNvSpPr txBox="1">
              <a:spLocks/>
            </p:cNvSpPr>
            <p:nvPr/>
          </p:nvSpPr>
          <p:spPr>
            <a:xfrm>
              <a:off x="1412344" y="167054"/>
              <a:ext cx="7920880" cy="10081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r"/>
              <a:r>
                <a:rPr lang="it-IT" sz="2400" b="1" dirty="0">
                  <a:solidFill>
                    <a:schemeClr val="bg1"/>
                  </a:solidFill>
                </a:rPr>
                <a:t>Presentazione del Corso di Studio in Scienze Biologiche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310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B0102CD6-E183-E840-94CF-E2DE1C52D83C}"/>
              </a:ext>
            </a:extLst>
          </p:cNvPr>
          <p:cNvSpPr txBox="1">
            <a:spLocks/>
          </p:cNvSpPr>
          <p:nvPr/>
        </p:nvSpPr>
        <p:spPr>
          <a:xfrm>
            <a:off x="2982511" y="1395566"/>
            <a:ext cx="6230542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Il peer tutoring</a:t>
            </a:r>
            <a:r>
              <a:rPr lang="it-IT" sz="3000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DF6346FC-944B-BE46-AC88-172183181219}"/>
              </a:ext>
            </a:extLst>
          </p:cNvPr>
          <p:cNvSpPr txBox="1">
            <a:spLocks/>
          </p:cNvSpPr>
          <p:nvPr/>
        </p:nvSpPr>
        <p:spPr>
          <a:xfrm>
            <a:off x="2982511" y="2398477"/>
            <a:ext cx="4502350" cy="112050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Dr.ssa Federica GAMBERONI</a:t>
            </a:r>
          </a:p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Dr.ssa Ludovica BARONE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8723F0-B96A-5B40-9F4D-7BA4F997FF13}"/>
              </a:ext>
            </a:extLst>
          </p:cNvPr>
          <p:cNvSpPr txBox="1"/>
          <p:nvPr/>
        </p:nvSpPr>
        <p:spPr>
          <a:xfrm>
            <a:off x="3650429" y="4033114"/>
            <a:ext cx="3847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utor.dbsv@uninsubria.it</a:t>
            </a:r>
          </a:p>
        </p:txBody>
      </p:sp>
      <p:sp>
        <p:nvSpPr>
          <p:cNvPr id="12" name="CasellaDiTesto 8">
            <a:extLst>
              <a:ext uri="{FF2B5EF4-FFF2-40B4-BE49-F238E27FC236}">
                <a16:creationId xmlns:a16="http://schemas.microsoft.com/office/drawing/2014/main" id="{7C428192-1A1F-BA49-AE31-71C878B9EABD}"/>
              </a:ext>
            </a:extLst>
          </p:cNvPr>
          <p:cNvSpPr txBox="1"/>
          <p:nvPr/>
        </p:nvSpPr>
        <p:spPr>
          <a:xfrm>
            <a:off x="1250022" y="367989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id="{52DCFD0B-ACCD-49D1-86C4-65AA521D32FD}"/>
              </a:ext>
            </a:extLst>
          </p:cNvPr>
          <p:cNvSpPr txBox="1">
            <a:spLocks/>
          </p:cNvSpPr>
          <p:nvPr/>
        </p:nvSpPr>
        <p:spPr>
          <a:xfrm>
            <a:off x="1379904" y="5947163"/>
            <a:ext cx="6230542" cy="9108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2022– Giornata dell’accoglienza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E2E87111-725F-4A28-9CB4-84502D322224}"/>
              </a:ext>
            </a:extLst>
          </p:cNvPr>
          <p:cNvSpPr/>
          <p:nvPr/>
        </p:nvSpPr>
        <p:spPr>
          <a:xfrm>
            <a:off x="1452595" y="359180"/>
            <a:ext cx="74888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7886D921-A46A-4AED-9E3D-4E07641D6EE1}"/>
              </a:ext>
            </a:extLst>
          </p:cNvPr>
          <p:cNvSpPr/>
          <p:nvPr/>
        </p:nvSpPr>
        <p:spPr>
          <a:xfrm>
            <a:off x="-36512" y="0"/>
            <a:ext cx="1408523" cy="6237312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BB2DA509-DC80-43DB-95D8-2C7495CEC380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4A8B1B28-4AF0-45A4-9E44-36AEF7FE8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8D9A2847-1BC2-40D5-B9AC-CFC495A8B609}"/>
              </a:ext>
            </a:extLst>
          </p:cNvPr>
          <p:cNvSpPr/>
          <p:nvPr/>
        </p:nvSpPr>
        <p:spPr>
          <a:xfrm>
            <a:off x="8028384" y="5777195"/>
            <a:ext cx="1115616" cy="1080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 descr="C:\Documents and Settings\daniela.maffioli\Desktop\LOGO-ATENEO-FONDO TRASPARENTE.png">
            <a:extLst>
              <a:ext uri="{FF2B5EF4-FFF2-40B4-BE49-F238E27FC236}">
                <a16:creationId xmlns:a16="http://schemas.microsoft.com/office/drawing/2014/main" id="{12067E5A-FF5A-4C3F-BE6A-1C6FEC8FA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8916" y="5757803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545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/>
          <p:cNvSpPr txBox="1"/>
          <p:nvPr/>
        </p:nvSpPr>
        <p:spPr>
          <a:xfrm>
            <a:off x="1044626" y="276552"/>
            <a:ext cx="7893978" cy="492443"/>
          </a:xfrm>
          <a:prstGeom prst="rect">
            <a:avLst/>
          </a:prstGeom>
          <a:solidFill>
            <a:srgbClr val="007161"/>
          </a:solidFill>
        </p:spPr>
        <p:txBody>
          <a:bodyPr wrap="square" rtlCol="0">
            <a:spAutoFit/>
          </a:bodyPr>
          <a:lstStyle/>
          <a:p>
            <a:endParaRPr lang="it-IT" sz="2600" dirty="0">
              <a:solidFill>
                <a:schemeClr val="bg1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1D8747D-FAC5-47CF-AE34-E96A84692DD5}"/>
              </a:ext>
            </a:extLst>
          </p:cNvPr>
          <p:cNvSpPr/>
          <p:nvPr/>
        </p:nvSpPr>
        <p:spPr>
          <a:xfrm>
            <a:off x="-10582" y="6223564"/>
            <a:ext cx="8028384" cy="37360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1155997" y="4180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Presentazione del Corso di Studio in Scienze Biologiche</a:t>
            </a:r>
          </a:p>
        </p:txBody>
      </p:sp>
      <p:pic>
        <p:nvPicPr>
          <p:cNvPr id="20" name="Immagine 19" descr="C:\Documents and Settings\daniela.maffioli\Desktop\LOGO-ATENEO-FONDO TRASPAREN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985" y="5704708"/>
            <a:ext cx="1165084" cy="116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598764" y="1445983"/>
            <a:ext cx="5497388" cy="6536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000" b="1" u="sng" dirty="0">
                <a:solidFill>
                  <a:srgbClr val="C00000"/>
                </a:solidFill>
              </a:rPr>
              <a:t>La segreteria Didattica:</a:t>
            </a:r>
          </a:p>
        </p:txBody>
      </p:sp>
      <p:sp>
        <p:nvSpPr>
          <p:cNvPr id="16" name="Titolo 1"/>
          <p:cNvSpPr txBox="1">
            <a:spLocks/>
          </p:cNvSpPr>
          <p:nvPr/>
        </p:nvSpPr>
        <p:spPr>
          <a:xfrm>
            <a:off x="1590201" y="2567991"/>
            <a:ext cx="5344989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</a:t>
            </a:r>
            <a:r>
              <a:rPr lang="it-IT" sz="3200" dirty="0">
                <a:solidFill>
                  <a:srgbClr val="007161"/>
                </a:solidFill>
              </a:rPr>
              <a:t>Rossana LUPPI</a:t>
            </a:r>
          </a:p>
        </p:txBody>
      </p:sp>
      <p:sp>
        <p:nvSpPr>
          <p:cNvPr id="17" name="Titolo 1"/>
          <p:cNvSpPr txBox="1">
            <a:spLocks/>
          </p:cNvSpPr>
          <p:nvPr/>
        </p:nvSpPr>
        <p:spPr>
          <a:xfrm>
            <a:off x="1603275" y="3145577"/>
            <a:ext cx="5921053" cy="5760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Letizia GALGANI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Titolo 1"/>
          <p:cNvSpPr txBox="1">
            <a:spLocks/>
          </p:cNvSpPr>
          <p:nvPr/>
        </p:nvSpPr>
        <p:spPr>
          <a:xfrm>
            <a:off x="1603275" y="3738733"/>
            <a:ext cx="6073453" cy="560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Chiara ESPOSITO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590201" y="4351717"/>
            <a:ext cx="6073453" cy="5604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Dott.ssa Raffaella MONETTI</a:t>
            </a: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itolo 1"/>
          <p:cNvSpPr txBox="1">
            <a:spLocks/>
          </p:cNvSpPr>
          <p:nvPr/>
        </p:nvSpPr>
        <p:spPr>
          <a:xfrm>
            <a:off x="1576343" y="5085184"/>
            <a:ext cx="6584175" cy="7170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(piano terra) – </a:t>
            </a:r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didattica.dbsv@uninsubria.it</a:t>
            </a:r>
            <a:r>
              <a:rPr lang="it-IT" sz="2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sp>
        <p:nvSpPr>
          <p:cNvPr id="22" name="Titolo 1">
            <a:extLst>
              <a:ext uri="{FF2B5EF4-FFF2-40B4-BE49-F238E27FC236}">
                <a16:creationId xmlns:a16="http://schemas.microsoft.com/office/drawing/2014/main" id="{D07193BB-E1E9-43CF-A3A7-CE3B5E99B285}"/>
              </a:ext>
            </a:extLst>
          </p:cNvPr>
          <p:cNvSpPr txBox="1">
            <a:spLocks/>
          </p:cNvSpPr>
          <p:nvPr/>
        </p:nvSpPr>
        <p:spPr>
          <a:xfrm>
            <a:off x="553200" y="5877272"/>
            <a:ext cx="792088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dirty="0">
                <a:solidFill>
                  <a:schemeClr val="bg1"/>
                </a:solidFill>
              </a:rPr>
              <a:t>27 ottobre 2022 – Giornata dell’accoglienza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2C2CCD3-05A1-4F17-A9DA-75B7CC0F0D3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08871" y="847612"/>
            <a:ext cx="3427626" cy="1720379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id="{BDAD7FDA-7C4B-458C-80E8-E9B423D80C98}"/>
              </a:ext>
            </a:extLst>
          </p:cNvPr>
          <p:cNvSpPr/>
          <p:nvPr/>
        </p:nvSpPr>
        <p:spPr>
          <a:xfrm>
            <a:off x="-38996" y="260649"/>
            <a:ext cx="1445892" cy="5970068"/>
          </a:xfrm>
          <a:prstGeom prst="rect">
            <a:avLst/>
          </a:prstGeom>
          <a:solidFill>
            <a:srgbClr val="007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Titolo 1">
            <a:extLst>
              <a:ext uri="{FF2B5EF4-FFF2-40B4-BE49-F238E27FC236}">
                <a16:creationId xmlns:a16="http://schemas.microsoft.com/office/drawing/2014/main" id="{3B23F312-98FD-47CC-BA25-C69C9C502D8D}"/>
              </a:ext>
            </a:extLst>
          </p:cNvPr>
          <p:cNvSpPr txBox="1">
            <a:spLocks/>
          </p:cNvSpPr>
          <p:nvPr/>
        </p:nvSpPr>
        <p:spPr>
          <a:xfrm>
            <a:off x="-330778" y="1080805"/>
            <a:ext cx="2130602" cy="590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4000" b="1" dirty="0">
                <a:solidFill>
                  <a:schemeClr val="bg1"/>
                </a:solidFill>
              </a:rPr>
              <a:t>CHI?</a:t>
            </a:r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17099A24-5275-486E-8489-74F26208EA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6" y="2003603"/>
            <a:ext cx="1356448" cy="910837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CCEB04A-621F-44C0-A0C4-558604E49357}"/>
              </a:ext>
            </a:extLst>
          </p:cNvPr>
          <p:cNvSpPr txBox="1"/>
          <p:nvPr/>
        </p:nvSpPr>
        <p:spPr>
          <a:xfrm>
            <a:off x="7497877" y="261204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Via DUNANT, 3 Varese</a:t>
            </a:r>
          </a:p>
        </p:txBody>
      </p:sp>
    </p:spTree>
    <p:extLst>
      <p:ext uri="{BB962C8B-B14F-4D97-AF65-F5344CB8AC3E}">
        <p14:creationId xmlns:p14="http://schemas.microsoft.com/office/powerpoint/2010/main" val="30872631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5934</TotalTime>
  <Words>1679</Words>
  <Application>Microsoft Office PowerPoint</Application>
  <PresentationFormat>Presentazione su schermo (4:3)</PresentationFormat>
  <Paragraphs>405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2" baseType="lpstr">
      <vt:lpstr>Al Tarikh</vt:lpstr>
      <vt:lpstr>Arial</vt:lpstr>
      <vt:lpstr>Brush Script MT</vt:lpstr>
      <vt:lpstr>Calibri</vt:lpstr>
      <vt:lpstr>Century Gothic</vt:lpstr>
      <vt:lpstr>Garamond</vt:lpstr>
      <vt:lpstr>Times New Roman</vt:lpstr>
      <vt:lpstr>Titillium Web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CREDITI FORMATIVI UNIVERSITARI (CFU)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vorlandi</dc:creator>
  <cp:lastModifiedBy>Orlandi Viviana Teresa</cp:lastModifiedBy>
  <cp:revision>326</cp:revision>
  <cp:lastPrinted>2021-11-02T14:57:10Z</cp:lastPrinted>
  <dcterms:created xsi:type="dcterms:W3CDTF">2016-09-29T09:30:44Z</dcterms:created>
  <dcterms:modified xsi:type="dcterms:W3CDTF">2022-10-26T13:57:17Z</dcterms:modified>
</cp:coreProperties>
</file>