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8"/>
  </p:notesMasterIdLst>
  <p:sldIdLst>
    <p:sldId id="263" r:id="rId6"/>
    <p:sldId id="272" r:id="rId7"/>
    <p:sldId id="273" r:id="rId8"/>
    <p:sldId id="274" r:id="rId9"/>
    <p:sldId id="269" r:id="rId10"/>
    <p:sldId id="270" r:id="rId11"/>
    <p:sldId id="277" r:id="rId12"/>
    <p:sldId id="275" r:id="rId13"/>
    <p:sldId id="276" r:id="rId14"/>
    <p:sldId id="256" r:id="rId15"/>
    <p:sldId id="261" r:id="rId16"/>
    <p:sldId id="257" r:id="rId17"/>
    <p:sldId id="259" r:id="rId18"/>
    <p:sldId id="258" r:id="rId19"/>
    <p:sldId id="260" r:id="rId20"/>
    <p:sldId id="265" r:id="rId21"/>
    <p:sldId id="266" r:id="rId22"/>
    <p:sldId id="264" r:id="rId23"/>
    <p:sldId id="267" r:id="rId24"/>
    <p:sldId id="268" r:id="rId25"/>
    <p:sldId id="271" r:id="rId26"/>
    <p:sldId id="262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3EF01-F942-470E-AFBE-90587E74DC79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5AB09-2219-4C1D-BD25-7E946448A1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23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B7E-0DD9-408F-8284-C97B2BC2DD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76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/>
              <a:t>Si potrebbe dire che il corso di tossicologia ambientale e occupazionale si inserisce nel tema generale dell</a:t>
            </a:r>
            <a:r>
              <a:rPr lang="ja-JP" altLang="it-IT"/>
              <a:t>’</a:t>
            </a:r>
            <a:r>
              <a:rPr lang="it-IT" altLang="ja-JP"/>
              <a:t>interazione tra uomo e ambiente, con particolar attenzione alle modificazioni derivanti dall</a:t>
            </a:r>
            <a:r>
              <a:rPr lang="ja-JP" altLang="it-IT"/>
              <a:t>’</a:t>
            </a:r>
            <a:r>
              <a:rPr lang="it-IT" altLang="ja-JP"/>
              <a:t>esposizione a stressors ambientali, sia a livello tossicocinetico che tossicodinamico. Il corso tratta quindi dell</a:t>
            </a:r>
            <a:r>
              <a:rPr lang="ja-JP" altLang="it-IT"/>
              <a:t>’</a:t>
            </a:r>
            <a:r>
              <a:rPr lang="it-IT" altLang="ja-JP"/>
              <a:t>uomo, non solo come modificatore dell</a:t>
            </a:r>
            <a:r>
              <a:rPr lang="ja-JP" altLang="it-IT"/>
              <a:t>’</a:t>
            </a:r>
            <a:r>
              <a:rPr lang="it-IT" altLang="ja-JP"/>
              <a:t>ambiente, ma come oggetto dell</a:t>
            </a:r>
            <a:r>
              <a:rPr lang="ja-JP" altLang="it-IT"/>
              <a:t>’</a:t>
            </a:r>
            <a:r>
              <a:rPr lang="it-IT" altLang="ja-JP"/>
              <a:t>impatto di queste modificazioni.</a:t>
            </a:r>
          </a:p>
          <a:p>
            <a:pPr eaLnBrk="1" hangingPunct="1"/>
            <a:r>
              <a:rPr lang="it-IT" altLang="it-IT"/>
              <a:t>Viene data inoltre grande importanza alle componenti regolatorie sviluppate a livello di EU per la tutela della salute umana e dell</a:t>
            </a:r>
            <a:r>
              <a:rPr lang="ja-JP" altLang="it-IT"/>
              <a:t>’</a:t>
            </a:r>
            <a:r>
              <a:rPr lang="it-IT" altLang="ja-JP"/>
              <a:t>ambiente.</a:t>
            </a: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87B5D1-1925-421A-9750-710D8CF4170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>
            <a:extLst>
              <a:ext uri="{FF2B5EF4-FFF2-40B4-BE49-F238E27FC236}">
                <a16:creationId xmlns:a16="http://schemas.microsoft.com/office/drawing/2014/main" id="{301D5416-F092-4BA4-8A6E-8FBCBD9631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>
            <a:extLst>
              <a:ext uri="{FF2B5EF4-FFF2-40B4-BE49-F238E27FC236}">
                <a16:creationId xmlns:a16="http://schemas.microsoft.com/office/drawing/2014/main" id="{2AB827B2-38E0-4885-8608-538090E48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124" name="Segnaposto numero diapositiva 3">
            <a:extLst>
              <a:ext uri="{FF2B5EF4-FFF2-40B4-BE49-F238E27FC236}">
                <a16:creationId xmlns:a16="http://schemas.microsoft.com/office/drawing/2014/main" id="{3C0F9B8D-00CB-4353-B42B-989FC4A9A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997EA-3A41-437E-BD7B-84AB4085EFE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2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2F826-BACD-4A1C-A9D8-92351382F7A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3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D1525-BC2C-41A1-89DB-54B367086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08AE75-5FB2-45CF-BF80-B4D0BF957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401EEB-EF66-4A76-9F55-56DC57EC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1FE5A1-A972-4E3C-BFBF-7ED89413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B8006C-CB87-4E83-8566-839D95B6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28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C38B37-B678-4EE9-8C85-1DC0C0ED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D212AC-9C54-45DC-B1CA-F7B22F650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9A2EFF-20C9-44B2-A97F-0A590A40E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DF5AB1-9E34-4328-9B96-93E9B611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8CDBA2-F364-4196-A4D9-FE24A33E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11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7A9CE27-818C-44D3-9D0D-6A10FF113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900F2F2-115F-419A-8C32-7DC35CA5C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FC5188-77D4-47CE-BBB7-3FBEDFDB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0C1CC8-EE8B-4C1D-9DDB-5D3828F9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658E7B-9CC9-4FDD-9D1A-7FD6C9EE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25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40D691-0FC1-4DA7-B7EA-5417F7C2D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CE6ED7-F6EA-4D85-8723-87C7C263C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3E22D0-A5B4-4962-96C0-943C8CCA1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F94CCA-75CF-477C-92F4-B2C8F2A8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830ABD-C9F5-4490-8F5A-EE275EA4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08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D378A-0569-4194-AFFA-73509936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4FF12B-274D-4911-A02C-0D9743574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D49F7F-33B8-41C9-AA99-E775A46F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6B7B6E-03E0-4E48-A9ED-F2253D1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61FDB6-3DAE-47C7-9294-48C9F6C1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515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F4084-D0DA-4B14-9AF6-07539B98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2B4173-4EFA-43D7-B338-765AEB7A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C18532-71F5-45CD-99D5-3B6A13D5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D41163-0E04-4226-8F30-EA5F5833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295559-6E47-4B20-9266-FAC0B8D0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34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84EBCD-D496-4381-81D5-1A498742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68FA0-1506-4622-B0EE-B794FD240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FECF29-B8CF-48F4-A063-1199A5CF3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F03FDB-12C2-4566-8DF0-B4C6F841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C1BD3E-BC42-4A37-840F-5DBC1221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E4CC55-4D05-4CA6-9E10-F4B3EDA6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32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060750-BAF8-4FE7-83F1-87BF3BCC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3D17F3-2FE1-4EED-B743-1335F2AB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99E5D0-D24B-4A60-B523-D4D43CE15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20230B-8D65-44DF-86E6-3959D3322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C609C6D-81A3-4C14-857E-FA43F5209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0457C3-415E-4694-A270-02A52BB64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2A75D9-9C5E-4FB3-AD36-42EE28DE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7F1EFC-C62C-4F78-9B1D-E456E880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41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D860D-33EC-4465-84C8-21A21BA3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F2E277-3AFA-4B9C-B12C-03B3E940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1A4BA1-B16A-4849-BC08-2C082832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C4146D-2875-4E75-B435-8F1AEC90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035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2FF24A-5305-40A4-A6B6-2865A6AA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0F10D15-7A5E-4C01-8AD5-8501504D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B05AB2-3B9B-4731-8109-5F543931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884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AAAEF-B27D-448A-A504-6E2D2853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DDA972-BA11-4DEC-84B7-ABBE4E4E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11F664-3999-4859-88A0-7835F4933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286CB5-F4AF-4C6A-9DF3-AAC0D4ED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4C3BBA-A040-4887-BA2E-DF96760A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0BA725-6387-4F91-82E2-C659444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15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2961FB-4734-4CFE-9400-4B9A92F0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9C150F-288B-4CE7-A421-972CA46C6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2B79A4-5758-4C38-8B08-737E679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42E873-4EF9-4362-BBE8-ED7B421D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6388FA-2BCE-4DE8-99E2-A9346E57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56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AFBC1C-A991-457D-99B2-3A4AAB8F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B5418A8-428C-4B62-89F4-34C872546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D0D936-2D37-4709-95DF-7C120E845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719926-CA3A-474A-94DA-701CB7D6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0D6C8C-974F-407A-9BF8-6FF9483DA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082F88-7949-4583-864D-28849DB2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42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0E6E10-7DD3-4AE1-8B6D-CFB2D117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01C1CA9-9C8D-4810-9975-9A27B6523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969303-0F1D-4345-8376-C7D2B68A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B5C13-BB38-481C-9561-53FBF0051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689D30-3F08-4877-A5C3-81FCCF57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640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342520-530E-4711-B855-0D79A75ED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9382DC-1C51-40BF-A12A-97BAF8B21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AF003-9FDA-4B83-813A-0A76D2B4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856C58-8E68-408F-949C-161E15AB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0105E2-94D0-4251-B64C-B77CA503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628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CF9F-2CDC-44BC-BABA-D0CC5AA3949B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57BC0-A794-4B0E-A9FD-6868DC829E52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5588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90919-0287-4D79-B83F-A7CEF024E89E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223F2-AEFE-498D-AF1B-CBF19AFC770A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98134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45585-8799-4B4D-AB3D-6443B1982415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3D7CF-0499-4840-AD9F-1A3E918BA77C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63496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72AE-8C87-4FB9-8930-3C5F05422DEB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1000F-E0C3-4BDB-9937-D6C29B524B9B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570995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8FC0A-018D-4403-B11A-FB5476915B83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3DAAE-A4FB-4FB9-B405-20025AF86BE3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01638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4522B-C68F-4192-AF2C-5597EB762205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6A351-5285-4F15-9281-D7D5B08ED4DE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284539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0E16-3016-4DCD-B0C8-913785976DA6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C5565-BA77-4250-9039-EB568D128FA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67070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291E4-1705-483D-B418-0E10E22D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362E45-7A9F-4C96-A4D5-E01DDBC9B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A59202-139D-4E0E-B001-501338CE7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D5DF24-E371-4C33-AC96-DCE84188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17BCC3-F56E-4E60-8706-B7842A7A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307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6AFE9-EDD5-418B-B435-13E5D697545B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97A90-76B6-498A-AC7C-40632BC2DD0E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85296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9FFA9-6931-42C2-8129-EA744CEDAC17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FD3C7-5507-4B08-9B8F-9CAE4892F70A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2674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31553-66E0-4AE7-9320-5D453B3DE6BB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B3F01-D0AD-4F10-B392-9C28F70265B9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07180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63E47-A19E-458A-903B-34C348A5C4A1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D8BF1-B3C4-434C-BD0D-3C1A01DC157A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87008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833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763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226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961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784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67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1414BB-D9A5-4946-B291-9360BD52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AC510E-4B5F-47E7-AAC5-26991D2E5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9CEDA5-1B9D-4D30-A533-C5267D042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B1BCCF-37EE-49CB-9CD3-20159194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F5FD1B-EBF7-4BDE-B675-7EF23776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77A655-EBA5-4411-B18E-75F92B0E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70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53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003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42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66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201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F916D1-AA2C-4E5D-A23C-4155F068DA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B91D3F-87DA-49D7-BB4E-52D5FAD66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6BFDE-0FDE-4925-8AEC-53CF263D5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9D9A7-4252-4B72-801C-F273418C9C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5280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C4FE4D-D00D-496F-89AC-A51D2FD65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7AE2BC-83D9-4405-B339-0ED468F22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FDA732-9FA1-49BB-84DB-98BBE5E69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40BE3-8677-402D-9B95-CA4E34DE98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8651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A49BC5-646E-4D65-A09A-0167D246AE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E852CD-AD62-471A-B247-93BCC3BC7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855A80-810D-4892-AAF3-0ADF1F835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AFD88-8933-41B2-AE68-FA693E3C0B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2068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C4904-6D20-46C4-9FA8-A6B3F2494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D1BB7-2BD5-4922-BD58-3D0830E0A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9DBE60-3537-4BB8-AA75-ECFDDA0365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94163-31E9-476E-A3D3-CC5C351A88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7902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C3EE7C-5F95-48A2-AA04-30B5BBDB78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8E3F75-A594-43CD-B4F4-E6C73712A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A0A128-F186-4732-B9DA-98FFD4D56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125B2-3095-4D44-BD84-F0F9230070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776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DFB5F-A2B0-4D81-9BD7-5B8A0769A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E3FE74-04C4-4762-A05B-DA0BEE34A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7496A4-D55A-4AB7-B660-B32A4B4E2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C6EA78-FA00-4AC7-99D1-CED2059D7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B7FFF07-BCED-4458-AE42-60D63BA29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F583A4-32A9-434E-9E6E-6151E0CC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DAA061-0A4B-42DC-BEE7-0522CB95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7A6EFB-DD7A-4588-9DA5-0FDE5A8F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102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DB0841-77C3-4DED-B9AD-85B9AA0D2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5909C6-0E46-4477-B0AE-211D98FDBE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D131DE-D129-4CF4-91DC-51E388DFF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86ECA-5CEB-4138-A2D8-39BED56248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8589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058B2B-4623-43F6-A479-176FD95B61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59F960-22D4-421A-A1E4-03C24E357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3DDEAAE-8F0A-43E6-909A-EAE75D09E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DBCE-E984-4D32-98B3-BB634240C0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016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EEE2E-DA38-4E76-8AA0-A4A13C0F97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8D4B9-71D4-465E-A651-C5C3809FC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E100F-0B5E-4026-B8ED-27DA88B70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0401-56A8-47FE-A23C-1121C76CBE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8124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070C4-4794-4A46-A2BE-9E99C14A8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3394A-3683-4524-BA02-B287BBE66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DF78A-DAC1-4FA6-B8C8-3DE18A268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7488D-9AB7-4064-A578-D4CA3D5C94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287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181F70-F07B-430F-B192-5E8AB1E38D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0C41E7-A35C-4CCD-B0DA-0025166CB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B392C6-04CE-422B-B790-59B21A391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AE8F7-D95F-45CC-BB35-02D187ADC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731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E71957-EFDC-4034-B3E6-115ED034BD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143189-43FC-4B64-A939-B9D5AC0A8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223F1B-1C41-4B5A-8352-A84BA599B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12287-A14E-47E1-ABB5-9C3F1D34A0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468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CCD5C-292F-46DE-86A7-EA6920C8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0D559A-5C55-4D41-BA74-F6E36C920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994850-F917-42D0-8F33-66621724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AE8FA4-F359-478D-BD72-AFA8184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89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11EF7FF-BB09-4D56-B81A-5767A8B72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DEA915-6693-4689-A308-1A1DACDA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78EEC6-4119-4237-B33B-FACC549C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1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B46B9-285F-41F2-9068-2D6B9213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DA7CAF-9229-4709-A22B-46FF256B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58DC9F0-C882-4E98-8E0F-B61CDC044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35E00F-0BFB-4EB6-B1C0-AC3F497A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A23F4B-A87F-46EE-B584-5E0EADE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A1016F-88CF-4A24-A0C9-4E531DA4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24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8EFFA-3859-476D-9C0B-033D0930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F1E27D-ED31-41F5-A09D-7B5D852CBD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809500-0A25-4D83-8F89-30DB4ECE6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7C579E-05AE-4136-A6DC-FC5DC3B0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3FFA8A-2BB9-42D1-B88E-A5CBCB0D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150A9E-D3D1-4242-B241-CC604302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1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1EBEE23-E7FA-4992-8FD1-3D64EF38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5378A4-E752-4702-B0DC-D9B680AE6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4DA4C9-5B10-4A9B-BE5B-3E800F938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D9FF4-710E-4489-82EC-E8564FCD06D5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B99C9-FFF3-4745-A0C9-FD5E28F84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941A4A-CE9C-4373-B766-69EE13310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36FEA-E0A1-4A0E-99AD-A990F96029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00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36B6B0-AA78-4910-A9BF-45C416EC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ABA04-81AE-428C-B657-4762B58D6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8FE2D5-0ECE-48A1-AB81-5CCCA8E7F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BD32-41D7-493B-8A42-E9DC290401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B528E-A7A7-4987-82CF-D198E7053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8C718F-76BA-431D-9DCD-A7FD43F83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0E946-B1B9-43BD-959B-7FA28C9219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90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GB" alt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GB" alt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D92ED-DEF9-40D6-8E3F-663C5C2B20E3}" type="datetimeFigureOut">
              <a:rPr lang="en-GB"/>
              <a:pPr>
                <a:defRPr/>
              </a:pPr>
              <a:t>24/10/2022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CB2D2A0-FB34-4F74-A941-F608A4AA5FB3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56397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61A8-D3B9-43FD-8726-45FBE2A53C1C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61632-5FA5-4176-93E7-807A3BF1A8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C8B8EC-54AF-4954-9E30-781144482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72714E-0EAA-498A-8A1E-E288F7754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91827F-E485-4BCB-9324-25EA0719C5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34AE89-70D2-432B-A964-ADC8FFD230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D427CA-14EC-408E-96CD-20CDDB20E9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5A0A79F-E9F6-4E18-9EC8-4FDDB04E4D1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81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erena.zaccara@uninsubria.it" TargetMode="External"/><Relationship Id="rId2" Type="http://schemas.openxmlformats.org/officeDocument/2006/relationships/hyperlink" Target="mailto:giuseppe.crosa@uninsubria.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hyperlink" Target="https://pixabay.com/illustrations/the-syringe-vaccine-treatment-4319227/" TargetMode="External"/><Relationship Id="rId4" Type="http://schemas.openxmlformats.org/officeDocument/2006/relationships/hyperlink" Target="https://pngimg.com/download/23542" TargetMode="Externa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Roberta.bettinetti@uninsubria.it" TargetMode="External"/><Relationship Id="rId3" Type="http://schemas.openxmlformats.org/officeDocument/2006/relationships/hyperlink" Target="mailto:franz.livio@uninsubria.it" TargetMode="External"/><Relationship Id="rId7" Type="http://schemas.openxmlformats.org/officeDocument/2006/relationships/hyperlink" Target="mailto:adriano.Martinoli@uninsubria.it" TargetMode="External"/><Relationship Id="rId12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driano.martinoli@uninsubria.it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hyperlink" Target="mailto:Andrea.cattaneo@uninsubria.it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icoletta.cannone@uninsubria.it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nsubria.it/ugov/degreecourse/131778#1" TargetMode="External"/><Relationship Id="rId3" Type="http://schemas.openxmlformats.org/officeDocument/2006/relationships/hyperlink" Target="https://www.uninsubria.it/ugov/degreecourse/131777#1" TargetMode="External"/><Relationship Id="rId7" Type="http://schemas.openxmlformats.org/officeDocument/2006/relationships/hyperlink" Target="https://www.uninsubria.it/ugov/degreecourse/131776#1" TargetMode="External"/><Relationship Id="rId2" Type="http://schemas.openxmlformats.org/officeDocument/2006/relationships/hyperlink" Target="https://www.uninsubria.it/ugov/degreecourse/131775#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insubria.it/ugov/degreecourse/135700#1" TargetMode="External"/><Relationship Id="rId11" Type="http://schemas.openxmlformats.org/officeDocument/2006/relationships/image" Target="../media/image1.jpeg"/><Relationship Id="rId5" Type="http://schemas.openxmlformats.org/officeDocument/2006/relationships/hyperlink" Target="https://www.uninsubria.it/ugov/degreecourse/131769#1" TargetMode="External"/><Relationship Id="rId10" Type="http://schemas.openxmlformats.org/officeDocument/2006/relationships/hyperlink" Target="https://www.uninsubria.it/ugov/degreecourse/142941" TargetMode="External"/><Relationship Id="rId4" Type="http://schemas.openxmlformats.org/officeDocument/2006/relationships/hyperlink" Target="https://www.uninsubria.it/ugov/degreecourse/131771#1" TargetMode="External"/><Relationship Id="rId9" Type="http://schemas.openxmlformats.org/officeDocument/2006/relationships/hyperlink" Target="https://www.uninsubria.it/ugov/degreecourse/131770#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659835"/>
            <a:ext cx="9144000" cy="331966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PIANI DI STUDIO E TIROCINI</a:t>
            </a:r>
            <a:b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SCIENZE DELL’AMBIENTE E DELLA NATURA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71" y="318053"/>
            <a:ext cx="1126052" cy="11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92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687E20D-C9B4-4DDE-B396-11FF393E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7694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Gruppo di ricerca in Geologia Ambientale</a:t>
            </a:r>
            <a:br>
              <a:rPr lang="it-IT" dirty="0"/>
            </a:br>
            <a:br>
              <a:rPr lang="it-IT" dirty="0"/>
            </a:br>
            <a:r>
              <a:rPr lang="it-IT" sz="3600" dirty="0"/>
              <a:t>Prof. Alessandro Maria Michetti, Prof. Franz Livio, Dr. Maria </a:t>
            </a:r>
            <a:r>
              <a:rPr lang="it-IT" sz="3600"/>
              <a:t>Francesca Ferrario</a:t>
            </a:r>
            <a:br>
              <a:rPr lang="it-IT" sz="3600" dirty="0"/>
            </a:br>
            <a:br>
              <a:rPr lang="it-IT" dirty="0"/>
            </a:br>
            <a:r>
              <a:rPr lang="it-IT" sz="2400" dirty="0"/>
              <a:t>Sono disponibili tirocini di laurea nei seguenti ambiti:</a:t>
            </a:r>
            <a:br>
              <a:rPr lang="it-IT" sz="2400" dirty="0"/>
            </a:br>
            <a:r>
              <a:rPr lang="it-IT" sz="2400" dirty="0"/>
              <a:t>- Rilevamento geologico e geomorfologico di terreno (Varesotto, Lago di Garda)</a:t>
            </a:r>
            <a:br>
              <a:rPr lang="it-IT" sz="2400" dirty="0"/>
            </a:br>
            <a:r>
              <a:rPr lang="it-IT" sz="2400" dirty="0"/>
              <a:t>- Analisi degli effetti ambientali di terremoti recenti e storici, applicazione della scala ESI</a:t>
            </a:r>
            <a:br>
              <a:rPr lang="it-IT" sz="2400" dirty="0"/>
            </a:br>
            <a:r>
              <a:rPr lang="it-IT" sz="2400" dirty="0"/>
              <a:t>- Mappatura di frane sismo-indotte (da remoto)</a:t>
            </a:r>
            <a:br>
              <a:rPr lang="it-IT" sz="2400" dirty="0"/>
            </a:br>
            <a:r>
              <a:rPr lang="it-IT" sz="2400" dirty="0"/>
              <a:t>- Caratterizzazione faglie capaci per microzonazione sismica Bacino di Rieti</a:t>
            </a:r>
            <a:br>
              <a:rPr lang="it-IT" sz="2400" dirty="0"/>
            </a:br>
            <a:r>
              <a:rPr lang="it-IT" sz="2400" dirty="0"/>
              <a:t>- Analisi stratigrafiche, sedimentologiche e petrografiche su sondaggi Casamicciola (Ischia, Napoli), nell’area epicentrale del terremoto del 21 Agosto 20217 </a:t>
            </a:r>
            <a:br>
              <a:rPr lang="it-IT" sz="2400" dirty="0"/>
            </a:br>
            <a:r>
              <a:rPr lang="it-IT" sz="2400" dirty="0"/>
              <a:t>- Prove geotecniche di laboratorio per la caratterizzazione di materiali innovativi per esperimenti analogici (Laboratorio di Sedimentologia)</a:t>
            </a:r>
          </a:p>
        </p:txBody>
      </p:sp>
    </p:spTree>
    <p:extLst>
      <p:ext uri="{BB962C8B-B14F-4D97-AF65-F5344CB8AC3E}">
        <p14:creationId xmlns:p14="http://schemas.microsoft.com/office/powerpoint/2010/main" val="336994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99C2603-C226-408E-80C1-2A973E94F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1660" y="36034"/>
            <a:ext cx="6384078" cy="3354866"/>
          </a:xfrm>
        </p:spPr>
        <p:txBody>
          <a:bodyPr>
            <a:normAutofit fontScale="47500" lnSpcReduction="20000"/>
          </a:bodyPr>
          <a:lstStyle/>
          <a:p>
            <a:endParaRPr lang="it-IT" sz="100" b="1" dirty="0"/>
          </a:p>
          <a:p>
            <a:r>
              <a:rPr lang="it-IT" sz="3600" b="1" dirty="0"/>
              <a:t>Tirocini disponibili in </a:t>
            </a:r>
          </a:p>
          <a:p>
            <a:r>
              <a:rPr lang="it-IT" sz="3600" b="1" dirty="0"/>
              <a:t>Geosfera e </a:t>
            </a:r>
            <a:r>
              <a:rPr lang="it-IT" sz="3600" b="1" dirty="0" err="1"/>
              <a:t>Geoprospezioni</a:t>
            </a:r>
            <a:r>
              <a:rPr lang="it-IT" sz="3600" b="1" dirty="0"/>
              <a:t> in Ambito Ambientale</a:t>
            </a:r>
          </a:p>
          <a:p>
            <a:pPr algn="l"/>
            <a:endParaRPr lang="it-IT" sz="200" dirty="0"/>
          </a:p>
          <a:p>
            <a:pPr algn="just">
              <a:lnSpc>
                <a:spcPct val="170000"/>
              </a:lnSpc>
            </a:pPr>
            <a:r>
              <a:rPr lang="it-IT" sz="3400" dirty="0"/>
              <a:t>Tirocini che coniugano analisi di terreno (mapping geologico, analisi stratigrafiche, raccolta di campioni di rocce e/o sedimenti), rielaborazioni tramite software GIS, software per elaborazioni fotogrammetriche, software per l’analisi d’immagine, ed analisi </a:t>
            </a:r>
            <a:r>
              <a:rPr lang="it-IT" sz="3400" dirty="0" err="1"/>
              <a:t>minero</a:t>
            </a:r>
            <a:r>
              <a:rPr lang="it-IT" sz="3400" dirty="0"/>
              <a:t>-chimiche tramite diffrattometro per polveri e SEM-EDS.</a:t>
            </a:r>
          </a:p>
          <a:p>
            <a:pPr algn="just"/>
            <a:endParaRPr lang="it-IT" dirty="0"/>
          </a:p>
          <a:p>
            <a:pPr algn="just"/>
            <a:r>
              <a:rPr lang="it-IT" sz="3200" dirty="0"/>
              <a:t>Per info: </a:t>
            </a:r>
            <a:r>
              <a:rPr lang="it-IT" sz="3200" b="1" dirty="0">
                <a:solidFill>
                  <a:schemeClr val="accent1"/>
                </a:solidFill>
              </a:rPr>
              <a:t>andrea.dicapua@uninsubria.it</a:t>
            </a:r>
          </a:p>
        </p:txBody>
      </p:sp>
      <p:pic>
        <p:nvPicPr>
          <p:cNvPr id="5" name="Immagine 4" descr="Immagine che contiene esterni, colorato&#10;&#10;Descrizione generata automaticamente">
            <a:extLst>
              <a:ext uri="{FF2B5EF4-FFF2-40B4-BE49-F238E27FC236}">
                <a16:creationId xmlns:a16="http://schemas.microsoft.com/office/drawing/2014/main" id="{237C2A14-8ED3-44CB-8578-09D1ED5EE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1343" r="3324" b="17298"/>
          <a:stretch/>
        </p:blipFill>
        <p:spPr>
          <a:xfrm>
            <a:off x="5611660" y="3441140"/>
            <a:ext cx="6450514" cy="33322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CDF79A-B540-40F5-AA2E-37232002F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" y="3429000"/>
            <a:ext cx="5417506" cy="33443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B55649-C3EA-4C16-958E-297FDF974833}"/>
              </a:ext>
            </a:extLst>
          </p:cNvPr>
          <p:cNvSpPr txBox="1"/>
          <p:nvPr/>
        </p:nvSpPr>
        <p:spPr>
          <a:xfrm>
            <a:off x="5630710" y="3417329"/>
            <a:ext cx="290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Izzo, 2020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075419-3FF6-4470-97E1-8A5C5687DE21}"/>
              </a:ext>
            </a:extLst>
          </p:cNvPr>
          <p:cNvSpPr txBox="1"/>
          <p:nvPr/>
        </p:nvSpPr>
        <p:spPr>
          <a:xfrm>
            <a:off x="320326" y="3429000"/>
            <a:ext cx="142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Todaro, 2018</a:t>
            </a:r>
          </a:p>
        </p:txBody>
      </p:sp>
      <p:pic>
        <p:nvPicPr>
          <p:cNvPr id="10" name="Immagine 9" descr="Immagine che contiene esterni, natura, burrone, montagna&#10;&#10;Descrizione generata automaticamente">
            <a:extLst>
              <a:ext uri="{FF2B5EF4-FFF2-40B4-BE49-F238E27FC236}">
                <a16:creationId xmlns:a16="http://schemas.microsoft.com/office/drawing/2014/main" id="{45C242E1-E283-4555-99AA-B8ABEB8FBC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" y="97770"/>
            <a:ext cx="5398676" cy="325026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93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ur">
            <a:extLst>
              <a:ext uri="{FF2B5EF4-FFF2-40B4-BE49-F238E27FC236}">
                <a16:creationId xmlns:a16="http://schemas.microsoft.com/office/drawing/2014/main" id="{0B8AE819-00F5-493C-8729-A17E646F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95" y="3019065"/>
            <a:ext cx="5067037" cy="345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B2A1C7-8AFB-41A7-90E4-D45E895D76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95" y="316675"/>
            <a:ext cx="4817094" cy="27023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F27A1B-B70F-4832-B9AD-DBFF6AFDFCE9}"/>
              </a:ext>
            </a:extLst>
          </p:cNvPr>
          <p:cNvSpPr txBox="1"/>
          <p:nvPr/>
        </p:nvSpPr>
        <p:spPr>
          <a:xfrm>
            <a:off x="199349" y="176980"/>
            <a:ext cx="65531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PALEONTOLOGIA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Descrizione anatomica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 esemplari di pesci e rettili fossili del Triassico dal Sito UNESCO Monte San Giorgio e in generale Prealpino, al fine di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Classificarli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Ricostruire la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storia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tafonomica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(= modalità di conservazione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Individuare (se presenti)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dati utili per arricchire le conoscenze sulla  paleobiologia/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paleoetologia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della specie.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Gli esemplari in genere si trovano presso musei ed altri enti esterni all’Università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Può essere compresa una fase di preparazione degli esemplari nel laboratorio del docente o dell’ente che li conserva. </a:t>
            </a:r>
          </a:p>
        </p:txBody>
      </p:sp>
    </p:spTree>
    <p:extLst>
      <p:ext uri="{BB962C8B-B14F-4D97-AF65-F5344CB8AC3E}">
        <p14:creationId xmlns:p14="http://schemas.microsoft.com/office/powerpoint/2010/main" val="419632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6F183902-6E7E-CC4D-B4C7-D3A4AD6E9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549276"/>
            <a:ext cx="6640512" cy="836613"/>
          </a:xfrm>
          <a:prstGeom prst="rect">
            <a:avLst/>
          </a:prstGeom>
          <a:solidFill>
            <a:srgbClr val="A0E1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27" name="Text Box 4">
            <a:extLst>
              <a:ext uri="{FF2B5EF4-FFF2-40B4-BE49-F238E27FC236}">
                <a16:creationId xmlns:a16="http://schemas.microsoft.com/office/drawing/2014/main" id="{5E966047-B2BB-2242-A81E-98D71CC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474664"/>
            <a:ext cx="3006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Progetti di tesi in ECOLOGIA</a:t>
            </a:r>
          </a:p>
        </p:txBody>
      </p:sp>
      <p:sp>
        <p:nvSpPr>
          <p:cNvPr id="77828" name="Text Box 8">
            <a:extLst>
              <a:ext uri="{FF2B5EF4-FFF2-40B4-BE49-F238E27FC236}">
                <a16:creationId xmlns:a16="http://schemas.microsoft.com/office/drawing/2014/main" id="{D08A109D-DD55-A64D-B4FD-05196BBE4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755650"/>
            <a:ext cx="5797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Contatti: Prof. Giuseppe Crosa 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giuseppe.crosa@uninsubria.it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dr. Serena Zaccara	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serena.zaccara@uninsubria.it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7829" name="Text Box 5">
            <a:extLst>
              <a:ext uri="{FF2B5EF4-FFF2-40B4-BE49-F238E27FC236}">
                <a16:creationId xmlns:a16="http://schemas.microsoft.com/office/drawing/2014/main" id="{5491D80D-74AF-ED49-987B-E20F48215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412875"/>
            <a:ext cx="4608513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STUDIO ECOLOGICO ED EVOLUTIVO DELLA FAUNA ITTICA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Attività: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analisi ecologica ed evolutiva di popolazioni di specie ittiche endemiche mediante tecniche di laboratorio molecolare ed elaborazioni bioinformatiche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Studio del fenotipo mediante analisi di immagini fotografiche ed morfometriche </a:t>
            </a:r>
          </a:p>
        </p:txBody>
      </p:sp>
      <p:pic>
        <p:nvPicPr>
          <p:cNvPr id="77830" name="Picture 17">
            <a:extLst>
              <a:ext uri="{FF2B5EF4-FFF2-40B4-BE49-F238E27FC236}">
                <a16:creationId xmlns:a16="http://schemas.microsoft.com/office/drawing/2014/main" id="{67D7E796-7C56-964C-834C-90DA22174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r="10243" b="36243"/>
          <a:stretch>
            <a:fillRect/>
          </a:stretch>
        </p:blipFill>
        <p:spPr bwMode="auto">
          <a:xfrm>
            <a:off x="1774826" y="4805363"/>
            <a:ext cx="45370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Immagine 1">
            <a:extLst>
              <a:ext uri="{FF2B5EF4-FFF2-40B4-BE49-F238E27FC236}">
                <a16:creationId xmlns:a16="http://schemas.microsoft.com/office/drawing/2014/main" id="{5CDA5E3C-5DE4-A242-8676-7AC118920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1433513"/>
            <a:ext cx="4137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Immagine 2">
            <a:extLst>
              <a:ext uri="{FF2B5EF4-FFF2-40B4-BE49-F238E27FC236}">
                <a16:creationId xmlns:a16="http://schemas.microsoft.com/office/drawing/2014/main" id="{9334E98F-A18D-5744-8F6C-216F3FEFC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3325814"/>
            <a:ext cx="381317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CasellaDiTesto 3">
            <a:extLst>
              <a:ext uri="{FF2B5EF4-FFF2-40B4-BE49-F238E27FC236}">
                <a16:creationId xmlns:a16="http://schemas.microsoft.com/office/drawing/2014/main" id="{05C7F2FE-925C-DF43-9F87-7CFF2354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5516564"/>
            <a:ext cx="3468688" cy="9540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Progetti condotti in laboratorio di ecologia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Via Dunant 3 , 3° piano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 riceve su appuntamento</a:t>
            </a:r>
          </a:p>
        </p:txBody>
      </p:sp>
    </p:spTree>
    <p:extLst>
      <p:ext uri="{BB962C8B-B14F-4D97-AF65-F5344CB8AC3E}">
        <p14:creationId xmlns:p14="http://schemas.microsoft.com/office/powerpoint/2010/main" val="3422838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53B4DC-0929-4069-AB3C-BC28072A0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2109" y="1092852"/>
            <a:ext cx="7904834" cy="5671144"/>
          </a:xfrm>
        </p:spPr>
        <p:txBody>
          <a:bodyPr>
            <a:normAutofit/>
          </a:bodyPr>
          <a:lstStyle/>
          <a:p>
            <a:r>
              <a:rPr lang="en-US" sz="1800" dirty="0"/>
              <a:t>I </a:t>
            </a:r>
            <a:r>
              <a:rPr lang="en-US" sz="1800" dirty="0" err="1"/>
              <a:t>tirocini</a:t>
            </a:r>
            <a:r>
              <a:rPr lang="en-US" sz="1800" dirty="0"/>
              <a:t> </a:t>
            </a:r>
            <a:r>
              <a:rPr lang="en-US" sz="1800" dirty="0" err="1"/>
              <a:t>comprendereranno</a:t>
            </a:r>
            <a:r>
              <a:rPr lang="en-US" sz="1800" dirty="0"/>
              <a:t> </a:t>
            </a:r>
            <a:r>
              <a:rPr lang="en-US" sz="1800" dirty="0" err="1"/>
              <a:t>attività</a:t>
            </a:r>
            <a:r>
              <a:rPr lang="en-US" sz="1800" dirty="0"/>
              <a:t> di </a:t>
            </a:r>
            <a:r>
              <a:rPr lang="en-US" sz="1800" dirty="0" err="1"/>
              <a:t>laboratorio</a:t>
            </a:r>
            <a:r>
              <a:rPr lang="en-US" sz="1800" dirty="0"/>
              <a:t> (</a:t>
            </a:r>
            <a:r>
              <a:rPr lang="en-US" sz="1800" dirty="0" err="1"/>
              <a:t>analisi</a:t>
            </a:r>
            <a:r>
              <a:rPr lang="en-US" sz="1800" dirty="0"/>
              <a:t> di </a:t>
            </a:r>
            <a:r>
              <a:rPr lang="en-US" sz="1800" dirty="0" err="1"/>
              <a:t>campioni</a:t>
            </a:r>
            <a:r>
              <a:rPr lang="en-US" sz="1800" dirty="0"/>
              <a:t> </a:t>
            </a:r>
            <a:r>
              <a:rPr lang="en-US" sz="1800" dirty="0" err="1"/>
              <a:t>ambientali</a:t>
            </a:r>
            <a:r>
              <a:rPr lang="en-US" sz="1800" dirty="0"/>
              <a:t> in diverse </a:t>
            </a:r>
            <a:r>
              <a:rPr lang="en-US" sz="1800" dirty="0" err="1"/>
              <a:t>matrici</a:t>
            </a:r>
            <a:r>
              <a:rPr lang="en-US" sz="1800" dirty="0"/>
              <a:t>) e </a:t>
            </a:r>
            <a:r>
              <a:rPr lang="en-US" sz="1800" dirty="0" err="1"/>
              <a:t>uso</a:t>
            </a:r>
            <a:r>
              <a:rPr lang="en-US" sz="1800" dirty="0"/>
              <a:t> di </a:t>
            </a:r>
            <a:r>
              <a:rPr lang="en-US" sz="1800" dirty="0" err="1"/>
              <a:t>modelli</a:t>
            </a:r>
            <a:r>
              <a:rPr lang="en-US" sz="1800" dirty="0"/>
              <a:t> per la </a:t>
            </a:r>
            <a:r>
              <a:rPr lang="en-US" sz="1800" dirty="0" err="1"/>
              <a:t>comprensione</a:t>
            </a:r>
            <a:r>
              <a:rPr lang="en-US" sz="1800" dirty="0"/>
              <a:t> del </a:t>
            </a:r>
            <a:r>
              <a:rPr lang="en-US" sz="1800" dirty="0" err="1"/>
              <a:t>destino</a:t>
            </a:r>
            <a:r>
              <a:rPr lang="en-US" sz="1800" dirty="0"/>
              <a:t> </a:t>
            </a:r>
            <a:r>
              <a:rPr lang="en-US" sz="1800" dirty="0" err="1"/>
              <a:t>ambientale</a:t>
            </a:r>
            <a:endParaRPr lang="en-US" sz="1800" dirty="0"/>
          </a:p>
          <a:p>
            <a:endParaRPr lang="en-US" sz="1800" dirty="0"/>
          </a:p>
          <a:p>
            <a:r>
              <a:rPr lang="en-US" b="1" u="sng" dirty="0" err="1">
                <a:solidFill>
                  <a:schemeClr val="accent6">
                    <a:lumMod val="50000"/>
                  </a:schemeClr>
                </a:solidFill>
              </a:rPr>
              <a:t>Esempio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 di </a:t>
            </a:r>
            <a:r>
              <a:rPr lang="en-US" b="1" u="sng" dirty="0" err="1">
                <a:solidFill>
                  <a:schemeClr val="accent6">
                    <a:lumMod val="50000"/>
                  </a:schemeClr>
                </a:solidFill>
              </a:rPr>
              <a:t>tematiche</a:t>
            </a:r>
            <a:endParaRPr lang="en-US" b="1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800" dirty="0"/>
          </a:p>
          <a:p>
            <a:pPr marL="342900" indent="-342900" algn="l">
              <a:buAutoNum type="arabicParenR"/>
            </a:pPr>
            <a:r>
              <a:rPr lang="en-US" sz="1800" dirty="0"/>
              <a:t>Studio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contaminazione</a:t>
            </a:r>
            <a:r>
              <a:rPr lang="en-US" sz="1800" dirty="0"/>
              <a:t> </a:t>
            </a:r>
            <a:r>
              <a:rPr lang="en-US" sz="1800" dirty="0" err="1"/>
              <a:t>dell’aria</a:t>
            </a:r>
            <a:r>
              <a:rPr lang="en-US" sz="1800" dirty="0"/>
              <a:t> </a:t>
            </a:r>
            <a:r>
              <a:rPr lang="en-US" sz="1800" dirty="0" err="1"/>
              <a:t>tramite</a:t>
            </a:r>
            <a:r>
              <a:rPr lang="en-US" sz="1800" dirty="0"/>
              <a:t> </a:t>
            </a:r>
            <a:r>
              <a:rPr lang="en-US" sz="1800" dirty="0" err="1"/>
              <a:t>foglie</a:t>
            </a:r>
            <a:r>
              <a:rPr lang="en-US" sz="1800" dirty="0"/>
              <a:t> come </a:t>
            </a:r>
            <a:r>
              <a:rPr lang="en-US" sz="1800" dirty="0" err="1"/>
              <a:t>campionatori</a:t>
            </a:r>
            <a:r>
              <a:rPr lang="en-US" sz="1800" dirty="0"/>
              <a:t> </a:t>
            </a:r>
            <a:r>
              <a:rPr lang="en-US" sz="1800" dirty="0" err="1"/>
              <a:t>passivi</a:t>
            </a: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r>
              <a:rPr lang="en-US" sz="1800" dirty="0" err="1"/>
              <a:t>Microinquinanti</a:t>
            </a:r>
            <a:r>
              <a:rPr lang="en-US" sz="1800" dirty="0"/>
              <a:t> </a:t>
            </a:r>
            <a:r>
              <a:rPr lang="en-US" sz="1800" dirty="0" err="1"/>
              <a:t>emergenti</a:t>
            </a:r>
            <a:r>
              <a:rPr lang="en-US" sz="1800" dirty="0"/>
              <a:t> </a:t>
            </a:r>
            <a:r>
              <a:rPr lang="en-US" sz="1800" dirty="0" err="1"/>
              <a:t>nelle</a:t>
            </a:r>
            <a:r>
              <a:rPr lang="en-US" sz="1800" dirty="0"/>
              <a:t> </a:t>
            </a:r>
            <a:r>
              <a:rPr lang="en-US" sz="1800" dirty="0" err="1"/>
              <a:t>acque</a:t>
            </a: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endParaRPr lang="en-US" sz="1800" dirty="0"/>
          </a:p>
          <a:p>
            <a:pPr marL="342900" indent="-342900" algn="l">
              <a:buAutoNum type="arabicParenR"/>
            </a:pPr>
            <a:r>
              <a:rPr lang="en-US" sz="1800" dirty="0"/>
              <a:t>PCB e </a:t>
            </a:r>
            <a:r>
              <a:rPr lang="en-US" sz="1800" dirty="0" err="1"/>
              <a:t>nuovi</a:t>
            </a:r>
            <a:r>
              <a:rPr lang="en-US" sz="1800" dirty="0"/>
              <a:t> </a:t>
            </a:r>
            <a:r>
              <a:rPr lang="en-US" sz="1800" dirty="0" err="1"/>
              <a:t>metaboliti</a:t>
            </a:r>
            <a:r>
              <a:rPr lang="en-US" sz="1800" dirty="0"/>
              <a:t> </a:t>
            </a:r>
            <a:r>
              <a:rPr lang="en-US" sz="1800" dirty="0" err="1"/>
              <a:t>sulfonati</a:t>
            </a:r>
            <a:r>
              <a:rPr lang="en-US" sz="1800" dirty="0"/>
              <a:t> </a:t>
            </a:r>
            <a:r>
              <a:rPr lang="en-US" sz="1800" dirty="0" err="1"/>
              <a:t>negli</a:t>
            </a:r>
            <a:r>
              <a:rPr lang="en-US" sz="1800" dirty="0"/>
              <a:t> </a:t>
            </a:r>
            <a:r>
              <a:rPr lang="en-US" sz="1800" dirty="0" err="1"/>
              <a:t>ambienti</a:t>
            </a:r>
            <a:r>
              <a:rPr lang="en-US" sz="1800" dirty="0"/>
              <a:t> </a:t>
            </a:r>
            <a:r>
              <a:rPr lang="en-US" sz="1800" dirty="0" err="1"/>
              <a:t>terrestri</a:t>
            </a:r>
            <a:endParaRPr lang="en-US" sz="1800" dirty="0"/>
          </a:p>
          <a:p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11A26-2600-41FC-9DC2-A481924C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296" y="5912706"/>
            <a:ext cx="1620002" cy="857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4FCAAD-A510-4CAE-9101-4E8B057BF726}"/>
              </a:ext>
            </a:extLst>
          </p:cNvPr>
          <p:cNvSpPr txBox="1"/>
          <p:nvPr/>
        </p:nvSpPr>
        <p:spPr>
          <a:xfrm>
            <a:off x="1768645" y="-31637"/>
            <a:ext cx="853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Tematiche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dei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tirocini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presso</a:t>
            </a:r>
            <a:r>
              <a:rPr lang="en-US" sz="2400" b="1" dirty="0">
                <a:solidFill>
                  <a:srgbClr val="0070C0"/>
                </a:solidFill>
              </a:rPr>
              <a:t> Prof. Di Guardo/</a:t>
            </a:r>
            <a:r>
              <a:rPr lang="en-US" sz="2400" b="1" dirty="0" err="1">
                <a:solidFill>
                  <a:srgbClr val="0070C0"/>
                </a:solidFill>
              </a:rPr>
              <a:t>Dott.ssa</a:t>
            </a:r>
            <a:r>
              <a:rPr lang="en-US" sz="2400" b="1" dirty="0">
                <a:solidFill>
                  <a:srgbClr val="0070C0"/>
                </a:solidFill>
              </a:rPr>
              <a:t> Terzaghi (Environmental Modelling Group)</a:t>
            </a: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8" name="Picture 17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DA9F6A86-EA2F-4B5C-AA81-D41FEB13C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68" y="4893080"/>
            <a:ext cx="1463040" cy="969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5B1EC9-2AF7-45BE-B5E6-C75F733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96" y="3279101"/>
            <a:ext cx="752580" cy="13717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FE7413-63B8-446B-8B71-04EF9D037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512" y="3318042"/>
            <a:ext cx="1064029" cy="8146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E9A2D1-BA8B-4A37-9C83-DB6AE9675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392" y="4870636"/>
            <a:ext cx="764771" cy="10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981200" y="116633"/>
            <a:ext cx="8229600" cy="47132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9999"/>
                </a:solidFill>
              </a:rPr>
              <a:t>Gruppo di ricerca RAHH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9999"/>
                </a:solidFill>
              </a:rPr>
              <a:t>Proff. Cavallo, Cattaneo, Spinazzé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1000" b="1" dirty="0">
              <a:solidFill>
                <a:srgbClr val="009999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9999"/>
                </a:solidFill>
              </a:rPr>
              <a:t>Ambiti di ricerca</a:t>
            </a:r>
          </a:p>
          <a:p>
            <a:pPr algn="just">
              <a:spcBef>
                <a:spcPts val="0"/>
              </a:spcBef>
            </a:pPr>
            <a:r>
              <a:rPr lang="it-IT" sz="2400" dirty="0"/>
              <a:t>Valutazione del rischio chimico per l’uomo</a:t>
            </a:r>
          </a:p>
          <a:p>
            <a:pPr algn="just">
              <a:spcBef>
                <a:spcPts val="0"/>
              </a:spcBef>
            </a:pPr>
            <a:r>
              <a:rPr lang="it-IT" sz="2400" dirty="0"/>
              <a:t>Valutazione dell’ esposizione</a:t>
            </a:r>
          </a:p>
          <a:p>
            <a:pPr algn="just">
              <a:spcBef>
                <a:spcPts val="0"/>
              </a:spcBef>
            </a:pPr>
            <a:r>
              <a:rPr lang="it-IT" sz="2400" dirty="0"/>
              <a:t>Qualità dell’aria negli ambienti indoor</a:t>
            </a:r>
          </a:p>
          <a:p>
            <a:pPr algn="just">
              <a:spcBef>
                <a:spcPts val="0"/>
              </a:spcBef>
            </a:pPr>
            <a:r>
              <a:rPr lang="it-IT" sz="2400" dirty="0"/>
              <a:t>Modellistica dell’esposizione</a:t>
            </a:r>
          </a:p>
          <a:p>
            <a:pPr algn="just">
              <a:spcBef>
                <a:spcPts val="0"/>
              </a:spcBef>
            </a:pPr>
            <a:r>
              <a:rPr lang="it-IT" sz="2400" dirty="0"/>
              <a:t>Valutazioni di impatto sanitario</a:t>
            </a:r>
          </a:p>
          <a:p>
            <a:pPr algn="just">
              <a:spcBef>
                <a:spcPts val="0"/>
              </a:spcBef>
            </a:pPr>
            <a:r>
              <a:rPr lang="it-IT" sz="2400" dirty="0"/>
              <a:t>Gestione del rischio per la salute</a:t>
            </a:r>
          </a:p>
          <a:p>
            <a:pPr algn="just">
              <a:spcBef>
                <a:spcPts val="0"/>
              </a:spcBef>
            </a:pPr>
            <a:endParaRPr lang="it-IT" sz="1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9999"/>
                </a:solidFill>
              </a:rPr>
              <a:t>Progetti di tirocinio (attualmente) disponibili</a:t>
            </a:r>
          </a:p>
          <a:p>
            <a:pPr algn="just">
              <a:spcBef>
                <a:spcPts val="0"/>
              </a:spcBef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</a:rPr>
              <a:t>Valutazione dell’efficienza di abbattimento dei </a:t>
            </a:r>
            <a:r>
              <a:rPr lang="it-IT" sz="2400" dirty="0" err="1">
                <a:solidFill>
                  <a:prstClr val="black"/>
                </a:solidFill>
                <a:latin typeface="Calibri"/>
              </a:rPr>
              <a:t>bioaerosol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 in mezzi di trasporto ad opera di dispositivi di sanificazione</a:t>
            </a:r>
          </a:p>
          <a:p>
            <a:pPr algn="just">
              <a:spcBef>
                <a:spcPts val="0"/>
              </a:spcBef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</a:rPr>
              <a:t>Sviluppo di nuove metodiche per il monitoraggio di aerosol pericolosi alla luce delle novità normative relative alla classificazione (SiO</a:t>
            </a:r>
            <a:r>
              <a:rPr lang="it-IT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, TiO</a:t>
            </a:r>
            <a:r>
              <a:rPr lang="it-IT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algn="just">
              <a:spcBef>
                <a:spcPts val="0"/>
              </a:spcBef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</a:rPr>
              <a:t>Tirocini esterni in aziende in ambito HSE 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2800" b="1" dirty="0">
              <a:solidFill>
                <a:srgbClr val="009999"/>
              </a:solidFill>
            </a:endParaRPr>
          </a:p>
          <a:p>
            <a:pPr algn="just">
              <a:spcBef>
                <a:spcPts val="0"/>
              </a:spcBef>
            </a:pPr>
            <a:endParaRPr lang="it-IT" sz="2400" b="1" dirty="0"/>
          </a:p>
          <a:p>
            <a:pPr algn="just">
              <a:spcBef>
                <a:spcPts val="0"/>
              </a:spcBef>
            </a:pPr>
            <a:endParaRPr lang="it-IT" sz="2400" b="1" dirty="0"/>
          </a:p>
          <a:p>
            <a:pPr marL="0" indent="0" algn="ctr">
              <a:spcBef>
                <a:spcPts val="0"/>
              </a:spcBef>
              <a:buNone/>
            </a:pPr>
            <a:endParaRPr lang="it-IT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it-IT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magine 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DDF2C101-3F99-4013-AFD9-1932C6CE5B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116633"/>
            <a:ext cx="1967261" cy="652619"/>
          </a:xfrm>
          <a:prstGeom prst="rect">
            <a:avLst/>
          </a:prstGeom>
        </p:spPr>
      </p:pic>
      <p:pic>
        <p:nvPicPr>
          <p:cNvPr id="6" name="Immagine 7" descr="C:\Documents and Settings\daniela.maffioli\Desktop\LOGO-ATENEO-FONDO TRASPARENTE.png">
            <a:extLst>
              <a:ext uri="{FF2B5EF4-FFF2-40B4-BE49-F238E27FC236}">
                <a16:creationId xmlns:a16="http://schemas.microsoft.com/office/drawing/2014/main" id="{6F635FB3-D9F6-4F06-AAE3-65A46279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16633"/>
            <a:ext cx="815717" cy="8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2894944-682A-4850-A001-9704180A4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1"/>
          <a:stretch/>
        </p:blipFill>
        <p:spPr bwMode="auto">
          <a:xfrm>
            <a:off x="7824193" y="1016241"/>
            <a:ext cx="252879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8F0A2B0-D93E-446C-BD5B-45855948D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12870" r="2573" b="10891"/>
          <a:stretch/>
        </p:blipFill>
        <p:spPr bwMode="auto">
          <a:xfrm>
            <a:off x="7752184" y="2492896"/>
            <a:ext cx="2664296" cy="15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642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teprima imma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57162"/>
            <a:ext cx="9483725" cy="65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473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mmal, cat, white, sitting&#10;&#10;Description automatically generated">
            <a:extLst>
              <a:ext uri="{FF2B5EF4-FFF2-40B4-BE49-F238E27FC236}">
                <a16:creationId xmlns:a16="http://schemas.microsoft.com/office/drawing/2014/main" id="{5A01E842-B454-40C5-81A1-AFECEF3570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16280" y="5099328"/>
            <a:ext cx="1296144" cy="93633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F9E4DF7-11EC-49E9-815B-436F87854E52}"/>
              </a:ext>
            </a:extLst>
          </p:cNvPr>
          <p:cNvSpPr/>
          <p:nvPr/>
        </p:nvSpPr>
        <p:spPr>
          <a:xfrm>
            <a:off x="3719514" y="5661026"/>
            <a:ext cx="2471737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BBA2A9A0-4C72-4399-BFC9-23FEC6FCF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976" y="1241648"/>
            <a:ext cx="8964612" cy="3767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UNITA’ DI RICERCA QSAR IN CHIMICA AMBIENTALE ED ECOTOSSICOLOGIA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Dipartimento </a:t>
            </a:r>
            <a:r>
              <a:rPr lang="it-IT" altLang="it-IT" sz="1800" dirty="0" err="1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</a:t>
            </a:r>
            <a:r>
              <a:rPr lang="it-IT" altLang="it-IT" sz="18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(VARESE)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Ester Papa – ester.papa@uninsubria.it</a:t>
            </a:r>
          </a:p>
          <a:p>
            <a:pPr algn="just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Sviluppo di modelli </a:t>
            </a:r>
            <a:r>
              <a:rPr lang="it-IT" alt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it-IT" altLang="en-US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silico</a:t>
            </a:r>
            <a:r>
              <a:rPr lang="it-IT" alt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alternativi alla sperimentazione animale mediante l’applicazione di relazioni quantitative struttura-attività (QSAR, Quantitative </a:t>
            </a:r>
            <a:r>
              <a:rPr lang="it-IT" alt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</a:t>
            </a: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-Activity </a:t>
            </a:r>
            <a:r>
              <a:rPr lang="it-IT" alt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Relationships</a:t>
            </a: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  </a:t>
            </a:r>
          </a:p>
          <a:p>
            <a:pPr algn="just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modelli QSAR vengono utilizzati per la predizione di attività e proprietà di interesse tossicologico/</a:t>
            </a:r>
            <a:r>
              <a:rPr lang="it-IT" alt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ecotossicologico</a:t>
            </a: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farmacologico e ambientale di contaminanti noti (es. pesticidi, sostanze industriali) ed emergenti (es. farmaci, cosmetici, nanoparticelle). </a:t>
            </a:r>
          </a:p>
          <a:p>
            <a:pPr algn="just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 approcci ricadono nella strategia delle 3R (Reduce, </a:t>
            </a:r>
            <a:r>
              <a:rPr lang="it-IT" alt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Refine</a:t>
            </a: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it-IT" altLang="en-US" sz="1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Replace</a:t>
            </a:r>
            <a:r>
              <a:rPr lang="it-IT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volti alla riduzione e sostituzione dei test su animali.</a:t>
            </a:r>
            <a:endParaRPr lang="en-GB" altLang="en-US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altLang="it-IT" sz="1800" dirty="0">
                <a:solidFill>
                  <a:srgbClr val="FF3300"/>
                </a:solidFill>
                <a:latin typeface="Verdana" panose="020B0604030504040204" pitchFamily="34" charset="0"/>
              </a:rPr>
              <a:t>Tecniche utilizzate:</a:t>
            </a:r>
            <a:r>
              <a:rPr lang="it-IT" altLang="it-IT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modellistica al computer con vari software per analisi di dati multivariati e per modellistica QSAR</a:t>
            </a:r>
          </a:p>
        </p:txBody>
      </p:sp>
      <p:pic>
        <p:nvPicPr>
          <p:cNvPr id="4100" name="Immagine 4">
            <a:extLst>
              <a:ext uri="{FF2B5EF4-FFF2-40B4-BE49-F238E27FC236}">
                <a16:creationId xmlns:a16="http://schemas.microsoft.com/office/drawing/2014/main" id="{C1D8ACC9-2E57-4348-B55B-3E811A7A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31751"/>
            <a:ext cx="11652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asellaDiTesto 5">
            <a:extLst>
              <a:ext uri="{FF2B5EF4-FFF2-40B4-BE49-F238E27FC236}">
                <a16:creationId xmlns:a16="http://schemas.microsoft.com/office/drawing/2014/main" id="{70FCD1C8-84BB-4B25-9195-2699ADC8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4" y="368301"/>
            <a:ext cx="7894637" cy="492125"/>
          </a:xfrm>
          <a:prstGeom prst="rect">
            <a:avLst/>
          </a:prstGeom>
          <a:solidFill>
            <a:srgbClr val="007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600">
              <a:solidFill>
                <a:srgbClr val="FFFFFF"/>
              </a:solidFill>
            </a:endParaRPr>
          </a:p>
        </p:txBody>
      </p:sp>
      <p:pic>
        <p:nvPicPr>
          <p:cNvPr id="4102" name="Picture 13" descr="pc.jpg">
            <a:extLst>
              <a:ext uri="{FF2B5EF4-FFF2-40B4-BE49-F238E27FC236}">
                <a16:creationId xmlns:a16="http://schemas.microsoft.com/office/drawing/2014/main" id="{AA93BC98-07F1-4625-B6E8-55E1E5A2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5297489"/>
            <a:ext cx="10731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chemistry molecule">
            <a:extLst>
              <a:ext uri="{FF2B5EF4-FFF2-40B4-BE49-F238E27FC236}">
                <a16:creationId xmlns:a16="http://schemas.microsoft.com/office/drawing/2014/main" id="{9706F646-6907-4791-BB72-BE080718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5062538"/>
            <a:ext cx="17145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" descr="Analytics, experiment results, monitoring, statistics icon - Download on  Iconfinder">
            <a:extLst>
              <a:ext uri="{FF2B5EF4-FFF2-40B4-BE49-F238E27FC236}">
                <a16:creationId xmlns:a16="http://schemas.microsoft.com/office/drawing/2014/main" id="{0389A503-EC6F-47B7-96D9-BC0784D3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5045076"/>
            <a:ext cx="16414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46FC1-D9A2-4E8E-9F7F-40180293955B}"/>
              </a:ext>
            </a:extLst>
          </p:cNvPr>
          <p:cNvSpPr txBox="1"/>
          <p:nvPr/>
        </p:nvSpPr>
        <p:spPr>
          <a:xfrm>
            <a:off x="4007769" y="5388952"/>
            <a:ext cx="168363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Y=f(X)0</a:t>
            </a:r>
          </a:p>
        </p:txBody>
      </p:sp>
      <p:sp>
        <p:nvSpPr>
          <p:cNvPr id="4108" name="TextBox 15">
            <a:extLst>
              <a:ext uri="{FF2B5EF4-FFF2-40B4-BE49-F238E27FC236}">
                <a16:creationId xmlns:a16="http://schemas.microsoft.com/office/drawing/2014/main" id="{09828526-8BC3-4E4F-A242-9C9E042BB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6" y="5916614"/>
            <a:ext cx="22590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>
                <a:solidFill>
                  <a:srgbClr val="000000"/>
                </a:solidFill>
              </a:rPr>
              <a:t>Reduce tests,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>
                <a:solidFill>
                  <a:srgbClr val="000000"/>
                </a:solidFill>
              </a:rPr>
              <a:t>save time, money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>
                <a:solidFill>
                  <a:srgbClr val="000000"/>
                </a:solidFill>
              </a:rPr>
              <a:t>and animal lives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4775AC-FE79-43CC-9F41-C312A1E782E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8316939" y="4992172"/>
            <a:ext cx="642839" cy="680028"/>
          </a:xfrm>
          <a:prstGeom prst="rect">
            <a:avLst/>
          </a:prstGeom>
        </p:spPr>
      </p:pic>
      <p:pic>
        <p:nvPicPr>
          <p:cNvPr id="410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85950B8-879A-4FE7-A202-3EAB6E7C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65" y="5062539"/>
            <a:ext cx="731110" cy="73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746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teprima imma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4" y="54768"/>
            <a:ext cx="9013825" cy="67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4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teprima imma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104775"/>
            <a:ext cx="8801098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87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EF33A41-3132-49CA-A6CA-B7EB692C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55765"/>
            <a:ext cx="202730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087E61-2C2C-41DE-B73B-C0BA8D72252A}"/>
              </a:ext>
            </a:extLst>
          </p:cNvPr>
          <p:cNvSpPr txBox="1"/>
          <p:nvPr/>
        </p:nvSpPr>
        <p:spPr>
          <a:xfrm>
            <a:off x="8575549" y="5444178"/>
            <a:ext cx="343357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Franz Livio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Dipartimento di Scienza ed Alta Tecnologia (Como)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franz.livio@uninsubria.it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B52D94-888B-4879-8D7C-B2EDC7DF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296" y="2837677"/>
            <a:ext cx="1980000" cy="19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327F52-2F34-4DA7-8BF3-6FA7540FA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2904" y="4878000"/>
            <a:ext cx="2232645" cy="19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312543-E262-4F91-8A2B-4F8A26C674A9}"/>
              </a:ext>
            </a:extLst>
          </p:cNvPr>
          <p:cNvSpPr txBox="1"/>
          <p:nvPr/>
        </p:nvSpPr>
        <p:spPr>
          <a:xfrm>
            <a:off x="73049" y="3523994"/>
            <a:ext cx="3389607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Andrea Pozzi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Scienza ed Alta Tecnologia (CO)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andrea.pozzi@uninsubria.it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A65AC3-587F-4163-9E1D-12B73B45A992}"/>
              </a:ext>
            </a:extLst>
          </p:cNvPr>
          <p:cNvSpPr txBox="1"/>
          <p:nvPr/>
        </p:nvSpPr>
        <p:spPr>
          <a:xfrm>
            <a:off x="1841095" y="5444178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Adriano Martinoli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Dipartimento di Scienze Teoriche e Applicate (Varese)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adriano.martinoli@uninsubria.it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6E47CD-B56B-4413-8056-5E9BADD2E70B}"/>
              </a:ext>
            </a:extLst>
          </p:cNvPr>
          <p:cNvSpPr txBox="1"/>
          <p:nvPr/>
        </p:nvSpPr>
        <p:spPr>
          <a:xfrm>
            <a:off x="2010449" y="1505906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Prof.ssa Nicoletta Cannone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Dipartimento di Scienza ed Alta Tecnologia (CO)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nicoletta.cannone@uninsubria.it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99E453-11A9-4526-81C2-F0A4C52A4DE8}"/>
              </a:ext>
            </a:extLst>
          </p:cNvPr>
          <p:cNvSpPr txBox="1"/>
          <p:nvPr/>
        </p:nvSpPr>
        <p:spPr>
          <a:xfrm>
            <a:off x="7934008" y="1561891"/>
            <a:ext cx="391278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Roberta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Bettinetti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Dipartimento di (Varese)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Roberta.bettinetti@uninsubria.it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2B190BD-A855-4C01-8D4F-4A3FB9BCAF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000" y="2729963"/>
            <a:ext cx="1980000" cy="1980000"/>
          </a:xfrm>
          <a:prstGeom prst="ellipse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1C9F32-1C6F-4638-8512-ED05F1C9388D}"/>
              </a:ext>
            </a:extLst>
          </p:cNvPr>
          <p:cNvSpPr txBox="1"/>
          <p:nvPr/>
        </p:nvSpPr>
        <p:spPr>
          <a:xfrm>
            <a:off x="6723334" y="3682120"/>
            <a:ext cx="39127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Andrea Cattaneo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Dipartimento di Scienza ed Alta Tecnologia (Como)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andrea.cattaneo@uninsubria.it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F9A2381-C1ED-4F49-8B78-14D198166DDE}"/>
              </a:ext>
            </a:extLst>
          </p:cNvPr>
          <p:cNvSpPr txBox="1"/>
          <p:nvPr/>
        </p:nvSpPr>
        <p:spPr>
          <a:xfrm>
            <a:off x="6662883" y="148069"/>
            <a:ext cx="5415509" cy="1200329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ogni studente viene affiancato un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docente tutor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 ha validità per tutto il percorso di studi, esso viene comunicato tramite email nel mese di gennaio dell’anno accademico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iscrizione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63" y="1032569"/>
            <a:ext cx="1928640" cy="2082546"/>
          </a:xfrm>
          <a:prstGeom prst="ellipse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50720" y="274320"/>
            <a:ext cx="4073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DOCENTI TUTOR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2"/>
          <a:srcRect l="58230" t="50092" r="33639" b="39249"/>
          <a:stretch/>
        </p:blipFill>
        <p:spPr>
          <a:xfrm>
            <a:off x="6024271" y="1505398"/>
            <a:ext cx="1940269" cy="1807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2353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46462"/>
            <a:ext cx="10515600" cy="195897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Impatti del Cambiamento Climatico sugli Ecosistemi Vegetali</a:t>
            </a:r>
            <a:b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Prof. Nicoletta Cannone – </a:t>
            </a:r>
            <a:r>
              <a:rPr lang="it-IT" sz="31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nicoletta.cannone@uninsubria.it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711450"/>
            <a:ext cx="10515600" cy="3822700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Mitigazione del Cambiamento Climatico – Progetto Back from the Future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Cartografia vegetazionale; Forzanti del Cambiamento Climatico: Flussi di CO</a:t>
            </a:r>
            <a:r>
              <a:rPr lang="it-IT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; fenologia delle specie e comunità vegetali</a:t>
            </a:r>
          </a:p>
          <a:p>
            <a:pPr marL="0" indent="0">
              <a:buNone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Tesi interdisciplinari sugli impatti del cambiamento climatico in collaborazione con il team del Prof.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Guglielmin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CD916B-6F28-4C12-A0F2-E67527E27FE3}"/>
              </a:ext>
            </a:extLst>
          </p:cNvPr>
          <p:cNvSpPr txBox="1"/>
          <p:nvPr/>
        </p:nvSpPr>
        <p:spPr>
          <a:xfrm>
            <a:off x="2598106" y="89794"/>
            <a:ext cx="6702640" cy="15081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Impacts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Resp.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Mauro Guglielmin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Doc Stefano Ponti; Alessandro Longhi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940FBE-9053-4DF3-A6D7-BEB7CC56E25C}"/>
              </a:ext>
            </a:extLst>
          </p:cNvPr>
          <p:cNvSpPr txBox="1"/>
          <p:nvPr/>
        </p:nvSpPr>
        <p:spPr>
          <a:xfrm>
            <a:off x="1504950" y="2362200"/>
            <a:ext cx="10001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Tesi disponibili per Monitoraggio Impatti del Cambiamento Climatico su Permafrost, Ghiacciai e ecosistemi correlati (in collaborazione con Team Prof. Cannone).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AREE DI STUDIO: ALTA VALTELLINA, PIEMONTE SETTENTRIONALE, ARTICO (Alaska, Svalbard, SOLO MAGISTRALI),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DISCIPLINE e METODI: GEOMORFOLOGIA, GEOLOGIA DEL QUATERNARIO, PEDOLOGIA, GEOFISICA, FOTOGRAMMETRIA, REMOTE SENSING 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UaV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Termografie), PALEOCLIMATOLOGIA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 anche tesi solo di Laboratorio e alcune tesi su Alterazione dei Graniti  (Tafoni, Vaschette)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Sardegna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ottotitolo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buFont typeface="Monotype Sorts"/>
              <a:buNone/>
            </a:pPr>
            <a:endParaRPr lang="it-IT" altLang="it-IT"/>
          </a:p>
        </p:txBody>
      </p:sp>
      <p:pic>
        <p:nvPicPr>
          <p:cNvPr id="409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241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olo 1"/>
          <p:cNvSpPr>
            <a:spLocks noGrp="1"/>
          </p:cNvSpPr>
          <p:nvPr>
            <p:ph type="ctrTitle" sz="quarter"/>
          </p:nvPr>
        </p:nvSpPr>
        <p:spPr>
          <a:xfrm>
            <a:off x="1892300" y="215900"/>
            <a:ext cx="8128000" cy="1562101"/>
          </a:xfrm>
        </p:spPr>
        <p:txBody>
          <a:bodyPr>
            <a:noAutofit/>
          </a:bodyPr>
          <a:lstStyle/>
          <a:p>
            <a:pPr algn="l"/>
            <a:r>
              <a:rPr lang="it-IT" altLang="it-IT" sz="2800" b="1" dirty="0">
                <a:latin typeface="Garamond" panose="02020404030301010803" pitchFamily="18" charset="0"/>
              </a:rPr>
              <a:t>I tirocini esterni disponibili su argomenti di formazione e di ricerca relativi a temi di storia e risorse della montagna possono essere attivati presso le seguenti strutture: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39900" y="1778001"/>
            <a:ext cx="9029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Museo Nazionale della Montagna, Torino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Ecomuseo, Comune di Orino (Varese)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Museo della Cultura Rurale Prealpina, Brinzio (Varese)</a:t>
            </a:r>
          </a:p>
          <a:p>
            <a:endParaRPr lang="it-IT" sz="28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r>
              <a:rPr lang="it-IT" sz="2800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</a:t>
            </a: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Nuove convenzioni con altri enti potranno</a:t>
            </a:r>
          </a:p>
          <a:p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essere attivate anche su proposta </a:t>
            </a:r>
          </a:p>
          <a:p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degli studenti al docente di </a:t>
            </a:r>
          </a:p>
          <a:p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riferimento per i temi di</a:t>
            </a:r>
          </a:p>
          <a:p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storia e risorse della montagna </a:t>
            </a:r>
          </a:p>
          <a:p>
            <a:r>
              <a:rPr lang="it-IT" sz="2800" b="1">
                <a:solidFill>
                  <a:prstClr val="black"/>
                </a:solidFill>
                <a:latin typeface="Garamond" panose="02020404030301010803" pitchFamily="18" charset="0"/>
              </a:rPr>
              <a:t>        (</a:t>
            </a: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prof. Ezio Vaccari - </a:t>
            </a:r>
            <a:r>
              <a:rPr lang="it-IT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ezio.vaccari@uninsubria.it</a:t>
            </a:r>
            <a:r>
              <a:rPr lang="it-IT" sz="2800" b="1" dirty="0">
                <a:solidFill>
                  <a:prstClr val="black"/>
                </a:solidFill>
                <a:latin typeface="Garamond" panose="020204040303010108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350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onTeSto - Centro Studi e Formazione - Non categorizzato">
            <a:extLst>
              <a:ext uri="{FF2B5EF4-FFF2-40B4-BE49-F238E27FC236}">
                <a16:creationId xmlns:a16="http://schemas.microsoft.com/office/drawing/2014/main" id="{4EBE89D5-7296-4535-8FCC-AF0DFCC1B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DF3E4A-749F-4E26-A59F-1F990F08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Piano di </a:t>
            </a:r>
            <a:r>
              <a:rPr lang="en-US" sz="54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studi</a:t>
            </a:r>
            <a:endParaRPr lang="en-US" sz="5400" b="1" u="sng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56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63EAE7-7DB5-4A8E-ACC0-ADF526170FC7}"/>
              </a:ext>
            </a:extLst>
          </p:cNvPr>
          <p:cNvSpPr txBox="1"/>
          <p:nvPr/>
        </p:nvSpPr>
        <p:spPr>
          <a:xfrm>
            <a:off x="627163" y="4634533"/>
            <a:ext cx="10937674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piano di studi deve essere compilato dagli studenti entro una determinata finestra temporale che va dal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ottobre – 09 dicembre 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D2DA6A-F50A-424E-A0A4-846E9A071D96}"/>
              </a:ext>
            </a:extLst>
          </p:cNvPr>
          <p:cNvSpPr txBox="1"/>
          <p:nvPr/>
        </p:nvSpPr>
        <p:spPr>
          <a:xfrm>
            <a:off x="627163" y="5831228"/>
            <a:ext cx="10937674" cy="646331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piano di studi può essere modificato dagli studenti all’interno della finestra temporale. Al termine 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questa, per apportare delle modifiche, bisognerà attendere la finestra temporale 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dell’anno successivo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65B4BB-CD8E-45BF-A196-4E5DD758D0C8}"/>
              </a:ext>
            </a:extLst>
          </p:cNvPr>
          <p:cNvSpPr txBox="1"/>
          <p:nvPr/>
        </p:nvSpPr>
        <p:spPr>
          <a:xfrm>
            <a:off x="700775" y="397751"/>
            <a:ext cx="2449966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Cos’è il piano di studi?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AB5547-6BD3-428D-9702-1B61D5EBEB86}"/>
              </a:ext>
            </a:extLst>
          </p:cNvPr>
          <p:cNvSpPr txBox="1"/>
          <p:nvPr/>
        </p:nvSpPr>
        <p:spPr>
          <a:xfrm>
            <a:off x="3596887" y="397751"/>
            <a:ext cx="8074555" cy="923330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Possiamo quindi intenderlo come l’elenco delle attività didattiche (insegnamenti, tirocinio, laboratori e altre attività) che ogni studente necessita per raggiungere il numero di crediti formativi per potersi laureare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603DDC-022D-40B2-AAB9-13D9A25F55B1}"/>
              </a:ext>
            </a:extLst>
          </p:cNvPr>
          <p:cNvSpPr txBox="1"/>
          <p:nvPr/>
        </p:nvSpPr>
        <p:spPr>
          <a:xfrm>
            <a:off x="700775" y="1638979"/>
            <a:ext cx="10994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PIANO DI STUDI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obbligatorie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opzionali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attività a scelta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0FC7E39-3767-4508-9DDE-A49659FD3FC5}"/>
              </a:ext>
            </a:extLst>
          </p:cNvPr>
          <p:cNvSpPr/>
          <p:nvPr/>
        </p:nvSpPr>
        <p:spPr>
          <a:xfrm>
            <a:off x="1125474" y="2220116"/>
            <a:ext cx="90948" cy="90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3E810B0-C41A-42A5-B72E-2B2DBE556EB4}"/>
              </a:ext>
            </a:extLst>
          </p:cNvPr>
          <p:cNvSpPr/>
          <p:nvPr/>
        </p:nvSpPr>
        <p:spPr>
          <a:xfrm>
            <a:off x="1126422" y="2610808"/>
            <a:ext cx="90000" cy="9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BF5712CC-0AF9-4168-A34D-95ADEC97B0B3}"/>
              </a:ext>
            </a:extLst>
          </p:cNvPr>
          <p:cNvSpPr/>
          <p:nvPr/>
        </p:nvSpPr>
        <p:spPr>
          <a:xfrm>
            <a:off x="1125474" y="2964402"/>
            <a:ext cx="90948" cy="9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C03F32-0268-49D6-AA06-F3D8FB65E09E}"/>
              </a:ext>
            </a:extLst>
          </p:cNvPr>
          <p:cNvSpPr txBox="1"/>
          <p:nvPr/>
        </p:nvSpPr>
        <p:spPr>
          <a:xfrm>
            <a:off x="1355183" y="2113476"/>
            <a:ext cx="595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 studente avrà delle attività obbligatorie da svolgere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D9CB90-0715-4C24-92AF-E0488144F25E}"/>
              </a:ext>
            </a:extLst>
          </p:cNvPr>
          <p:cNvSpPr txBox="1"/>
          <p:nvPr/>
        </p:nvSpPr>
        <p:spPr>
          <a:xfrm>
            <a:off x="1355183" y="2485641"/>
            <a:ext cx="1057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 studente ha la possibilità di scegliere alcuni corsi all’interno di una lista prefissata erogati da SAN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4A2C3B4-B9C7-4C2C-8AE9-607E60D94E05}"/>
              </a:ext>
            </a:extLst>
          </p:cNvPr>
          <p:cNvSpPr txBox="1"/>
          <p:nvPr/>
        </p:nvSpPr>
        <p:spPr>
          <a:xfrm>
            <a:off x="1375858" y="2806250"/>
            <a:ext cx="101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Ogni studente ha la possibilità di scegliere alcuni corsi all’interno di una lista prefissata erogati da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qualsiasi altro corso di laurea di ateneo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D2D4AE-2376-4768-9FD8-765724C1C8AB}"/>
              </a:ext>
            </a:extLst>
          </p:cNvPr>
          <p:cNvSpPr txBox="1"/>
          <p:nvPr/>
        </p:nvSpPr>
        <p:spPr>
          <a:xfrm>
            <a:off x="700775" y="3418227"/>
            <a:ext cx="1151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piano di studi dovrà poi essere approvato dal Consiglio del Corso Di Studi (</a:t>
            </a:r>
            <a:r>
              <a:rPr kumimoji="0" lang="it-I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CCdS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al termine della finestra temporale valutando la coerenza delle attività scelte dallo studente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ACA86FC-73D6-4F81-8C0B-6B67A5025247}"/>
              </a:ext>
            </a:extLst>
          </p:cNvPr>
          <p:cNvSpPr txBox="1"/>
          <p:nvPr/>
        </p:nvSpPr>
        <p:spPr>
          <a:xfrm>
            <a:off x="700775" y="4137019"/>
            <a:ext cx="379033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 si compila il piano di studi?</a:t>
            </a:r>
          </a:p>
        </p:txBody>
      </p:sp>
    </p:spTree>
    <p:extLst>
      <p:ext uri="{BB962C8B-B14F-4D97-AF65-F5344CB8AC3E}">
        <p14:creationId xmlns:p14="http://schemas.microsoft.com/office/powerpoint/2010/main" val="354668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0500"/>
            <a:ext cx="7623645" cy="50101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355382"/>
            <a:ext cx="7738524" cy="133116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23" y="0"/>
            <a:ext cx="1126052" cy="11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247901" y="247650"/>
            <a:ext cx="8153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BIODIVERSITY AND EVOLUTION OF PLANTS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https://www.uninsubria.it/ugov/degreecourse/131775#1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CONSERVATION ECOLOGY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https://www.uninsubria.it/ugov/degreecourse/131777#1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ECO-ETOLOGIA DELLA FAUNA TERRESTRE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https://www.uninsubria.it/ugov/degreecourse/131771#1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ECOLOGIA APPLICATA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https://www.uninsubria.it/ugov/degreecourse/131769#1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ECOTOXICOLOGY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https://www.uninsubria.it/ugov/degreecourse/135700#1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GEOPEDOLOGY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https://www.uninsubria.it/ugov/degreecourse/131776#1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GEOSPHERE AND GEOPROSPECTS OF THE ENVIRONMENT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https://www.uninsubria.it/ugov/degreecourse/131778#1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STORIA E RISORSE DELLA MONTAGNA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https://www.uninsubria.it/ugov/degreecourse/131770#1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TELERILEVAMENTO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https://www.uninsubria.it/ugov/degreecourse/142941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23" y="0"/>
            <a:ext cx="1126052" cy="11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9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193A2E-231F-4CF3-AF55-93C73EDA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Insegnamenti a libera scelta provenienti da altri corsi di laurea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E21B13-38AC-485D-B831-EF2474B02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Genetica (da </a:t>
            </a:r>
            <a:r>
              <a:rPr lang="it-IT" dirty="0" err="1"/>
              <a:t>CdL</a:t>
            </a:r>
            <a:r>
              <a:rPr lang="it-IT" dirty="0"/>
              <a:t> triennale in Scienze Biologiche – BIO/18 – 8 CFU)</a:t>
            </a:r>
          </a:p>
          <a:p>
            <a:r>
              <a:rPr lang="it-IT" dirty="0"/>
              <a:t>Biotecnologie animali (da </a:t>
            </a:r>
            <a:r>
              <a:rPr lang="it-IT" dirty="0" err="1"/>
              <a:t>CdL</a:t>
            </a:r>
            <a:r>
              <a:rPr lang="it-IT" dirty="0"/>
              <a:t> triennale in Biotecnologie – AGR/20 – 6 CFU)</a:t>
            </a:r>
          </a:p>
          <a:p>
            <a:r>
              <a:rPr lang="it-IT" dirty="0"/>
              <a:t>Ingegneria sanitaria ambientale (da </a:t>
            </a:r>
            <a:r>
              <a:rPr lang="it-IT" dirty="0" err="1"/>
              <a:t>CdL</a:t>
            </a:r>
            <a:r>
              <a:rPr lang="it-IT" dirty="0"/>
              <a:t> triennale in Ingegneria per la Sicurezza del Lavoro e dell’Ambiente – ICAR/03 – 9 CFU)</a:t>
            </a:r>
          </a:p>
          <a:p>
            <a:r>
              <a:rPr lang="it-IT" dirty="0"/>
              <a:t>Comunicazione delle emergenze ambientali (da </a:t>
            </a:r>
            <a:r>
              <a:rPr lang="it-IT" dirty="0" err="1"/>
              <a:t>CdL</a:t>
            </a:r>
            <a:r>
              <a:rPr lang="it-IT" dirty="0"/>
              <a:t> in Scienze della Comunicazione - M-STO/05 – 9 CFU)</a:t>
            </a:r>
          </a:p>
          <a:p>
            <a:r>
              <a:rPr lang="it-IT" dirty="0"/>
              <a:t>Biodiversità ed evoluzione (da </a:t>
            </a:r>
            <a:r>
              <a:rPr lang="it-IT" dirty="0" err="1"/>
              <a:t>CdLtriennale</a:t>
            </a:r>
            <a:r>
              <a:rPr lang="it-IT" dirty="0"/>
              <a:t> in Scienze Biologiche – BIO/05 – 6 CFU)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272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88" y="3074737"/>
            <a:ext cx="5716242" cy="3783263"/>
          </a:xfrm>
          <a:prstGeom prst="rect">
            <a:avLst/>
          </a:prstGeom>
        </p:spPr>
      </p:pic>
      <p:sp>
        <p:nvSpPr>
          <p:cNvPr id="13" name="Cornice 12"/>
          <p:cNvSpPr/>
          <p:nvPr/>
        </p:nvSpPr>
        <p:spPr>
          <a:xfrm>
            <a:off x="11106615" y="3074737"/>
            <a:ext cx="355715" cy="334536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8" y="3055111"/>
            <a:ext cx="5902121" cy="348628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7" y="2912157"/>
            <a:ext cx="5902121" cy="3783263"/>
          </a:xfrm>
          <a:prstGeom prst="rect">
            <a:avLst/>
          </a:prstGeom>
        </p:spPr>
      </p:pic>
      <p:sp>
        <p:nvSpPr>
          <p:cNvPr id="18" name="Cornice 17"/>
          <p:cNvSpPr/>
          <p:nvPr/>
        </p:nvSpPr>
        <p:spPr>
          <a:xfrm>
            <a:off x="11199553" y="2867884"/>
            <a:ext cx="355715" cy="334536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6" y="2851691"/>
            <a:ext cx="5995060" cy="3893123"/>
          </a:xfrm>
          <a:prstGeom prst="rect">
            <a:avLst/>
          </a:prstGeom>
        </p:spPr>
      </p:pic>
      <p:sp>
        <p:nvSpPr>
          <p:cNvPr id="19" name="Cornice 18"/>
          <p:cNvSpPr/>
          <p:nvPr/>
        </p:nvSpPr>
        <p:spPr>
          <a:xfrm>
            <a:off x="10196153" y="4476205"/>
            <a:ext cx="341219" cy="169272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45" y="2887712"/>
            <a:ext cx="6087998" cy="3928443"/>
          </a:xfrm>
          <a:prstGeom prst="rect">
            <a:avLst/>
          </a:prstGeom>
        </p:spPr>
      </p:pic>
      <p:sp>
        <p:nvSpPr>
          <p:cNvPr id="21" name="Cornice 20"/>
          <p:cNvSpPr/>
          <p:nvPr/>
        </p:nvSpPr>
        <p:spPr>
          <a:xfrm>
            <a:off x="10284668" y="5581481"/>
            <a:ext cx="540085" cy="166175"/>
          </a:xfrm>
          <a:prstGeom prst="frame">
            <a:avLst>
              <a:gd name="adj1" fmla="val 20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6749BF3-7EF7-412C-996E-DD4A7AC057B6}"/>
              </a:ext>
            </a:extLst>
          </p:cNvPr>
          <p:cNvSpPr txBox="1"/>
          <p:nvPr/>
        </p:nvSpPr>
        <p:spPr>
          <a:xfrm>
            <a:off x="434055" y="1611163"/>
            <a:ext cx="4940277" cy="3970318"/>
          </a:xfrm>
          <a:prstGeom prst="rect">
            <a:avLst/>
          </a:prstGeom>
          <a:noFill/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Collegarsi ad esse3.cineca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Cliccare sul “menu”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Inserire le proprie credenziali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volta collegati sul proprio profilo clicchiamo di nuovo “Menu”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Selezionare “Home”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Successivamente “Piano Carriera”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Procedere con il ”Nuovo Piano”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235D913-09BF-4FED-9B5F-70F993E9E520}"/>
              </a:ext>
            </a:extLst>
          </p:cNvPr>
          <p:cNvSpPr txBox="1"/>
          <p:nvPr/>
        </p:nvSpPr>
        <p:spPr>
          <a:xfrm>
            <a:off x="700775" y="907187"/>
            <a:ext cx="2159383" cy="369332"/>
          </a:xfrm>
          <a:prstGeom prst="rect">
            <a:avLst/>
          </a:prstGeom>
          <a:solidFill>
            <a:srgbClr val="00574A"/>
          </a:solidFill>
          <a:ln>
            <a:solidFill>
              <a:srgbClr val="0057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si compila?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23" y="0"/>
            <a:ext cx="1126052" cy="11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2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1C533A-82CD-4248-B876-899E2C97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600" b="1" dirty="0"/>
              <a:t>Tesi di laurea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C1FDDC-5C22-44E6-AC66-51B304E3A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sz="6000" dirty="0"/>
              <a:t>Per attivare il tirocinio, bisogna aver sostenuto e superato tutti gli esami del 1° anno e avere almeno 78 crediti</a:t>
            </a:r>
          </a:p>
          <a:p>
            <a:pPr marL="0" indent="0" algn="just">
              <a:buNone/>
            </a:pPr>
            <a:endParaRPr lang="it-IT" sz="6000" dirty="0"/>
          </a:p>
          <a:p>
            <a:pPr marL="0" indent="0" algn="ctr">
              <a:buNone/>
            </a:pPr>
            <a:r>
              <a:rPr lang="it-IT" sz="4300" dirty="0"/>
              <a:t>https://www.uninsubria.it/link-veloci/cerca-i-servizi/tirocini-curriculari-dista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23" y="0"/>
            <a:ext cx="1126052" cy="11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25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1469</Words>
  <Application>Microsoft Office PowerPoint</Application>
  <PresentationFormat>Widescreen</PresentationFormat>
  <Paragraphs>191</Paragraphs>
  <Slides>22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22</vt:i4>
      </vt:variant>
    </vt:vector>
  </HeadingPairs>
  <TitlesOfParts>
    <vt:vector size="37" baseType="lpstr">
      <vt:lpstr>游ゴシック</vt:lpstr>
      <vt:lpstr>Arial</vt:lpstr>
      <vt:lpstr>Berlin Sans FB Demi</vt:lpstr>
      <vt:lpstr>Calibri</vt:lpstr>
      <vt:lpstr>Calibri Light</vt:lpstr>
      <vt:lpstr>Garamond</vt:lpstr>
      <vt:lpstr>Monotype Sorts</vt:lpstr>
      <vt:lpstr>Tahoma</vt:lpstr>
      <vt:lpstr>Times New Roman</vt:lpstr>
      <vt:lpstr>Verdana</vt:lpstr>
      <vt:lpstr>Tema di Office</vt:lpstr>
      <vt:lpstr>1_Tema di Office</vt:lpstr>
      <vt:lpstr>2_Tema di Office</vt:lpstr>
      <vt:lpstr>3_Tema di Office</vt:lpstr>
      <vt:lpstr>Struttura predefinita</vt:lpstr>
      <vt:lpstr>PIANI DI STUDIO E TIROCINI SCIENZE DELL’AMBIENTE E DELLA NATURA</vt:lpstr>
      <vt:lpstr>Presentazione standard di PowerPoint</vt:lpstr>
      <vt:lpstr>Piano di studi</vt:lpstr>
      <vt:lpstr>Presentazione standard di PowerPoint</vt:lpstr>
      <vt:lpstr>Presentazione standard di PowerPoint</vt:lpstr>
      <vt:lpstr>Presentazione standard di PowerPoint</vt:lpstr>
      <vt:lpstr>Insegnamenti a libera scelta provenienti da altri corsi di laurea</vt:lpstr>
      <vt:lpstr>Presentazione standard di PowerPoint</vt:lpstr>
      <vt:lpstr>Tesi di laurea</vt:lpstr>
      <vt:lpstr>Gruppo di ricerca in Geologia Ambientale  Prof. Alessandro Maria Michetti, Prof. Franz Livio, Dr. Maria Francesca Ferrario  Sono disponibili tirocini di laurea nei seguenti ambiti: - Rilevamento geologico e geomorfologico di terreno (Varesotto, Lago di Garda) - Analisi degli effetti ambientali di terremoti recenti e storici, applicazione della scala ESI - Mappatura di frane sismo-indotte (da remoto) - Caratterizzazione faglie capaci per microzonazione sismica Bacino di Rieti - Analisi stratigrafiche, sedimentologiche e petrografiche su sondaggi Casamicciola (Ischia, Napoli), nell’area epicentrale del terremoto del 21 Agosto 20217  - Prove geotecniche di laboratorio per la caratterizzazione di materiali innovativi per esperimenti analogici (Laboratorio di Sedimentologia)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Impatti del Cambiamento Climatico sugli Ecosistemi Vegetali  Prof. Nicoletta Cannone – nicoletta.cannone@uninsubria.it</vt:lpstr>
      <vt:lpstr>Presentazione standard di PowerPoint</vt:lpstr>
      <vt:lpstr>I tirocini esterni disponibili su argomenti di formazione e di ricerca relativi a temi di storia e risorse della montagna possono essere attivati presso le seguenti strutture: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Gruppo di ricerca in Geologia Ambientale  (Prof. Alessandro Michetti, Prof. Franz Livio, Dr. Francesca Ferrario)  Sono disponibili tirocini di laurea nei seguenti ambiti: - Rilevamento geologico e geomorfologico di terreno (Varesotto, Lago di Garda) - Analisi degli effetti ambientali di terremoti recenti e storici, applicazione della scala ESI - Mappatura di frane sismo-indotte (da remoto)</dc:title>
  <dc:creator>Ferrario Maria Francesca</dc:creator>
  <cp:lastModifiedBy>Misso Flavia</cp:lastModifiedBy>
  <cp:revision>30</cp:revision>
  <dcterms:created xsi:type="dcterms:W3CDTF">2021-11-22T10:06:41Z</dcterms:created>
  <dcterms:modified xsi:type="dcterms:W3CDTF">2022-10-24T11:54:47Z</dcterms:modified>
</cp:coreProperties>
</file>