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92" r:id="rId3"/>
    <p:sldId id="289" r:id="rId4"/>
    <p:sldId id="294" r:id="rId5"/>
    <p:sldId id="298" r:id="rId6"/>
    <p:sldId id="266" r:id="rId7"/>
    <p:sldId id="275" r:id="rId8"/>
    <p:sldId id="276" r:id="rId9"/>
    <p:sldId id="300" r:id="rId10"/>
    <p:sldId id="278" r:id="rId11"/>
    <p:sldId id="295" r:id="rId12"/>
    <p:sldId id="279" r:id="rId13"/>
    <p:sldId id="303" r:id="rId14"/>
    <p:sldId id="304" r:id="rId15"/>
    <p:sldId id="305" r:id="rId16"/>
    <p:sldId id="283" r:id="rId17"/>
    <p:sldId id="330" r:id="rId18"/>
    <p:sldId id="329" r:id="rId19"/>
    <p:sldId id="308" r:id="rId20"/>
    <p:sldId id="285" r:id="rId21"/>
    <p:sldId id="286" r:id="rId22"/>
    <p:sldId id="312" r:id="rId23"/>
    <p:sldId id="258" r:id="rId24"/>
    <p:sldId id="257" r:id="rId25"/>
    <p:sldId id="260" r:id="rId26"/>
    <p:sldId id="313" r:id="rId27"/>
    <p:sldId id="331" r:id="rId28"/>
    <p:sldId id="263" r:id="rId29"/>
    <p:sldId id="264" r:id="rId30"/>
    <p:sldId id="269" r:id="rId31"/>
    <p:sldId id="323" r:id="rId32"/>
    <p:sldId id="315" r:id="rId33"/>
    <p:sldId id="316" r:id="rId34"/>
    <p:sldId id="317" r:id="rId35"/>
    <p:sldId id="318" r:id="rId36"/>
    <p:sldId id="319" r:id="rId37"/>
    <p:sldId id="320" r:id="rId38"/>
    <p:sldId id="287" r:id="rId39"/>
    <p:sldId id="288" r:id="rId40"/>
    <p:sldId id="321" r:id="rId41"/>
    <p:sldId id="274" r:id="rId42"/>
    <p:sldId id="322" r:id="rId43"/>
    <p:sldId id="325" r:id="rId44"/>
    <p:sldId id="326" r:id="rId45"/>
    <p:sldId id="324" r:id="rId46"/>
    <p:sldId id="328" r:id="rId47"/>
    <p:sldId id="296" r:id="rId4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1"/>
  </p:normalViewPr>
  <p:slideViewPr>
    <p:cSldViewPr snapToGrid="0">
      <p:cViewPr varScale="1">
        <p:scale>
          <a:sx n="104" d="100"/>
          <a:sy n="104" d="100"/>
        </p:scale>
        <p:origin x="896" y="200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13684CC-A005-4465-BE3C-71B11C483C8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8A7BC49-FC38-4989-9FDF-6EDDF48A8CE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FB50183-3878-4CCF-91A3-33064F9D2992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14FBC57B-D053-4823-AD3E-4356601E70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EC87CF57-F19B-4620-A132-B9F1559DA32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344187-82A0-4011-BE72-FE9AFB87373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A82EE0-2C08-40D8-81D9-345FD347C66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3034ECC-8A65-4A9B-B135-24CB8FCF2C0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89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3034ECC-8A65-4A9B-B135-24CB8FCF2C0A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24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B3AA6-5843-4145-86E7-2F83EEC566D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6391EF-E3C8-4078-9D47-F1BC16BCED4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FE2BF6-86C6-44F4-BFB5-AB5EFA7834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20F062-77AE-46C4-B59E-91DD3DADEDB9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BCF9D2-4040-436A-A853-C70020EE96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FC00CA-0F7F-430D-ADD7-1DC321A34A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A35854-F316-4655-B11F-043F66F80B1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23567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B1F220-ECF8-40E0-9E93-78805962756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AB1A17-FC8A-4D41-A312-44F7DF2B44C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61A3C8-700A-4A30-B4D7-F423CDFCDAE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6CCA22-3BC9-4B6B-8199-445AC63BB75A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8D2BB9-CC13-4384-8B18-B82E486139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02AA74-4D68-4B4F-B65F-1C6C8123E2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3178BD-7CE3-4FBA-882F-54D73F4BCD0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747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DA6CBF4-33A5-444F-ABF4-C8AE082B049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6E6381-F2A5-4019-93AF-02260E6183D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696AEA-10E4-4A52-AB51-2E9A8AF9069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6CFAE3-5CD7-4A14-8934-4047F87ED3F4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BBDEEF-20E7-4DB2-B902-48F1318F2F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2935C4-0A56-4B35-B704-3644E63BA0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F327E4-CB3D-46D9-8FD0-91DEBDA754C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9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23EC5F-4866-456C-A904-1684F1D652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3BFEEA-7FDB-4675-B72F-D7F6FA54023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9CFACB-DBA9-4FD2-AC5F-BC1080EFB5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BB0F4B-2D4D-4260-906C-7742465EB892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ED0FB8-E63D-4502-A3EA-E03877834C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76F6DC-88AB-46C5-9E34-6F627E9D01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23FAEB-726E-4ADD-A37A-BA31DE60CE4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08696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714549-EB04-4DAC-9633-8279BEBFE9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77A305-AD57-4103-9E6F-01CCB849CE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A14A42-0DE6-4389-994D-BE50865420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114DC3-8F8D-4A6E-BE6E-261477E04A10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4DEF74-2C3F-47AD-8379-580B894F3C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B557EE-0349-4188-9CC3-AB21B49F6C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DD724F-CB83-40B9-BB4E-EC9EB8D46E9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313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9EFBA0-281B-497F-925C-9BA083491D8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024F5-B812-4AFB-92C3-72CC20EF3C6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712410-BC47-4816-B3E9-311B58D06E9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D76FBC-AA84-4DA0-8C49-4C62F16B57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B5D383-DFC5-457F-9B13-7DFC15EF76ED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43AD89-D800-45CD-AB7E-0E9EDA5943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D69EF5-A2FD-4C0C-9E12-F3001478D7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2AE308-6F11-405C-B402-92542713920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3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B18563-26B8-4675-B142-582A008A19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33A012-C6EC-463B-BE4D-51CCF5AFAE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ADA6E0-C637-4C3C-90FD-C4F8DB16628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2CA04F0-6FC0-46E2-AB2D-601DB5D2241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C15368E-817C-4BA9-9CEC-AF3116B028A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2210407-8254-4252-926D-8B2C51613E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3DD3F0-C4FB-4FD1-8F71-1CD8197787E0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893EA8D-6A68-4419-AC2C-1FD305B2044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A73E1A4-43B0-4A68-A1D3-A17B98ECCA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AA44AF-6344-490D-BAA6-0BECF477556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99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38248B-8B7A-4C79-A0B9-EC5C325BED2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BC32D5C-2A7D-48CF-BFCB-52184C3B29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7A09FB-9C4C-4245-87E6-C63337A42C51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021F0C6-2E1E-4910-9B98-B627B5BB3E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C62358-768C-4965-A34A-61B73B7AC9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2B9ECF-C8BA-4FC3-89D5-6129CED7517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96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AE87F7E-4C2E-4D83-A9B1-6F775F9BDA4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D39E92-3A7A-45B3-A285-C238C35454C0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FCEA76-1BBC-4FB4-B3C4-D4C87C6174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A705BC-45C0-416C-AB52-B3771A9030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448305-C894-4AEA-95EF-738044D8AD1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60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F7E008-20F7-4860-979D-2010C0E16A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DB804C-4F09-422D-A449-F581959D9D7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842ED8-89C2-4095-A6E5-B6A5356843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9C47BB-D940-4A6E-8818-CCDEEBC348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33F65F-5FFC-495E-850C-7AC1C5EC5B7F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55D5D3-19A9-4F61-A083-8151BF4A41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76718D-52E8-40E4-A66B-1D5BB85B85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A94A57-FA9D-4656-934A-3C80630BC93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18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8F54DD-3A5C-4A4F-9BAC-2C32E511DC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D6EBBD7-2461-42FD-8734-F918C3C3BE6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921EBD-3789-4AFA-B390-A3253529F17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E5B175-0E61-462F-B7CB-96849C75675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860B87-33EC-4BFB-A582-680A12D43C4B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E5832B-6C49-4B97-9AFA-052FB8EAA0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40145-D659-4EF0-B1C6-098691EE2A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2DBB0F-94BE-49FC-8C87-DA9380FD888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44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FB4B51A-7C0E-4F6A-9566-B31E8F1306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208DBC-90A1-4A61-9350-F18DB966C9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F59958-940A-4F8E-81C9-8C19886754E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4BB0550-173A-4A99-AA0E-2D9BD58F7DFD}" type="datetime1">
              <a:rPr lang="it-IT"/>
              <a:pPr lvl="0"/>
              <a:t>23/11/20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C7FD4A-A18D-4701-88D6-D8D121712BE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02B2E6-AF1A-4B99-A5C3-2720228E1CF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967DE94-1B43-4203-BF3A-46763489B160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biblioscienze@uninsubria.i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mailto:bibliobiomedica@uninsubria.i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mailto:flavia.misso@uninsubria.it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adriano.Martinoli@uninsubria.it" TargetMode="External"/><Relationship Id="rId3" Type="http://schemas.openxmlformats.org/officeDocument/2006/relationships/image" Target="../media/image9.png"/><Relationship Id="rId7" Type="http://schemas.openxmlformats.org/officeDocument/2006/relationships/hyperlink" Target="mailto:adriano.martinoli@uninsubria.it" TargetMode="External"/><Relationship Id="rId12" Type="http://schemas.openxmlformats.org/officeDocument/2006/relationships/hyperlink" Target="mailto:Andrea.cattaneo@uninsubria.it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0" Type="http://schemas.openxmlformats.org/officeDocument/2006/relationships/hyperlink" Target="mailto:Maurizio.brivio@uninsubria.it" TargetMode="External"/><Relationship Id="rId4" Type="http://schemas.openxmlformats.org/officeDocument/2006/relationships/hyperlink" Target="mailto:franz.livio@uninsubria.it" TargetMode="External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meetup-join/19:meeting_NTk5OWJmZTMtMGQzOS00MzE4LTliYTktZTkxZjY4MDdkZjVk@thread.v2/0?context=%7b%22Tid%22:%229252ed8b-dffc-401c-86ca-6237da9991fa%22,%22Oid%22:%226d42244e-83ca-4661-aca0-f96991d8f509%22%7d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nsubria.it/servizi/tutorato-%E2%80%93-corso-di-laurea-scienze-dell%E2%80%99ambiente-e-della-natura-san" TargetMode="External"/><Relationship Id="rId5" Type="http://schemas.openxmlformats.org/officeDocument/2006/relationships/hyperlink" Target="mailto:tutor.san@uninsubria.it" TargetMode="External"/><Relationship Id="rId4" Type="http://schemas.openxmlformats.org/officeDocument/2006/relationships/hyperlink" Target="https://teams.microsoft.com/l/meetup-join/19:meeting_ZTljMDE2MDctMDdlNS00MDhlLTk4MmItZmFiMDhjNjBkNTU3@thread.v2/0?context=%7b%22Tid%22:%229252ed8b-dffc-401c-86ca-6237da9991fa%22,%22Oid%22:%226d42244e-83ca-4661-aca0-f96991d8f509%22%7d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uninsubria.it/la-didattica/diritto-allo-studio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erasmusinter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nsubria.it/coronaviru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ins.prod.up.cineca.it/calendarioPubblico/linkCalendarioId=5d4c145e8bb06c001142c99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CDD796-5235-4C1E-873C-3AE9B0AAB3E2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C7ED2FA-AD12-4B94-9852-60A0451BECC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95920" y="4310957"/>
            <a:ext cx="9144000" cy="1655758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it-IT" sz="2000" b="1" dirty="0">
                <a:latin typeface="Tahoma" pitchFamily="34"/>
                <a:ea typeface="Tahoma" pitchFamily="34"/>
                <a:cs typeface="Tahoma" pitchFamily="34"/>
              </a:rPr>
              <a:t>Corso di Laurea Triennale in Scienze dell’Ambiente e della Natura. </a:t>
            </a:r>
          </a:p>
          <a:p>
            <a:pPr lvl="0">
              <a:lnSpc>
                <a:spcPct val="70000"/>
              </a:lnSpc>
            </a:pPr>
            <a:r>
              <a:rPr lang="it-IT" sz="2200" b="1" dirty="0">
                <a:latin typeface="Tahoma" pitchFamily="34"/>
                <a:ea typeface="Tahoma" pitchFamily="34"/>
                <a:cs typeface="Tahoma" pitchFamily="34"/>
              </a:rPr>
              <a:t>Presentazione 2° e 3° anno</a:t>
            </a:r>
          </a:p>
          <a:p>
            <a:pPr lvl="0">
              <a:lnSpc>
                <a:spcPct val="70000"/>
              </a:lnSpc>
            </a:pPr>
            <a:r>
              <a:rPr lang="it-IT" sz="2200" b="1" dirty="0">
                <a:latin typeface="Tahoma" pitchFamily="34"/>
                <a:ea typeface="Tahoma" pitchFamily="34"/>
                <a:cs typeface="Tahoma" pitchFamily="34"/>
              </a:rPr>
              <a:t>Piattaforma teams </a:t>
            </a:r>
          </a:p>
          <a:p>
            <a:pPr lvl="0">
              <a:lnSpc>
                <a:spcPct val="70000"/>
              </a:lnSpc>
            </a:pPr>
            <a:r>
              <a:rPr lang="it-IT" sz="2200" b="1" dirty="0">
                <a:latin typeface="Tahoma" pitchFamily="34"/>
                <a:ea typeface="Tahoma" pitchFamily="34"/>
                <a:cs typeface="Tahoma" pitchFamily="34"/>
              </a:rPr>
              <a:t>17/11/2020 ore 11.00</a:t>
            </a:r>
          </a:p>
        </p:txBody>
      </p:sp>
      <p:pic>
        <p:nvPicPr>
          <p:cNvPr id="4" name="Picture 2" descr="C. Varese. Università dell'Insubria: Aperte le Iscrizioni ai test e le  Procedure On- Line | Cronache dal Seprio">
            <a:extLst>
              <a:ext uri="{FF2B5EF4-FFF2-40B4-BE49-F238E27FC236}">
                <a16:creationId xmlns:a16="http://schemas.microsoft.com/office/drawing/2014/main" id="{E382C074-EAC1-46D0-AF97-CE0357CAD3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0514" y="796927"/>
            <a:ext cx="11163296" cy="3038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BA520607-EEE3-4BC6-AF2A-7E9830631FD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5691" y="335731"/>
            <a:ext cx="11640622" cy="612739"/>
          </a:xfrm>
          <a:solidFill>
            <a:srgbClr val="00574A"/>
          </a:solidFill>
          <a:ln w="9528">
            <a:solidFill>
              <a:srgbClr val="00574A"/>
            </a:solidFill>
            <a:prstDash val="solid"/>
          </a:ln>
        </p:spPr>
        <p:txBody>
          <a:bodyPr/>
          <a:lstStyle/>
          <a:p>
            <a:pPr lvl="0"/>
            <a:r>
              <a:rPr lang="it-IT" sz="2800" b="1">
                <a:solidFill>
                  <a:srgbClr val="FFFFFF"/>
                </a:solidFill>
                <a:latin typeface="Tahoma" pitchFamily="34"/>
                <a:ea typeface="Tahoma" pitchFamily="34"/>
                <a:cs typeface="Tahoma" pitchFamily="34"/>
              </a:rPr>
              <a:t>ORARI DI SERVIZIO AL PUBBLICO E SPORTELLI VIRTUALI:</a:t>
            </a:r>
            <a:endParaRPr lang="it-IT" sz="3600">
              <a:solidFill>
                <a:srgbClr val="FFFFFF"/>
              </a:solidFill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9A005607-63FD-44E7-8FA1-6D5EAD06BBE8}"/>
              </a:ext>
            </a:extLst>
          </p:cNvPr>
          <p:cNvSpPr txBox="1"/>
          <p:nvPr/>
        </p:nvSpPr>
        <p:spPr>
          <a:xfrm>
            <a:off x="489094" y="1001789"/>
            <a:ext cx="11427211" cy="866906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Gli uffici del servizio didattica e del servizio ricerca riceveranno gli studenti con uno sportello virtuale* (</a:t>
            </a:r>
            <a:r>
              <a: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via Teams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) previo appuntamento tramite </a:t>
            </a:r>
            <a:r>
              <a: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INFOSTUDENTI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, così articolato: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129DE-C0E5-46AB-BA1D-15B6EC81E1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3070" y="1922004"/>
            <a:ext cx="6173489" cy="37953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1">
            <a:extLst>
              <a:ext uri="{FF2B5EF4-FFF2-40B4-BE49-F238E27FC236}">
                <a16:creationId xmlns:a16="http://schemas.microsoft.com/office/drawing/2014/main" id="{6B493B09-1E43-4347-AF49-078DC58D94BD}"/>
              </a:ext>
            </a:extLst>
          </p:cNvPr>
          <p:cNvSpPr txBox="1"/>
          <p:nvPr/>
        </p:nvSpPr>
        <p:spPr>
          <a:xfrm>
            <a:off x="7358743" y="2007629"/>
            <a:ext cx="4557561" cy="923333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sng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Referente segreteria didattica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M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anager </a:t>
            </a:r>
            <a:r>
              <a: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D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idattico della </a:t>
            </a:r>
            <a:r>
              <a: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Q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ualità </a:t>
            </a:r>
            <a:r>
              <a: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(M.D.Q.)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Flavia Misso</a:t>
            </a:r>
          </a:p>
        </p:txBody>
      </p:sp>
      <p:sp>
        <p:nvSpPr>
          <p:cNvPr id="7" name="Rettangolo 4">
            <a:extLst>
              <a:ext uri="{FF2B5EF4-FFF2-40B4-BE49-F238E27FC236}">
                <a16:creationId xmlns:a16="http://schemas.microsoft.com/office/drawing/2014/main" id="{81E88BAE-DE50-4F40-B578-47C20587A43D}"/>
              </a:ext>
            </a:extLst>
          </p:cNvPr>
          <p:cNvSpPr/>
          <p:nvPr/>
        </p:nvSpPr>
        <p:spPr>
          <a:xfrm>
            <a:off x="7358743" y="3197080"/>
            <a:ext cx="4584152" cy="369335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Via J.H. Dunant, 3 - 21100 Varese</a:t>
            </a:r>
          </a:p>
        </p:txBody>
      </p:sp>
      <p:pic>
        <p:nvPicPr>
          <p:cNvPr id="8" name="Immagine 5">
            <a:extLst>
              <a:ext uri="{FF2B5EF4-FFF2-40B4-BE49-F238E27FC236}">
                <a16:creationId xmlns:a16="http://schemas.microsoft.com/office/drawing/2014/main" id="{1F2E8426-621F-4DF4-AD4D-08B14B2B4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635" y="3936821"/>
            <a:ext cx="4015669" cy="1436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2E5B10-1669-4283-B307-C72AE39FD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2" y="117069"/>
            <a:ext cx="3595577" cy="953312"/>
          </a:xfrm>
          <a:solidFill>
            <a:srgbClr val="00574A"/>
          </a:solidFill>
          <a:ln>
            <a:solidFill>
              <a:srgbClr val="00574A"/>
            </a:solidFill>
          </a:ln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BIBLIOTECARIO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6557C9-0724-4480-8140-71BD91B7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711" y="5305425"/>
            <a:ext cx="4551289" cy="155257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E3E403B-0862-457F-91DC-D25B0CA4B104}"/>
              </a:ext>
            </a:extLst>
          </p:cNvPr>
          <p:cNvSpPr/>
          <p:nvPr/>
        </p:nvSpPr>
        <p:spPr>
          <a:xfrm>
            <a:off x="105772" y="1142839"/>
            <a:ext cx="6263130" cy="5701790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SERVIZI BIBLIOTECARI APERTI SU APPUNTAMENTO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Prestito e prestito interbibliotecario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Consultazione e studio individuale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Postazioni informatizzate e servizio di fotoriproduzione “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FollowMe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Orario: 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 lunedì al venerdì 9:00 – 18:00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consentire il rispetto del distanziamento e delle altre procedure di sicurezza è consentita un’occupazione massima pari a ¼ dei posti disponibili.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registrare la prenotazione e accedere ai servizi è quindi indispensabile contattare la biblioteca usando i seguenti recapiti: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Biblioteca di Scienze Como: 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biblioscienze@uninsubria.it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(tel.: 031-238 9566/9565)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Biblioteca di Medicina e Scienze Varese: 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bibliobiomedica@uninsubria.it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(tel.: 0332-421426/432) </a:t>
            </a:r>
          </a:p>
          <a:p>
            <a:pPr>
              <a:buFont typeface="Arial" panose="020B0604020202020204" pitchFamily="34" charset="0"/>
              <a:buChar char="•"/>
            </a:pPr>
            <a:endParaRPr lang="it-IT" b="0" i="0" dirty="0">
              <a:solidFill>
                <a:srgbClr val="444444"/>
              </a:solidFill>
              <a:effectLst/>
              <a:latin typeface="Titillium Web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890854F-2674-4CA5-B64D-111DE174F0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18" y="2190085"/>
            <a:ext cx="5538382" cy="311534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94EDF9-930B-4B88-97B7-F1227374A41A}"/>
              </a:ext>
            </a:extLst>
          </p:cNvPr>
          <p:cNvSpPr txBox="1"/>
          <p:nvPr/>
        </p:nvSpPr>
        <p:spPr>
          <a:xfrm>
            <a:off x="7527851" y="279047"/>
            <a:ext cx="4154340" cy="1754326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piattaforma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insuBRE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consente di cercare online libri, articoli e riviste che possono esservi utili nella preparazione degli esami e per la vostra curiosità. Basta accedere con l’username e la password di esse3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D0BBC7D-B3C7-48CD-9ADB-CDC17815361C}"/>
              </a:ext>
            </a:extLst>
          </p:cNvPr>
          <p:cNvSpPr/>
          <p:nvPr/>
        </p:nvSpPr>
        <p:spPr>
          <a:xfrm>
            <a:off x="1544711" y="6211669"/>
            <a:ext cx="6096000" cy="646331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https://uninsubria.primo.exlibrisgroup.com/discovery/search?vid=39INS_INST:VU1</a:t>
            </a:r>
          </a:p>
        </p:txBody>
      </p:sp>
    </p:spTree>
    <p:extLst>
      <p:ext uri="{BB962C8B-B14F-4D97-AF65-F5344CB8AC3E}">
        <p14:creationId xmlns:p14="http://schemas.microsoft.com/office/powerpoint/2010/main" val="3092177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ConTeSto - Centro Studi e Formazione - Non categorizzato">
            <a:extLst>
              <a:ext uri="{FF2B5EF4-FFF2-40B4-BE49-F238E27FC236}">
                <a16:creationId xmlns:a16="http://schemas.microsoft.com/office/drawing/2014/main" id="{FD5D3BEC-A68B-4DD5-9610-BE5C91A3C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" y="9"/>
            <a:ext cx="12191978" cy="6857990"/>
          </a:xfrm>
        </p:spPr>
      </p:pic>
      <p:sp>
        <p:nvSpPr>
          <p:cNvPr id="3" name="Rectangle 72">
            <a:extLst>
              <a:ext uri="{FF2B5EF4-FFF2-40B4-BE49-F238E27FC236}">
                <a16:creationId xmlns:a16="http://schemas.microsoft.com/office/drawing/2014/main" id="{6225D223-A4FF-460F-821F-66E4A72A8148}"/>
              </a:ext>
            </a:extLst>
          </p:cNvPr>
          <p:cNvSpPr>
            <a:spLocks noMove="1" noResize="1"/>
          </p:cNvSpPr>
          <p:nvPr/>
        </p:nvSpPr>
        <p:spPr>
          <a:xfrm>
            <a:off x="0" y="5320143"/>
            <a:ext cx="12191996" cy="736549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AE63A3B-0398-4D95-83E4-E725E6D55B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878" y="5317236"/>
            <a:ext cx="11210928" cy="744833"/>
          </a:xfrm>
        </p:spPr>
        <p:txBody>
          <a:bodyPr anchorCtr="1"/>
          <a:lstStyle/>
          <a:p>
            <a:pPr lvl="0" algn="ctr"/>
            <a:r>
              <a:rPr lang="en-US" sz="5400" b="1" u="sng" dirty="0">
                <a:solidFill>
                  <a:srgbClr val="262626"/>
                </a:solidFill>
                <a:latin typeface="Britannic Bold" panose="020B0903060703020204" pitchFamily="34" charset="0"/>
              </a:rPr>
              <a:t>Piano di </a:t>
            </a:r>
            <a:r>
              <a:rPr lang="en-US" sz="5400" b="1" u="sng" dirty="0" err="1">
                <a:solidFill>
                  <a:srgbClr val="262626"/>
                </a:solidFill>
                <a:latin typeface="Britannic Bold" panose="020B0903060703020204" pitchFamily="34" charset="0"/>
              </a:rPr>
              <a:t>studi</a:t>
            </a:r>
            <a:endParaRPr lang="en-US" sz="5400" b="1" u="sng" dirty="0">
              <a:solidFill>
                <a:srgbClr val="262626"/>
              </a:solidFill>
              <a:latin typeface="Britannic Bold" panose="020B0903060703020204" pitchFamily="34" charset="0"/>
            </a:endParaRPr>
          </a:p>
        </p:txBody>
      </p:sp>
      <p:cxnSp>
        <p:nvCxnSpPr>
          <p:cNvPr id="5" name="Straight Connector 74">
            <a:extLst>
              <a:ext uri="{FF2B5EF4-FFF2-40B4-BE49-F238E27FC236}">
                <a16:creationId xmlns:a16="http://schemas.microsoft.com/office/drawing/2014/main" id="{1105A77E-DE08-4E02-9720-A0419B909F2D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5241980"/>
            <a:ext cx="12191996" cy="0"/>
          </a:xfrm>
          <a:prstGeom prst="straightConnector1">
            <a:avLst/>
          </a:prstGeom>
          <a:noFill/>
          <a:ln w="41276">
            <a:solidFill>
              <a:srgbClr val="FFFFFF">
                <a:alpha val="90000"/>
              </a:srgbClr>
            </a:solidFill>
            <a:prstDash val="solid"/>
            <a:miter/>
          </a:ln>
        </p:spPr>
      </p:cxnSp>
      <p:cxnSp>
        <p:nvCxnSpPr>
          <p:cNvPr id="6" name="Straight Connector 76">
            <a:extLst>
              <a:ext uri="{FF2B5EF4-FFF2-40B4-BE49-F238E27FC236}">
                <a16:creationId xmlns:a16="http://schemas.microsoft.com/office/drawing/2014/main" id="{60F03658-C0D1-4234-A5EE-FA429761BC93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34855"/>
            <a:ext cx="12191996" cy="0"/>
          </a:xfrm>
          <a:prstGeom prst="straightConnector1">
            <a:avLst/>
          </a:prstGeom>
          <a:noFill/>
          <a:ln w="41276">
            <a:solidFill>
              <a:srgbClr val="FFFFFF">
                <a:alpha val="90000"/>
              </a:srgbClr>
            </a:solidFill>
            <a:prstDash val="solid"/>
            <a:miter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63EAE7-7DB5-4A8E-ACC0-ADF526170FC7}"/>
              </a:ext>
            </a:extLst>
          </p:cNvPr>
          <p:cNvSpPr txBox="1"/>
          <p:nvPr/>
        </p:nvSpPr>
        <p:spPr>
          <a:xfrm>
            <a:off x="627163" y="4634533"/>
            <a:ext cx="10937674" cy="923330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piano di studi deve essere compilato dagli studenti entro una determinata finestra temporale che va dal</a:t>
            </a:r>
          </a:p>
          <a:p>
            <a:pPr algn="ctr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ottobre 2020 al 18 dicembre 2020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D2DA6A-F50A-424E-A0A4-846E9A071D96}"/>
              </a:ext>
            </a:extLst>
          </p:cNvPr>
          <p:cNvSpPr txBox="1"/>
          <p:nvPr/>
        </p:nvSpPr>
        <p:spPr>
          <a:xfrm>
            <a:off x="627163" y="5739788"/>
            <a:ext cx="10937674" cy="923330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piano di studi può essere modificato dagli studenti all’interno della finestra temporale. Al termine di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questa, per apportare delle modifiche, bisognerà attendere la finestra temporale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dell’anno successivo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65B4BB-CD8E-45BF-A196-4E5DD758D0C8}"/>
              </a:ext>
            </a:extLst>
          </p:cNvPr>
          <p:cNvSpPr txBox="1"/>
          <p:nvPr/>
        </p:nvSpPr>
        <p:spPr>
          <a:xfrm>
            <a:off x="700775" y="397751"/>
            <a:ext cx="2449966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Cos’è il piano di studi?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AB5547-6BD3-428D-9702-1B61D5EBEB86}"/>
              </a:ext>
            </a:extLst>
          </p:cNvPr>
          <p:cNvSpPr txBox="1"/>
          <p:nvPr/>
        </p:nvSpPr>
        <p:spPr>
          <a:xfrm>
            <a:off x="3596887" y="397751"/>
            <a:ext cx="8074555" cy="923330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Possiamo intenderlo come l’elenco delle attività didattiche (insegnamenti, tirocinio, laboratori e altre attività) che ogni studente necessita per raggiungere il numero di crediti formativi per potersi laureare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603DDC-022D-40B2-AAB9-13D9A25F55B1}"/>
              </a:ext>
            </a:extLst>
          </p:cNvPr>
          <p:cNvSpPr txBox="1"/>
          <p:nvPr/>
        </p:nvSpPr>
        <p:spPr>
          <a:xfrm>
            <a:off x="700775" y="1638979"/>
            <a:ext cx="10994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PIANO DI STUDI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it-IT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obbligatorie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it-IT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opzionali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it-IT" sz="24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a scelta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F0FC7E39-3767-4508-9DDE-A49659FD3FC5}"/>
              </a:ext>
            </a:extLst>
          </p:cNvPr>
          <p:cNvSpPr/>
          <p:nvPr/>
        </p:nvSpPr>
        <p:spPr>
          <a:xfrm>
            <a:off x="1125474" y="2220116"/>
            <a:ext cx="90948" cy="900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23E810B0-C41A-42A5-B72E-2B2DBE556EB4}"/>
              </a:ext>
            </a:extLst>
          </p:cNvPr>
          <p:cNvSpPr/>
          <p:nvPr/>
        </p:nvSpPr>
        <p:spPr>
          <a:xfrm>
            <a:off x="1126422" y="2610808"/>
            <a:ext cx="90000" cy="9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BF5712CC-0AF9-4168-A34D-95ADEC97B0B3}"/>
              </a:ext>
            </a:extLst>
          </p:cNvPr>
          <p:cNvSpPr/>
          <p:nvPr/>
        </p:nvSpPr>
        <p:spPr>
          <a:xfrm>
            <a:off x="1125474" y="2964402"/>
            <a:ext cx="90948" cy="9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2C03F32-0268-49D6-AA06-F3D8FB65E09E}"/>
              </a:ext>
            </a:extLst>
          </p:cNvPr>
          <p:cNvSpPr txBox="1"/>
          <p:nvPr/>
        </p:nvSpPr>
        <p:spPr>
          <a:xfrm>
            <a:off x="1355183" y="2113476"/>
            <a:ext cx="595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Ogni studente avrà delle attività obbligatorie da svolgere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BD9CB90-0715-4C24-92AF-E0488144F25E}"/>
              </a:ext>
            </a:extLst>
          </p:cNvPr>
          <p:cNvSpPr txBox="1"/>
          <p:nvPr/>
        </p:nvSpPr>
        <p:spPr>
          <a:xfrm>
            <a:off x="1355183" y="2485641"/>
            <a:ext cx="1057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Ogni studente ha la possibilità di scegliere alcuni corsi all’interno di una lista prefissata erogati da SAN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4A2C3B4-B9C7-4C2C-8AE9-607E60D94E05}"/>
              </a:ext>
            </a:extLst>
          </p:cNvPr>
          <p:cNvSpPr txBox="1"/>
          <p:nvPr/>
        </p:nvSpPr>
        <p:spPr>
          <a:xfrm>
            <a:off x="1375857" y="2806250"/>
            <a:ext cx="1045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Ogni studente ha la possibilità di scegliere dei corsi erogati da qualsiasi altro Corso di Laurea Triennale dell’ ateneo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6D2D4AE-2376-4768-9FD8-765724C1C8AB}"/>
              </a:ext>
            </a:extLst>
          </p:cNvPr>
          <p:cNvSpPr txBox="1"/>
          <p:nvPr/>
        </p:nvSpPr>
        <p:spPr>
          <a:xfrm>
            <a:off x="700775" y="3418227"/>
            <a:ext cx="1151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piano di studi dovrà poi essere approvato dal Consiglio del Corso Di Studi (</a:t>
            </a:r>
            <a:r>
              <a:rPr lang="it-IT" b="1" u="sng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CCdS</a:t>
            </a:r>
            <a:r>
              <a:rPr lang="it-IT" b="1" u="sng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al termine della finestra temporale valutando la coerenza delle attività scelte dallo studente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ACA86FC-73D6-4F81-8C0B-6B67A5025247}"/>
              </a:ext>
            </a:extLst>
          </p:cNvPr>
          <p:cNvSpPr txBox="1"/>
          <p:nvPr/>
        </p:nvSpPr>
        <p:spPr>
          <a:xfrm>
            <a:off x="700775" y="4137019"/>
            <a:ext cx="3790333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Quando si compila il piano di studi?</a:t>
            </a:r>
          </a:p>
        </p:txBody>
      </p:sp>
    </p:spTree>
    <p:extLst>
      <p:ext uri="{BB962C8B-B14F-4D97-AF65-F5344CB8AC3E}">
        <p14:creationId xmlns:p14="http://schemas.microsoft.com/office/powerpoint/2010/main" val="1408387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98951" y="313210"/>
            <a:ext cx="2134879" cy="387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opzionali </a:t>
            </a:r>
            <a:endParaRPr lang="it-IT" sz="2000" dirty="0"/>
          </a:p>
        </p:txBody>
      </p:sp>
      <p:sp>
        <p:nvSpPr>
          <p:cNvPr id="7" name="Rettangolo 6"/>
          <p:cNvSpPr/>
          <p:nvPr/>
        </p:nvSpPr>
        <p:spPr>
          <a:xfrm>
            <a:off x="282849" y="469011"/>
            <a:ext cx="180631" cy="75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48842" y="4699733"/>
            <a:ext cx="180631" cy="758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64944" y="4543932"/>
            <a:ext cx="1927488" cy="387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a scelta</a:t>
            </a:r>
            <a:endParaRPr lang="it-IT" sz="200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904" y="67732"/>
            <a:ext cx="6623671" cy="4131852"/>
          </a:xfrm>
          <a:prstGeom prst="rect">
            <a:avLst/>
          </a:prstGeom>
          <a:effectLst/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829" y="4344981"/>
            <a:ext cx="6517745" cy="1330264"/>
          </a:xfrm>
          <a:prstGeom prst="rect">
            <a:avLst/>
          </a:prstGeom>
        </p:spPr>
      </p:pic>
      <p:sp>
        <p:nvSpPr>
          <p:cNvPr id="12" name="Cornice 11"/>
          <p:cNvSpPr/>
          <p:nvPr/>
        </p:nvSpPr>
        <p:spPr>
          <a:xfrm>
            <a:off x="2733829" y="67732"/>
            <a:ext cx="6500741" cy="4131852"/>
          </a:xfrm>
          <a:prstGeom prst="frame">
            <a:avLst>
              <a:gd name="adj1" fmla="val 16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ornice 12"/>
          <p:cNvSpPr/>
          <p:nvPr/>
        </p:nvSpPr>
        <p:spPr>
          <a:xfrm>
            <a:off x="2733829" y="4344982"/>
            <a:ext cx="6500741" cy="1445037"/>
          </a:xfrm>
          <a:prstGeom prst="frame">
            <a:avLst>
              <a:gd name="adj1" fmla="val 31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493714" y="833933"/>
            <a:ext cx="288000" cy="18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/>
          <p:cNvGrpSpPr/>
          <p:nvPr/>
        </p:nvGrpSpPr>
        <p:grpSpPr>
          <a:xfrm>
            <a:off x="0" y="5423165"/>
            <a:ext cx="11851341" cy="1844182"/>
            <a:chOff x="0" y="5423165"/>
            <a:chExt cx="11851341" cy="1844182"/>
          </a:xfrm>
        </p:grpSpPr>
        <p:sp>
          <p:nvSpPr>
            <p:cNvPr id="14" name="Anello 13"/>
            <p:cNvSpPr/>
            <p:nvPr/>
          </p:nvSpPr>
          <p:spPr>
            <a:xfrm>
              <a:off x="7262456" y="5423165"/>
              <a:ext cx="222979" cy="230998"/>
            </a:xfrm>
            <a:prstGeom prst="donut">
              <a:avLst>
                <a:gd name="adj" fmla="val 384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0" y="5790019"/>
              <a:ext cx="1185134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6"/>
                  </a:solidFill>
                </a:rPr>
                <a:t>TRA CUI</a:t>
              </a:r>
              <a:r>
                <a:rPr lang="it-IT" dirty="0"/>
                <a:t>:  FISICA TECNICA AMBIENTALE,  STUDI E PROCEDURE DI IMPATTO AMBIENTALE,  BONIFICA DI SITI CONTAMINATI (erogati dal Corso di Laurea Triennale in Ingegneria per la Sicurezza del Lavoro e dell’Ambiente);  TRATTAMENTO DEI RIFIUTI E DEPURAZIONE DELLE ACQUE (erogati dal Corso di Laurea Triennale in Chimica e Chimica Industriale )</a:t>
              </a:r>
            </a:p>
            <a:p>
              <a:endParaRPr lang="it-IT" dirty="0"/>
            </a:p>
            <a:p>
              <a:endParaRPr lang="it-IT" dirty="0"/>
            </a:p>
          </p:txBody>
        </p:sp>
        <p:sp>
          <p:nvSpPr>
            <p:cNvPr id="20" name="Ovale 19"/>
            <p:cNvSpPr/>
            <p:nvPr/>
          </p:nvSpPr>
          <p:spPr>
            <a:xfrm>
              <a:off x="923715" y="594789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3782234" y="595645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8260054" y="596501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>
              <a:off x="8953928" y="624070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5021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088" y="3074737"/>
            <a:ext cx="5716242" cy="3783263"/>
          </a:xfrm>
          <a:prstGeom prst="rect">
            <a:avLst/>
          </a:prstGeom>
        </p:spPr>
      </p:pic>
      <p:sp>
        <p:nvSpPr>
          <p:cNvPr id="13" name="Cornice 12"/>
          <p:cNvSpPr/>
          <p:nvPr/>
        </p:nvSpPr>
        <p:spPr>
          <a:xfrm>
            <a:off x="11106615" y="3074737"/>
            <a:ext cx="355715" cy="334536"/>
          </a:xfrm>
          <a:prstGeom prst="frame">
            <a:avLst>
              <a:gd name="adj1" fmla="val 20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148" y="3055111"/>
            <a:ext cx="5902121" cy="348628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147" y="2912157"/>
            <a:ext cx="5902121" cy="3783263"/>
          </a:xfrm>
          <a:prstGeom prst="rect">
            <a:avLst/>
          </a:prstGeom>
        </p:spPr>
      </p:pic>
      <p:sp>
        <p:nvSpPr>
          <p:cNvPr id="18" name="Cornice 17"/>
          <p:cNvSpPr/>
          <p:nvPr/>
        </p:nvSpPr>
        <p:spPr>
          <a:xfrm>
            <a:off x="11199553" y="2867884"/>
            <a:ext cx="355715" cy="334536"/>
          </a:xfrm>
          <a:prstGeom prst="frame">
            <a:avLst>
              <a:gd name="adj1" fmla="val 20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146" y="2851691"/>
            <a:ext cx="5995060" cy="3893123"/>
          </a:xfrm>
          <a:prstGeom prst="rect">
            <a:avLst/>
          </a:prstGeom>
        </p:spPr>
      </p:pic>
      <p:sp>
        <p:nvSpPr>
          <p:cNvPr id="19" name="Cornice 18"/>
          <p:cNvSpPr/>
          <p:nvPr/>
        </p:nvSpPr>
        <p:spPr>
          <a:xfrm>
            <a:off x="10196153" y="4476205"/>
            <a:ext cx="341219" cy="169272"/>
          </a:xfrm>
          <a:prstGeom prst="frame">
            <a:avLst>
              <a:gd name="adj1" fmla="val 20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145" y="2887712"/>
            <a:ext cx="6087998" cy="3928443"/>
          </a:xfrm>
          <a:prstGeom prst="rect">
            <a:avLst/>
          </a:prstGeom>
        </p:spPr>
      </p:pic>
      <p:sp>
        <p:nvSpPr>
          <p:cNvPr id="21" name="Cornice 20"/>
          <p:cNvSpPr/>
          <p:nvPr/>
        </p:nvSpPr>
        <p:spPr>
          <a:xfrm>
            <a:off x="10284668" y="5641441"/>
            <a:ext cx="540085" cy="166175"/>
          </a:xfrm>
          <a:prstGeom prst="frame">
            <a:avLst>
              <a:gd name="adj1" fmla="val 20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6749BF3-7EF7-412C-996E-DD4A7AC057B6}"/>
              </a:ext>
            </a:extLst>
          </p:cNvPr>
          <p:cNvSpPr txBox="1"/>
          <p:nvPr/>
        </p:nvSpPr>
        <p:spPr>
          <a:xfrm>
            <a:off x="434055" y="1611163"/>
            <a:ext cx="4940277" cy="3970318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Collegarsi ad esse3.cineca</a:t>
            </a:r>
          </a:p>
          <a:p>
            <a:pPr marL="285750" indent="-285750">
              <a:buFontTx/>
              <a:buChar char="-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Cliccare sul “menu”</a:t>
            </a:r>
          </a:p>
          <a:p>
            <a:pPr marL="285750" indent="-285750">
              <a:buFontTx/>
              <a:buChar char="-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Inserire le proprie credenziali</a:t>
            </a:r>
          </a:p>
          <a:p>
            <a:pPr marL="285750" indent="-285750">
              <a:buFontTx/>
              <a:buChar char="-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volta collegati sul proprio profilo clicchiamo di nuovo “Menu”</a:t>
            </a:r>
          </a:p>
          <a:p>
            <a:pPr marL="285750" indent="-285750">
              <a:buFontTx/>
              <a:buChar char="-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Selezionare “Home”</a:t>
            </a:r>
          </a:p>
          <a:p>
            <a:pPr marL="285750" indent="-285750">
              <a:buFontTx/>
              <a:buChar char="-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Successivamente “Piano Carriera”</a:t>
            </a:r>
          </a:p>
          <a:p>
            <a:pPr marL="285750" indent="-285750">
              <a:buFontTx/>
              <a:buChar char="-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Procedere con il ”Nuovo Piano”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235D913-09BF-4FED-9B5F-70F993E9E520}"/>
              </a:ext>
            </a:extLst>
          </p:cNvPr>
          <p:cNvSpPr txBox="1"/>
          <p:nvPr/>
        </p:nvSpPr>
        <p:spPr>
          <a:xfrm>
            <a:off x="700775" y="907187"/>
            <a:ext cx="2159383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si compila?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973DDF-9935-4491-8299-6B10327CDF78}"/>
              </a:ext>
            </a:extLst>
          </p:cNvPr>
          <p:cNvSpPr/>
          <p:nvPr/>
        </p:nvSpPr>
        <p:spPr>
          <a:xfrm>
            <a:off x="5746088" y="537855"/>
            <a:ext cx="6096000" cy="1477328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 caso in cui vogliate selezionare dei corsi a scelta diversi da quelli riportati nella slide (sia tra opzionali o suggeriti) inviate una mail alla Dott.ssa Misso Flavia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flavia.misso@uninsubria.it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 raccoglierà le richieste da sottoporre ad approvazione</a:t>
            </a:r>
          </a:p>
        </p:txBody>
      </p:sp>
    </p:spTree>
    <p:extLst>
      <p:ext uri="{BB962C8B-B14F-4D97-AF65-F5344CB8AC3E}">
        <p14:creationId xmlns:p14="http://schemas.microsoft.com/office/powerpoint/2010/main" val="10196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3EC84715-7A07-4C31-9E6F-2B28E1FFE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59321D-42FE-4F14-A24F-8D4F606B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5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Inglese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852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812A990-22A0-45A6-BD2A-6407776514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094" y="5474920"/>
            <a:ext cx="2155722" cy="8982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831BCC4-335C-4BA6-A430-974E65CE4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5" y="300197"/>
            <a:ext cx="8135148" cy="492073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AB33A2-7A6B-46A0-BE98-C3040024E314}"/>
              </a:ext>
            </a:extLst>
          </p:cNvPr>
          <p:cNvSpPr txBox="1"/>
          <p:nvPr/>
        </p:nvSpPr>
        <p:spPr>
          <a:xfrm>
            <a:off x="4303549" y="6373137"/>
            <a:ext cx="7712752" cy="369332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 se possiedi certificazioni linguistiche esse potranno essere riconosciute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B4A8626-450E-4F45-81DA-66908A20D0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955" y="3926155"/>
            <a:ext cx="2065020" cy="15487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A044893-DAE9-4BBB-9B79-C94C7243E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7094" y="332311"/>
            <a:ext cx="3020779" cy="2543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46641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9321D-42FE-4F14-A24F-8D4F606B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Esami</a:t>
            </a:r>
            <a:r>
              <a:rPr lang="en-US" sz="5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 di </a:t>
            </a:r>
            <a:r>
              <a:rPr lang="en-US" sz="54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profitto</a:t>
            </a:r>
            <a:endParaRPr lang="en-US" sz="5400" b="1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724A0F4-5C38-3A43-A7FE-C5DB803A9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828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88DF9E8-CC51-482F-88CE-0E28F3508F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6CAF0EB-1A6A-4151-A082-D1AE7001F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7" r="7095" b="1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E13243D-A5BC-4795-BC68-4256AFC9D993}"/>
              </a:ext>
            </a:extLst>
          </p:cNvPr>
          <p:cNvSpPr txBox="1">
            <a:spLocks/>
          </p:cNvSpPr>
          <p:nvPr/>
        </p:nvSpPr>
        <p:spPr>
          <a:xfrm>
            <a:off x="567456" y="733647"/>
            <a:ext cx="5886507" cy="5143370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Previsti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almeno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appelli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ogni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anno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accademico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ogni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corso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Le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disponibili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poter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effettuare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esami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sessione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invernale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</a:t>
            </a:r>
            <a:r>
              <a:rPr lang="en-US" sz="1800" u="sng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gennaio</a:t>
            </a:r>
            <a:r>
              <a:rPr lang="en-US" sz="1800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2021-19 </a:t>
            </a:r>
            <a:r>
              <a:rPr lang="en-US" sz="1800" u="sng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febbraio</a:t>
            </a:r>
            <a:r>
              <a:rPr lang="en-US" sz="1800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  <a:br>
              <a:rPr lang="en-US" sz="1800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sessione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estiva</a:t>
            </a:r>
            <a:r>
              <a:rPr lang="en-US" sz="1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 Maggio 2021 – 17 </a:t>
            </a:r>
            <a:r>
              <a:rPr lang="en-US" sz="1800" u="sng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settembre</a:t>
            </a:r>
            <a:r>
              <a:rPr lang="en-US" sz="1800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 (Agosto </a:t>
            </a:r>
            <a:r>
              <a:rPr lang="en-US" sz="1800" u="sng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escluso</a:t>
            </a:r>
            <a:r>
              <a:rPr lang="en-US" sz="1800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800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syllabus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dei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corsi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vengono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descritte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modalità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esame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nella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sezione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‘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dell’apprendimento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’)</a:t>
            </a:r>
          </a:p>
          <a:p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potersi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iscrivere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all’appello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obbligatorio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compilare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questionario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valutazione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didattica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É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necessario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compilarlo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valutare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qualità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servizi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completamente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anonimo</a:t>
            </a:r>
            <a:endParaRPr lang="en-US" sz="1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possono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essere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effettuati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esami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nelle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sospensioni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didattiche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vacanze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festività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…), ad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agosto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periodo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svolgimento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delle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lezioni</a:t>
            </a:r>
            <a:endParaRPr lang="en-US" sz="1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549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C1DA3A75-F222-4A00-9FDB-C6A4E6436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4077" y="792521"/>
            <a:ext cx="2548800" cy="2900176"/>
          </a:xfrm>
          <a:prstGeom prst="flowChartAlternateProcess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30F407-3E30-47DB-BA67-82B17B58F845}"/>
              </a:ext>
            </a:extLst>
          </p:cNvPr>
          <p:cNvSpPr txBox="1"/>
          <p:nvPr/>
        </p:nvSpPr>
        <p:spPr>
          <a:xfrm>
            <a:off x="4031706" y="3508031"/>
            <a:ext cx="1747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 Marotta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4C38592-7113-497F-9AC8-276E49279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669" y="4026008"/>
            <a:ext cx="3376490" cy="2250993"/>
          </a:xfrm>
          <a:prstGeom prst="flowChartAlternateProcess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4DA2BC-6410-4007-923A-A49A574897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935" y="3624410"/>
            <a:ext cx="2548800" cy="2763066"/>
          </a:xfrm>
          <a:prstGeom prst="flowChartAlternateProcess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3AFD0F8-A95C-4866-9C25-61811EBA8E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6"/>
          <a:stretch/>
        </p:blipFill>
        <p:spPr>
          <a:xfrm>
            <a:off x="6178333" y="574908"/>
            <a:ext cx="3096381" cy="2458874"/>
          </a:xfrm>
          <a:prstGeom prst="flowChartAlternateProcess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3D8F31-CBD0-4871-9563-A188CA68FB3D}"/>
              </a:ext>
            </a:extLst>
          </p:cNvPr>
          <p:cNvSpPr txBox="1"/>
          <p:nvPr/>
        </p:nvSpPr>
        <p:spPr>
          <a:xfrm>
            <a:off x="1738702" y="6202810"/>
            <a:ext cx="137849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Marco Pizza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B6157D4-CB1A-4F81-9B6E-93743562B209}"/>
              </a:ext>
            </a:extLst>
          </p:cNvPr>
          <p:cNvSpPr txBox="1"/>
          <p:nvPr/>
        </p:nvSpPr>
        <p:spPr>
          <a:xfrm>
            <a:off x="6826700" y="2875763"/>
            <a:ext cx="183389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Chiara Casiraghi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8287C2C-0CEC-4068-93F6-090EAA03F2D5}"/>
              </a:ext>
            </a:extLst>
          </p:cNvPr>
          <p:cNvSpPr txBox="1"/>
          <p:nvPr/>
        </p:nvSpPr>
        <p:spPr>
          <a:xfrm>
            <a:off x="5491203" y="6040513"/>
            <a:ext cx="183389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Pietro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Scanziani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3CE49D-5D65-49E0-AF01-5B3A0D7563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274" y="188479"/>
            <a:ext cx="2411237" cy="2880000"/>
          </a:xfrm>
          <a:prstGeom prst="flowChartAlternateProcess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441F3A8-C9E9-477D-8D8E-F662C1EDFB44}"/>
              </a:ext>
            </a:extLst>
          </p:cNvPr>
          <p:cNvSpPr txBox="1"/>
          <p:nvPr/>
        </p:nvSpPr>
        <p:spPr>
          <a:xfrm>
            <a:off x="9903394" y="2875763"/>
            <a:ext cx="170736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Alberto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Danieli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CA2966F-3660-4469-AEE5-9F36F87E4D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373" y="3520025"/>
            <a:ext cx="1976493" cy="2971835"/>
          </a:xfrm>
          <a:prstGeom prst="flowChartAlternateProcess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2FC7D77-0D8A-42E6-A20A-25425D3FE660}"/>
              </a:ext>
            </a:extLst>
          </p:cNvPr>
          <p:cNvSpPr txBox="1"/>
          <p:nvPr/>
        </p:nvSpPr>
        <p:spPr>
          <a:xfrm>
            <a:off x="9196651" y="6246324"/>
            <a:ext cx="183389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Samuele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Marton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A7DE20C-AB9C-4697-96EF-F985727D03B2}"/>
              </a:ext>
            </a:extLst>
          </p:cNvPr>
          <p:cNvSpPr/>
          <p:nvPr/>
        </p:nvSpPr>
        <p:spPr>
          <a:xfrm>
            <a:off x="42328" y="-130809"/>
            <a:ext cx="4577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Studenti</a:t>
            </a:r>
            <a:r>
              <a:rPr lang="en-US" sz="5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 tutor</a:t>
            </a:r>
            <a:endParaRPr lang="it-IT" sz="54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23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5248265-FB50-42FB-A413-7432B6C1CC73}"/>
              </a:ext>
            </a:extLst>
          </p:cNvPr>
          <p:cNvSpPr/>
          <p:nvPr/>
        </p:nvSpPr>
        <p:spPr>
          <a:xfrm>
            <a:off x="674703" y="640409"/>
            <a:ext cx="11103007" cy="646331"/>
          </a:xfrm>
          <a:custGeom>
            <a:avLst/>
            <a:gdLst>
              <a:gd name="connsiteX0" fmla="*/ 0 w 6096000"/>
              <a:gd name="connsiteY0" fmla="*/ 0 h 2308324"/>
              <a:gd name="connsiteX1" fmla="*/ 6096000 w 6096000"/>
              <a:gd name="connsiteY1" fmla="*/ 0 h 2308324"/>
              <a:gd name="connsiteX2" fmla="*/ 6096000 w 6096000"/>
              <a:gd name="connsiteY2" fmla="*/ 2308324 h 2308324"/>
              <a:gd name="connsiteX3" fmla="*/ 0 w 6096000"/>
              <a:gd name="connsiteY3" fmla="*/ 2308324 h 2308324"/>
              <a:gd name="connsiteX4" fmla="*/ 0 w 6096000"/>
              <a:gd name="connsiteY4" fmla="*/ 0 h 2308324"/>
              <a:gd name="connsiteX0" fmla="*/ 0 w 6096000"/>
              <a:gd name="connsiteY0" fmla="*/ 0 h 2308324"/>
              <a:gd name="connsiteX1" fmla="*/ 6096000 w 6096000"/>
              <a:gd name="connsiteY1" fmla="*/ 0 h 2308324"/>
              <a:gd name="connsiteX2" fmla="*/ 6096000 w 6096000"/>
              <a:gd name="connsiteY2" fmla="*/ 1269637 h 2308324"/>
              <a:gd name="connsiteX3" fmla="*/ 0 w 6096000"/>
              <a:gd name="connsiteY3" fmla="*/ 2308324 h 2308324"/>
              <a:gd name="connsiteX4" fmla="*/ 0 w 6096000"/>
              <a:gd name="connsiteY4" fmla="*/ 0 h 2308324"/>
              <a:gd name="connsiteX0" fmla="*/ 8878 w 6104878"/>
              <a:gd name="connsiteY0" fmla="*/ 0 h 1269637"/>
              <a:gd name="connsiteX1" fmla="*/ 6104878 w 6104878"/>
              <a:gd name="connsiteY1" fmla="*/ 0 h 1269637"/>
              <a:gd name="connsiteX2" fmla="*/ 6104878 w 6104878"/>
              <a:gd name="connsiteY2" fmla="*/ 1269637 h 1269637"/>
              <a:gd name="connsiteX3" fmla="*/ 0 w 6104878"/>
              <a:gd name="connsiteY3" fmla="*/ 1260759 h 1269637"/>
              <a:gd name="connsiteX4" fmla="*/ 8878 w 6104878"/>
              <a:gd name="connsiteY4" fmla="*/ 0 h 126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4878" h="1269637">
                <a:moveTo>
                  <a:pt x="8878" y="0"/>
                </a:moveTo>
                <a:lnTo>
                  <a:pt x="6104878" y="0"/>
                </a:lnTo>
                <a:lnTo>
                  <a:pt x="6104878" y="1269637"/>
                </a:lnTo>
                <a:lnTo>
                  <a:pt x="0" y="1260759"/>
                </a:lnTo>
                <a:cubicBezTo>
                  <a:pt x="2959" y="840506"/>
                  <a:pt x="5919" y="420253"/>
                  <a:pt x="8878" y="0"/>
                </a:cubicBezTo>
                <a:close/>
              </a:path>
            </a:pathLst>
          </a:custGeom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Tuttavia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numero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degli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appelli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corso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dell’anno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accademico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può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essere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aumentato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facendo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richiesta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docenti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corsi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querlli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vengono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definiti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appelli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straordinari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D5C689C-30D6-4AF3-A8C8-DEAF9F7620F2}"/>
              </a:ext>
            </a:extLst>
          </p:cNvPr>
          <p:cNvCxnSpPr>
            <a:cxnSpLocks/>
          </p:cNvCxnSpPr>
          <p:nvPr/>
        </p:nvCxnSpPr>
        <p:spPr>
          <a:xfrm flipH="1">
            <a:off x="4332849" y="3191484"/>
            <a:ext cx="1336569" cy="8426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1E4795-F15E-467E-A6BB-12BFB1FCCE63}"/>
              </a:ext>
            </a:extLst>
          </p:cNvPr>
          <p:cNvSpPr txBox="1"/>
          <p:nvPr/>
        </p:nvSpPr>
        <p:spPr>
          <a:xfrm>
            <a:off x="1487731" y="4193161"/>
            <a:ext cx="3234431" cy="1477328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al momento della richiesta mancano 30 cfu al conseguimento della laurea (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esclusi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tirocinio e prova finale)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5B05DC0-39ED-48FF-81C1-C687C7CA396F}"/>
              </a:ext>
            </a:extLst>
          </p:cNvPr>
          <p:cNvCxnSpPr>
            <a:cxnSpLocks/>
          </p:cNvCxnSpPr>
          <p:nvPr/>
        </p:nvCxnSpPr>
        <p:spPr>
          <a:xfrm>
            <a:off x="7313365" y="3191484"/>
            <a:ext cx="1281995" cy="8426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CC1784-9383-4182-B973-99E934DC4A1E}"/>
              </a:ext>
            </a:extLst>
          </p:cNvPr>
          <p:cNvSpPr txBox="1"/>
          <p:nvPr/>
        </p:nvSpPr>
        <p:spPr>
          <a:xfrm>
            <a:off x="7524381" y="4193161"/>
            <a:ext cx="3992085" cy="1754326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non ci si è laureati entro il mese di marzo dell’anno successivo all’ultimo anno accademico frequentato</a:t>
            </a:r>
          </a:p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(es. entro marzo 2021 con ultimo anno accademico frequentato 2019/2020)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515F1F2-B2B8-4C07-8EF5-8659D321E9FE}"/>
              </a:ext>
            </a:extLst>
          </p:cNvPr>
          <p:cNvSpPr txBox="1"/>
          <p:nvPr/>
        </p:nvSpPr>
        <p:spPr>
          <a:xfrm>
            <a:off x="207208" y="1571716"/>
            <a:ext cx="1177758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574A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Quando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può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fare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richiesta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un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appello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straordinario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724B6CF-57CA-4A67-9EFB-FBCF3E3DD61A}"/>
              </a:ext>
            </a:extLst>
          </p:cNvPr>
          <p:cNvSpPr txBox="1"/>
          <p:nvPr/>
        </p:nvSpPr>
        <p:spPr>
          <a:xfrm>
            <a:off x="2632227" y="2386103"/>
            <a:ext cx="645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Può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essere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richiesto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momento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cui ci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trovi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nella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condizione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LAUREANDO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FUORI CORSO</a:t>
            </a:r>
            <a:endParaRPr lang="en-US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2C6F42AD-D225-48F4-8D43-4C11EEEEBB26}"/>
              </a:ext>
            </a:extLst>
          </p:cNvPr>
          <p:cNvSpPr/>
          <p:nvPr/>
        </p:nvSpPr>
        <p:spPr>
          <a:xfrm>
            <a:off x="4722162" y="219483"/>
            <a:ext cx="2246053" cy="420926"/>
          </a:xfrm>
          <a:prstGeom prst="downArrow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5772AA4-740B-4CB8-B776-2E19311E69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804" y="5312537"/>
            <a:ext cx="1639381" cy="151028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DFB4357-F351-4B9B-A4CC-983C1041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206" y="5345488"/>
            <a:ext cx="1194174" cy="14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03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88E226-11C4-4131-A8D0-2213C135C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253" y="2741367"/>
            <a:ext cx="8455858" cy="1037640"/>
          </a:xfrm>
          <a:ln>
            <a:solidFill>
              <a:srgbClr val="00574A"/>
            </a:solidFill>
          </a:ln>
        </p:spPr>
        <p:txBody>
          <a:bodyPr/>
          <a:lstStyle/>
          <a:p>
            <a:pPr algn="just"/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fortemente consigliato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disiscriversi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un esame (possibile sempre entro 5 giorni dalla data dell’esame) se non si è sicuri di riuscire a passarlo. Un «</a:t>
            </a:r>
            <a:r>
              <a:rPr lang="it-IT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bocciato» sullo statino 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comporta la rimozione di alcuni punti in seduta di Laurea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114B8D-290D-4980-91A3-E6C7CDD3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08" y="2183862"/>
            <a:ext cx="2124075" cy="215265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033827D5-E80B-4FAC-B5DB-32716E18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19F371C-DF56-4CD3-84F9-DD91C64D75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002" y="486325"/>
            <a:ext cx="3774831" cy="14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22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fferenza tra Tirocinio Curriculare ed Extracurriculare - Job4good">
            <a:extLst>
              <a:ext uri="{FF2B5EF4-FFF2-40B4-BE49-F238E27FC236}">
                <a16:creationId xmlns:a16="http://schemas.microsoft.com/office/drawing/2014/main" id="{DEDE0B61-5E8E-4168-AEF8-1EAB990BAA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59321D-42FE-4F14-A24F-8D4F606B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54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+mj-ea"/>
                <a:cs typeface="+mj-cs"/>
              </a:rPr>
              <a:t>Tirocinio</a:t>
            </a:r>
            <a:r>
              <a:rPr lang="en-US" sz="5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+mj-ea"/>
                <a:cs typeface="+mj-cs"/>
              </a:rPr>
              <a:t> </a:t>
            </a:r>
            <a:r>
              <a:rPr lang="en-US" sz="54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+mj-ea"/>
                <a:cs typeface="+mj-cs"/>
              </a:rPr>
              <a:t>curriculare</a:t>
            </a:r>
            <a:endParaRPr lang="en-US" sz="5400" b="1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04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F1740B-BE96-4556-9E76-93B4E85A8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38" y="646894"/>
            <a:ext cx="10950523" cy="675469"/>
          </a:xfrm>
          <a:ln>
            <a:solidFill>
              <a:srgbClr val="00574A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tirocinio curriculare è un'esperienza formativa che uno studente svolge presso l’Università o presso una struttura convenzionata con essa (ente o azienda) per conoscere direttamente il mondo del lavoro.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983459-A2A0-419D-9894-5588540EA59A}"/>
              </a:ext>
            </a:extLst>
          </p:cNvPr>
          <p:cNvSpPr txBox="1"/>
          <p:nvPr/>
        </p:nvSpPr>
        <p:spPr>
          <a:xfrm>
            <a:off x="10691446" y="1137696"/>
            <a:ext cx="1344049" cy="523220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CFU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7630045-28A2-48AA-AD8A-E12D46367F8C}"/>
              </a:ext>
            </a:extLst>
          </p:cNvPr>
          <p:cNvSpPr txBox="1"/>
          <p:nvPr/>
        </p:nvSpPr>
        <p:spPr>
          <a:xfrm>
            <a:off x="349349" y="277562"/>
            <a:ext cx="1606061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 COS’E’?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115727-1781-4FC7-B000-14B439FB027E}"/>
              </a:ext>
            </a:extLst>
          </p:cNvPr>
          <p:cNvSpPr txBox="1"/>
          <p:nvPr/>
        </p:nvSpPr>
        <p:spPr>
          <a:xfrm>
            <a:off x="349349" y="1630884"/>
            <a:ext cx="5746651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COSA SI PUO’ FARE DURANTE IL TIROCINIO?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FD7F3B0-29AA-4522-9585-4073E2DD301C}"/>
              </a:ext>
            </a:extLst>
          </p:cNvPr>
          <p:cNvSpPr txBox="1">
            <a:spLocks/>
          </p:cNvSpPr>
          <p:nvPr/>
        </p:nvSpPr>
        <p:spPr>
          <a:xfrm>
            <a:off x="620738" y="2217810"/>
            <a:ext cx="5181599" cy="1211190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in laboratorio</a:t>
            </a:r>
          </a:p>
          <a:p>
            <a:pPr marL="0" indent="0">
              <a:buFont typeface="Arial" pitchFamily="34"/>
              <a:buNone/>
            </a:pP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Sia dell’Università (in caso di tirocinio interno) che di aziende (in caso di tirocinio esterno)</a:t>
            </a:r>
          </a:p>
        </p:txBody>
      </p:sp>
      <p:sp>
        <p:nvSpPr>
          <p:cNvPr id="11" name="Segnaposto contenuto 3">
            <a:extLst>
              <a:ext uri="{FF2B5EF4-FFF2-40B4-BE49-F238E27FC236}">
                <a16:creationId xmlns:a16="http://schemas.microsoft.com/office/drawing/2014/main" id="{5E0874FD-F265-4E25-A16A-8205DFB0937C}"/>
              </a:ext>
            </a:extLst>
          </p:cNvPr>
          <p:cNvSpPr txBox="1">
            <a:spLocks/>
          </p:cNvSpPr>
          <p:nvPr/>
        </p:nvSpPr>
        <p:spPr>
          <a:xfrm>
            <a:off x="6389661" y="2217810"/>
            <a:ext cx="5181600" cy="1211190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/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su campo</a:t>
            </a:r>
          </a:p>
          <a:p>
            <a:pPr marL="0" indent="0">
              <a:buFont typeface="Arial" pitchFamily="34"/>
              <a:buNone/>
            </a:pP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Possono essere svolti anche a grande distanza dall’Università (ad esempio allo Stelvio, in Irpinia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7FE2534-18F5-429F-8CD5-14E332FB3D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38" y="3759135"/>
            <a:ext cx="3135335" cy="176668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55E5CA0-58D3-4E5A-8297-FFF5EF2C8F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526" y="3583763"/>
            <a:ext cx="1823902" cy="303036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5A3126E-B811-4F5D-A715-2767F9E75A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461" y="3862440"/>
            <a:ext cx="2735654" cy="20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05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725C82-396A-4FB6-8AC9-BB227362C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49" y="646895"/>
            <a:ext cx="11493302" cy="1069364"/>
          </a:xfrm>
          <a:ln>
            <a:solidFill>
              <a:srgbClr val="00574A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poter iniziare il tirocinio curriculare </a:t>
            </a:r>
            <a:r>
              <a:rPr lang="it-IT" sz="18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dovete aver passato tutti gli esami del primo anno e avere almeno </a:t>
            </a:r>
            <a:r>
              <a:rPr lang="it-IT" sz="1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 CFU totali</a:t>
            </a:r>
          </a:p>
          <a:p>
            <a:pPr marL="0" indent="0">
              <a:buNone/>
            </a:pPr>
            <a:r>
              <a:rPr lang="it-IT" sz="18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caso contrario non sarà possibile iniziare alcuna attività e non sarete coperti dal punto di vista assicurativo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381AB6-33D4-476E-A0CA-5C8E1029EFA9}"/>
              </a:ext>
            </a:extLst>
          </p:cNvPr>
          <p:cNvSpPr txBox="1"/>
          <p:nvPr/>
        </p:nvSpPr>
        <p:spPr>
          <a:xfrm>
            <a:off x="349349" y="277562"/>
            <a:ext cx="1606061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3FAB25-BB61-4088-95E2-09CC22574178}"/>
              </a:ext>
            </a:extLst>
          </p:cNvPr>
          <p:cNvSpPr txBox="1"/>
          <p:nvPr/>
        </p:nvSpPr>
        <p:spPr>
          <a:xfrm>
            <a:off x="349349" y="2005544"/>
            <a:ext cx="2182836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INIZIARE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6C565078-A577-41E9-A127-65A658AE9025}"/>
              </a:ext>
            </a:extLst>
          </p:cNvPr>
          <p:cNvSpPr txBox="1">
            <a:spLocks/>
          </p:cNvSpPr>
          <p:nvPr/>
        </p:nvSpPr>
        <p:spPr>
          <a:xfrm>
            <a:off x="349349" y="3392488"/>
            <a:ext cx="7067840" cy="369332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Compilare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modulo adatto e 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consegnarlo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allo sportello stage DISTA</a:t>
            </a:r>
          </a:p>
          <a:p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CDC46F-C4F7-4A87-B843-28EFC1E74631}"/>
              </a:ext>
            </a:extLst>
          </p:cNvPr>
          <p:cNvSpPr txBox="1"/>
          <p:nvPr/>
        </p:nvSpPr>
        <p:spPr>
          <a:xfrm>
            <a:off x="349349" y="2385111"/>
            <a:ext cx="9979737" cy="369332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Identificare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l’ambito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cui si vuole fare il tirocinio (geologico, botanico, zoologico, chimico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CD878D-0D95-4050-B72E-3E85A7EF81FD}"/>
              </a:ext>
            </a:extLst>
          </p:cNvPr>
          <p:cNvSpPr txBox="1"/>
          <p:nvPr/>
        </p:nvSpPr>
        <p:spPr>
          <a:xfrm>
            <a:off x="349350" y="2859062"/>
            <a:ext cx="10638694" cy="369332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Richiedere degli appuntamenti con i prof per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verificare la possibilità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le tipologie di tirocinio disponibili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73487F4-D2FF-4FCE-A404-23412164C88C}"/>
              </a:ext>
            </a:extLst>
          </p:cNvPr>
          <p:cNvSpPr txBox="1">
            <a:spLocks/>
          </p:cNvSpPr>
          <p:nvPr/>
        </p:nvSpPr>
        <p:spPr>
          <a:xfrm>
            <a:off x="349349" y="4254190"/>
            <a:ext cx="7794673" cy="2149601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Durante il periodo di tirocinio siete assicurati per eventuali infortuni</a:t>
            </a:r>
          </a:p>
          <a:p>
            <a:pPr marL="0" indent="0">
              <a:buFont typeface="Arial" pitchFamily="34"/>
              <a:buNone/>
            </a:pPr>
            <a:r>
              <a:rPr lang="it-IT" sz="1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avere una copertura assicurativa dovete consegnare il modulo del tirocinio, sia esso interno o esterno</a:t>
            </a:r>
          </a:p>
          <a:p>
            <a:pPr marL="0" indent="0">
              <a:buFont typeface="Arial" pitchFamily="34"/>
              <a:buNone/>
            </a:pPr>
            <a:r>
              <a:rPr lang="it-IT" sz="1800" b="1" dirty="0">
                <a:solidFill>
                  <a:srgbClr val="0057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Almeno un mese prima dall’inizio effettivo del tirocinio</a:t>
            </a:r>
          </a:p>
          <a:p>
            <a:pPr marL="0" indent="0">
              <a:buFont typeface="Arial" pitchFamily="34"/>
              <a:buNone/>
            </a:pP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questo modo potete essere certi che la vostra pratica verrà svolta per tempo, al termine del quale verrete avvisati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73DB307-E048-44F7-B593-A9A8780E52CC}"/>
              </a:ext>
            </a:extLst>
          </p:cNvPr>
          <p:cNvSpPr txBox="1"/>
          <p:nvPr/>
        </p:nvSpPr>
        <p:spPr>
          <a:xfrm>
            <a:off x="5961186" y="6034459"/>
            <a:ext cx="2182836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ASSICURAZIONE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F44937B-93BA-4805-84CA-CF183CA5E9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74" y="4090268"/>
            <a:ext cx="2395023" cy="21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98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5B6028-8B60-47B4-893C-770DF902F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728956"/>
            <a:ext cx="10515600" cy="1450973"/>
          </a:xfrm>
          <a:ln>
            <a:solidFill>
              <a:srgbClr val="00574A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it-IT" sz="1800" u="sng" dirty="0">
                <a:solidFill>
                  <a:srgbClr val="0057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Fare attenzione alla differenza tra tirocinio interno ed esterno (modulistica e procedure sono differenti)</a:t>
            </a:r>
          </a:p>
          <a:p>
            <a:r>
              <a:rPr lang="it-IT" sz="1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Interno riguarda l’Università stessa – tutor interno</a:t>
            </a:r>
            <a:endParaRPr lang="it-IT" sz="1800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Esterno riguarda un ente o azienda affiliata all’Università –tutor interno + tutor aziendale</a:t>
            </a:r>
          </a:p>
        </p:txBody>
      </p:sp>
      <p:sp>
        <p:nvSpPr>
          <p:cNvPr id="4" name="AutoShape 2" descr="Tirocinio presso Per Esempio - Per Esempio Onlus">
            <a:extLst>
              <a:ext uri="{FF2B5EF4-FFF2-40B4-BE49-F238E27FC236}">
                <a16:creationId xmlns:a16="http://schemas.microsoft.com/office/drawing/2014/main" id="{6FFA0439-9014-45EF-BFFC-DBBF6AB582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8D6E43-CFF7-49B5-A02C-44CD7F43990D}"/>
              </a:ext>
            </a:extLst>
          </p:cNvPr>
          <p:cNvSpPr txBox="1"/>
          <p:nvPr/>
        </p:nvSpPr>
        <p:spPr>
          <a:xfrm>
            <a:off x="363416" y="359624"/>
            <a:ext cx="6360941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DIFFERENZE TRA TIROCINIO INTERNO ED ESTERNO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9EF6C9-AA28-4FF7-AF97-2592CFEEB9EC}"/>
              </a:ext>
            </a:extLst>
          </p:cNvPr>
          <p:cNvSpPr txBox="1"/>
          <p:nvPr/>
        </p:nvSpPr>
        <p:spPr>
          <a:xfrm>
            <a:off x="4722055" y="2358932"/>
            <a:ext cx="2747889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TIROCINIO INTERNO</a:t>
            </a:r>
          </a:p>
        </p:txBody>
      </p:sp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FD2CABB7-A6E4-4010-BFC2-D34905A0D6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401" y="2710679"/>
            <a:ext cx="7519998" cy="4229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CD824D-DA9F-4E32-8B7F-5609F464C17D}"/>
              </a:ext>
            </a:extLst>
          </p:cNvPr>
          <p:cNvSpPr txBox="1"/>
          <p:nvPr/>
        </p:nvSpPr>
        <p:spPr>
          <a:xfrm>
            <a:off x="516171" y="3119735"/>
            <a:ext cx="1972230" cy="923330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 FASE: ATTIVAZIONE DELLO STAGE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253FFC-4E9A-4841-81A0-D6B800DA29F6}"/>
              </a:ext>
            </a:extLst>
          </p:cNvPr>
          <p:cNvSpPr txBox="1"/>
          <p:nvPr/>
        </p:nvSpPr>
        <p:spPr>
          <a:xfrm>
            <a:off x="10008399" y="5205714"/>
            <a:ext cx="1972230" cy="923330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TERZA FASE: CONCLUSIONE DELLO STAGE</a:t>
            </a:r>
          </a:p>
        </p:txBody>
      </p:sp>
    </p:spTree>
    <p:extLst>
      <p:ext uri="{BB962C8B-B14F-4D97-AF65-F5344CB8AC3E}">
        <p14:creationId xmlns:p14="http://schemas.microsoft.com/office/powerpoint/2010/main" val="4179307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FA9BE39-7CDC-4AF3-BCF7-15534E803A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488" y="696348"/>
            <a:ext cx="1024000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9C11B6-90A6-481D-BC00-0B1F8FB9C72F}"/>
              </a:ext>
            </a:extLst>
          </p:cNvPr>
          <p:cNvSpPr txBox="1"/>
          <p:nvPr/>
        </p:nvSpPr>
        <p:spPr>
          <a:xfrm>
            <a:off x="445590" y="401652"/>
            <a:ext cx="2114487" cy="646331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COMPILAZIONE MODULO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6CE4E1-3A02-454D-B93F-B3D797F6469A}"/>
              </a:ext>
            </a:extLst>
          </p:cNvPr>
          <p:cNvSpPr txBox="1"/>
          <p:nvPr/>
        </p:nvSpPr>
        <p:spPr>
          <a:xfrm>
            <a:off x="4379515" y="179668"/>
            <a:ext cx="7465482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https://www.uninsubria.it/files/richiestastagecurriculareinternodistapdf</a:t>
            </a:r>
          </a:p>
        </p:txBody>
      </p:sp>
    </p:spTree>
    <p:extLst>
      <p:ext uri="{BB962C8B-B14F-4D97-AF65-F5344CB8AC3E}">
        <p14:creationId xmlns:p14="http://schemas.microsoft.com/office/powerpoint/2010/main" val="622923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21328F9-95E3-427C-A0C6-0ACD30490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646"/>
          <a:stretch/>
        </p:blipFill>
        <p:spPr>
          <a:xfrm>
            <a:off x="323245" y="955258"/>
            <a:ext cx="11545509" cy="515348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FA945C-EB80-4BFC-BA90-CD26DEE5D840}"/>
              </a:ext>
            </a:extLst>
          </p:cNvPr>
          <p:cNvSpPr txBox="1"/>
          <p:nvPr/>
        </p:nvSpPr>
        <p:spPr>
          <a:xfrm>
            <a:off x="323245" y="585926"/>
            <a:ext cx="2819450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TIROCINIO ESTERNO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90A9F7-4D29-4FF7-86FA-EA440773C81E}"/>
              </a:ext>
            </a:extLst>
          </p:cNvPr>
          <p:cNvSpPr txBox="1"/>
          <p:nvPr/>
        </p:nvSpPr>
        <p:spPr>
          <a:xfrm>
            <a:off x="8452808" y="2608671"/>
            <a:ext cx="1972230" cy="923330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 FASE: ATTIVAZIONE DELLO STAGE</a:t>
            </a:r>
          </a:p>
        </p:txBody>
      </p:sp>
    </p:spTree>
    <p:extLst>
      <p:ext uri="{BB962C8B-B14F-4D97-AF65-F5344CB8AC3E}">
        <p14:creationId xmlns:p14="http://schemas.microsoft.com/office/powerpoint/2010/main" val="4166386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F708EFB-FA56-437E-A31E-643790157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22" y="717451"/>
            <a:ext cx="10240000" cy="5760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863754-06FA-44DE-A5A9-7E414F30D209}"/>
              </a:ext>
            </a:extLst>
          </p:cNvPr>
          <p:cNvSpPr txBox="1"/>
          <p:nvPr/>
        </p:nvSpPr>
        <p:spPr>
          <a:xfrm>
            <a:off x="220750" y="117287"/>
            <a:ext cx="1972230" cy="1200329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 FASE: SVOLGIMENTO TIROCINIO</a:t>
            </a:r>
          </a:p>
        </p:txBody>
      </p:sp>
    </p:spTree>
    <p:extLst>
      <p:ext uri="{BB962C8B-B14F-4D97-AF65-F5344CB8AC3E}">
        <p14:creationId xmlns:p14="http://schemas.microsoft.com/office/powerpoint/2010/main" val="1040944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8F034E7-9B2A-4323-86B9-E22525F1F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587" y="808755"/>
            <a:ext cx="10240000" cy="5760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BF804B-A952-4463-89F3-072E7BC5352B}"/>
              </a:ext>
            </a:extLst>
          </p:cNvPr>
          <p:cNvSpPr txBox="1"/>
          <p:nvPr/>
        </p:nvSpPr>
        <p:spPr>
          <a:xfrm>
            <a:off x="230413" y="212730"/>
            <a:ext cx="2649060" cy="1477328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TERZA FASE: CONCLUSIONE DELLO STAGE E VERBALIZZAZIONE DEL TIROCINIO</a:t>
            </a:r>
          </a:p>
        </p:txBody>
      </p:sp>
    </p:spTree>
    <p:extLst>
      <p:ext uri="{BB962C8B-B14F-4D97-AF65-F5344CB8AC3E}">
        <p14:creationId xmlns:p14="http://schemas.microsoft.com/office/powerpoint/2010/main" val="3895792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58363FF-18E0-4D55-88E7-F81053934D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0" y="4689857"/>
            <a:ext cx="1834560" cy="1880841"/>
          </a:xfrm>
          <a:prstGeom prst="ellipse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F33A41-3132-49CA-A6CA-B7EB692C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801" y="1053733"/>
            <a:ext cx="202730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087E61-2C2C-41DE-B73B-C0BA8D72252A}"/>
              </a:ext>
            </a:extLst>
          </p:cNvPr>
          <p:cNvSpPr txBox="1"/>
          <p:nvPr/>
        </p:nvSpPr>
        <p:spPr>
          <a:xfrm>
            <a:off x="0" y="6806"/>
            <a:ext cx="3912781" cy="923330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Franz Livio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Dipartimento di Scienza ed Alta Tecnologia (Como)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franz.livio@uninsubria.it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B52D94-888B-4879-8D7C-B2EDC7DF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780" y="3428999"/>
            <a:ext cx="1980000" cy="19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D327F52-2F34-4DA7-8BF3-6FA7540FA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4250" y="27393"/>
            <a:ext cx="2232645" cy="19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312543-E262-4F91-8A2B-4F8A26C674A9}"/>
              </a:ext>
            </a:extLst>
          </p:cNvPr>
          <p:cNvSpPr txBox="1"/>
          <p:nvPr/>
        </p:nvSpPr>
        <p:spPr>
          <a:xfrm>
            <a:off x="73049" y="3680717"/>
            <a:ext cx="3912781" cy="923330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 Pozzi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Dipartimento di Scienza ed Alta Tecnologia (CO)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andrea.pozzi@uninsubria.it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BA65AC3-587F-4163-9E1D-12B73B45A992}"/>
              </a:ext>
            </a:extLst>
          </p:cNvPr>
          <p:cNvSpPr txBox="1"/>
          <p:nvPr/>
        </p:nvSpPr>
        <p:spPr>
          <a:xfrm>
            <a:off x="1733163" y="2067143"/>
            <a:ext cx="391278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Adriano Martinoli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Dipartimento di Scienze Teoriche e Applicate (Varese) 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adriano.martinoli@uninsubria.it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6E47CD-B56B-4413-8056-5E9BADD2E70B}"/>
              </a:ext>
            </a:extLst>
          </p:cNvPr>
          <p:cNvSpPr txBox="1"/>
          <p:nvPr/>
        </p:nvSpPr>
        <p:spPr>
          <a:xfrm>
            <a:off x="1733163" y="5630278"/>
            <a:ext cx="391278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Prof.ssa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Nicoletta Cannone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Dipartimento di Scienza ed Alta Tecnologia (CO)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nicoletta.cannone@uninsubria.it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Maurizio Francesco Brivio | Publons">
            <a:extLst>
              <a:ext uri="{FF2B5EF4-FFF2-40B4-BE49-F238E27FC236}">
                <a16:creationId xmlns:a16="http://schemas.microsoft.com/office/drawing/2014/main" id="{27BB76E9-B25A-4ED5-BF7A-655EA9B6E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6527" y="-6140"/>
            <a:ext cx="1980000" cy="19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399E453-11A9-4526-81C2-F0A4C52A4DE8}"/>
              </a:ext>
            </a:extLst>
          </p:cNvPr>
          <p:cNvSpPr txBox="1"/>
          <p:nvPr/>
        </p:nvSpPr>
        <p:spPr>
          <a:xfrm>
            <a:off x="8229690" y="126338"/>
            <a:ext cx="391278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Maurizio Francesco Brivio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Dipartimento di Scienze Teoriche e Applicate (Varese) 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/>
              </a:rPr>
              <a:t>maurizio.brivio@uninsubria.it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2B190BD-A855-4C01-8D4F-4A3FB9BCAF0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000" y="1700717"/>
            <a:ext cx="1980000" cy="1980000"/>
          </a:xfrm>
          <a:prstGeom prst="ellipse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B1C9F32-1C6F-4638-8512-ED05F1C9388D}"/>
              </a:ext>
            </a:extLst>
          </p:cNvPr>
          <p:cNvSpPr txBox="1"/>
          <p:nvPr/>
        </p:nvSpPr>
        <p:spPr>
          <a:xfrm>
            <a:off x="6550296" y="2329239"/>
            <a:ext cx="391278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 Cattaneo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Dipartimento di Scienza ed Alta Tecnologia (Como)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/>
              </a:rPr>
              <a:t>andrea.cattaneo@uninsubria.it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F9A2381-C1ED-4F49-8B78-14D198166DDE}"/>
              </a:ext>
            </a:extLst>
          </p:cNvPr>
          <p:cNvSpPr txBox="1"/>
          <p:nvPr/>
        </p:nvSpPr>
        <p:spPr>
          <a:xfrm>
            <a:off x="7101344" y="4683289"/>
            <a:ext cx="4211102" cy="1477328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ogni studente viene affiancato un docente tutor che ha validità per tutto il percorso di studi, esso viene comunicato tramite email al momento dell’immatricolazione</a:t>
            </a:r>
          </a:p>
        </p:txBody>
      </p:sp>
    </p:spTree>
    <p:extLst>
      <p:ext uri="{BB962C8B-B14F-4D97-AF65-F5344CB8AC3E}">
        <p14:creationId xmlns:p14="http://schemas.microsoft.com/office/powerpoint/2010/main" val="2912693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07508E-E84D-4325-8E6E-8F349793D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1037"/>
            <a:ext cx="10515600" cy="608083"/>
          </a:xfrm>
          <a:ln>
            <a:solidFill>
              <a:srgbClr val="00574A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il tirocinio esterno non esiste un modulo come quello interno riportato precedentemente: seguendo la procedura il modulo viene generato in automatico sulla piattaforma Placement.</a:t>
            </a:r>
          </a:p>
          <a:p>
            <a:pPr marL="0" indent="0">
              <a:buNone/>
            </a:pP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7AE3DC-272E-412C-A894-D94CBF3C21DC}"/>
              </a:ext>
            </a:extLst>
          </p:cNvPr>
          <p:cNvSpPr txBox="1"/>
          <p:nvPr/>
        </p:nvSpPr>
        <p:spPr>
          <a:xfrm>
            <a:off x="4722055" y="311705"/>
            <a:ext cx="2747889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TIROCINIO ESTERNO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BDA570A-72B6-446E-9BB2-2535BE0C4436}"/>
              </a:ext>
            </a:extLst>
          </p:cNvPr>
          <p:cNvSpPr/>
          <p:nvPr/>
        </p:nvSpPr>
        <p:spPr>
          <a:xfrm>
            <a:off x="3533335" y="2022622"/>
            <a:ext cx="5125329" cy="646331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usate i moduli della magistrale o di altre facoltà: se lo fate non vi verrà attivato il tirocinio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A05C874-8089-4CB0-865B-06F3A56C2240}"/>
              </a:ext>
            </a:extLst>
          </p:cNvPr>
          <p:cNvSpPr/>
          <p:nvPr/>
        </p:nvSpPr>
        <p:spPr>
          <a:xfrm>
            <a:off x="670560" y="1392834"/>
            <a:ext cx="11230708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https://www.uninsubria.it/link-veloci/cerca-i-servizi/tirocini-curriculari-dista/tirocini-curriculari-esterni-dista</a:t>
            </a:r>
          </a:p>
        </p:txBody>
      </p:sp>
    </p:spTree>
    <p:extLst>
      <p:ext uri="{BB962C8B-B14F-4D97-AF65-F5344CB8AC3E}">
        <p14:creationId xmlns:p14="http://schemas.microsoft.com/office/powerpoint/2010/main" val="116672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orse di studio 2020 - Cassa Rurale ed Artigiana di Borgo San Giacomo">
            <a:extLst>
              <a:ext uri="{FF2B5EF4-FFF2-40B4-BE49-F238E27FC236}">
                <a16:creationId xmlns:a16="http://schemas.microsoft.com/office/drawing/2014/main" id="{7799DF55-55B5-4448-8344-261C342B39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67" r="-7" b="156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59321D-42FE-4F14-A24F-8D4F606B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54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+mj-ea"/>
                <a:cs typeface="+mj-cs"/>
              </a:rPr>
              <a:t>Borse</a:t>
            </a:r>
            <a:r>
              <a:rPr lang="en-US" sz="5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+mj-ea"/>
                <a:cs typeface="+mj-cs"/>
              </a:rPr>
              <a:t> di studio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125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4E2635-66FB-46E7-B6BE-5CFD2936584B}"/>
              </a:ext>
            </a:extLst>
          </p:cNvPr>
          <p:cNvSpPr txBox="1"/>
          <p:nvPr/>
        </p:nvSpPr>
        <p:spPr>
          <a:xfrm>
            <a:off x="2593145" y="180140"/>
            <a:ext cx="2457157" cy="369332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Regolarità accademica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06C0A8-50EA-41A7-AC4F-47FE5E3ED796}"/>
              </a:ext>
            </a:extLst>
          </p:cNvPr>
          <p:cNvSpPr txBox="1"/>
          <p:nvPr/>
        </p:nvSpPr>
        <p:spPr>
          <a:xfrm>
            <a:off x="2590767" y="569883"/>
            <a:ext cx="2457157" cy="369332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Requisiti di merito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D994D8-C15B-489E-B247-81BB4387CCFC}"/>
              </a:ext>
            </a:extLst>
          </p:cNvPr>
          <p:cNvSpPr txBox="1"/>
          <p:nvPr/>
        </p:nvSpPr>
        <p:spPr>
          <a:xfrm>
            <a:off x="2590766" y="971253"/>
            <a:ext cx="2457157" cy="369332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Requisiti di reddito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804CD2-5C92-4A6A-A128-84470223B3E2}"/>
              </a:ext>
            </a:extLst>
          </p:cNvPr>
          <p:cNvSpPr txBox="1"/>
          <p:nvPr/>
        </p:nvSpPr>
        <p:spPr>
          <a:xfrm>
            <a:off x="431410" y="298551"/>
            <a:ext cx="1903828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DESTINATARI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895614-70A1-4147-B5E5-B68E622C0B9A}"/>
              </a:ext>
            </a:extLst>
          </p:cNvPr>
          <p:cNvSpPr txBox="1"/>
          <p:nvPr/>
        </p:nvSpPr>
        <p:spPr>
          <a:xfrm>
            <a:off x="290733" y="1978461"/>
            <a:ext cx="2457157" cy="646331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REGOLARITA’ ACCADEMICA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DB041ED-38D5-4750-A12F-1C6F3F315CA5}"/>
              </a:ext>
            </a:extLst>
          </p:cNvPr>
          <p:cNvCxnSpPr/>
          <p:nvPr/>
        </p:nvCxnSpPr>
        <p:spPr>
          <a:xfrm>
            <a:off x="647114" y="1762366"/>
            <a:ext cx="10930597" cy="0"/>
          </a:xfrm>
          <a:prstGeom prst="line">
            <a:avLst/>
          </a:prstGeom>
          <a:ln>
            <a:solidFill>
              <a:srgbClr val="0057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A14E669-4468-491B-AB50-FABCFD63CDA4}"/>
              </a:ext>
            </a:extLst>
          </p:cNvPr>
          <p:cNvSpPr txBox="1"/>
          <p:nvPr/>
        </p:nvSpPr>
        <p:spPr>
          <a:xfrm>
            <a:off x="290733" y="2624792"/>
            <a:ext cx="8441790" cy="1200329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sono verificate interruzioni della regolare progressione degli anni di corso frequentati (trasferimenti con ripetizione dello stesso anno di corso, iscrizioni al ripetente o fuori corso intermedio, rinuncia agli studi) per il livello di studi per il quale viene richiesto il beneficio.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3C09E62-5887-4990-8794-7759418A95ED}"/>
              </a:ext>
            </a:extLst>
          </p:cNvPr>
          <p:cNvSpPr/>
          <p:nvPr/>
        </p:nvSpPr>
        <p:spPr>
          <a:xfrm>
            <a:off x="290732" y="3859708"/>
            <a:ext cx="8441789" cy="646331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beneficia per lo stesso anno di corso di Borsa di Studio (o analogo contributo, in qualsiasi forma) erogata da altri enti pubblici o privati.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8934D98-F9DC-49C0-9C5A-E5E8EAAB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0244" y="2505373"/>
            <a:ext cx="1847253" cy="184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4EFAAEC-A89B-49AE-A630-EB00364A1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58089"/>
            <a:ext cx="2089866" cy="1565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3F2D4B4E-2DD4-4084-BFF0-765AD7CEDDCC}"/>
              </a:ext>
            </a:extLst>
          </p:cNvPr>
          <p:cNvSpPr/>
          <p:nvPr/>
        </p:nvSpPr>
        <p:spPr>
          <a:xfrm>
            <a:off x="2546252" y="4903859"/>
            <a:ext cx="9298745" cy="646331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Iscritto a un regolare anno di corso di laurea, di laurea magistrale, di laurea magistrale a ciclo unico; 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19B8C86-64C7-4CF2-9C73-F424BC179338}"/>
              </a:ext>
            </a:extLst>
          </p:cNvPr>
          <p:cNvSpPr/>
          <p:nvPr/>
        </p:nvSpPr>
        <p:spPr>
          <a:xfrm>
            <a:off x="2546252" y="5600490"/>
            <a:ext cx="9298745" cy="923330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ulteriore anno (fuori corso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oltre la durata prevista dal rispettivo ordinamento didattico, terminato il regolare corso di studio per i corsi di laurea, di laurea magistrale, di laurea magistrale a ciclo unico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FA33569-6BCD-4522-B1CD-96E1794189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097" y="119067"/>
            <a:ext cx="2639515" cy="15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7BABA9-17BB-493C-832B-454914F6A6D6}"/>
              </a:ext>
            </a:extLst>
          </p:cNvPr>
          <p:cNvSpPr txBox="1"/>
          <p:nvPr/>
        </p:nvSpPr>
        <p:spPr>
          <a:xfrm>
            <a:off x="335599" y="1003855"/>
            <a:ext cx="11579736" cy="369332"/>
          </a:xfrm>
          <a:prstGeom prst="rect">
            <a:avLst/>
          </a:prstGeom>
          <a:noFill/>
          <a:ln>
            <a:solidFill>
              <a:srgbClr val="00574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Requisito di merito per studenti iscritti al primo anno dei corsi di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laurea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di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laurea magistrale a ciclo unico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DE5912-EA45-4D5E-A4E5-660CB64B98D5}"/>
              </a:ext>
            </a:extLst>
          </p:cNvPr>
          <p:cNvSpPr txBox="1"/>
          <p:nvPr/>
        </p:nvSpPr>
        <p:spPr>
          <a:xfrm>
            <a:off x="2898263" y="1634645"/>
            <a:ext cx="6454408" cy="1754326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Minimo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crediti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(con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verbalizzazione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!) -  (</a:t>
            </a:r>
            <a:r>
              <a:rPr lang="it-IT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punti di bonus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 il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agosto 2021 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 il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novembre 2021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Beneficiario parziale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7BAD82-6720-4B22-8222-84958B9A76A4}"/>
              </a:ext>
            </a:extLst>
          </p:cNvPr>
          <p:cNvSpPr txBox="1"/>
          <p:nvPr/>
        </p:nvSpPr>
        <p:spPr>
          <a:xfrm>
            <a:off x="335599" y="300942"/>
            <a:ext cx="2457157" cy="646331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REQUISITI DI MERITO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76C15A-1A68-4CF0-B9E2-A5B438BAEF20}"/>
              </a:ext>
            </a:extLst>
          </p:cNvPr>
          <p:cNvSpPr txBox="1"/>
          <p:nvPr/>
        </p:nvSpPr>
        <p:spPr>
          <a:xfrm>
            <a:off x="325890" y="3650556"/>
            <a:ext cx="11579736" cy="369332"/>
          </a:xfrm>
          <a:prstGeom prst="rect">
            <a:avLst/>
          </a:prstGeom>
          <a:noFill/>
          <a:ln>
            <a:solidFill>
              <a:srgbClr val="00574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Requisito di merito per studenti iscritti al primo anno dei corsi di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laurea magistrale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958304B-380D-4EDA-B698-D74B2FEB57AA}"/>
              </a:ext>
            </a:extLst>
          </p:cNvPr>
          <p:cNvSpPr txBox="1"/>
          <p:nvPr/>
        </p:nvSpPr>
        <p:spPr>
          <a:xfrm>
            <a:off x="335599" y="4076470"/>
            <a:ext cx="5347749" cy="2262158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Minimo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crediti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i corsi di laurea ad accesso libero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(con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verbalizzazione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!) -  (</a:t>
            </a:r>
            <a:r>
              <a:rPr lang="it-IT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punti di bonus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Minimo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crediti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i corsi di laurea ad accesso programmato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(con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verbalizzazione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!) -  (</a:t>
            </a:r>
            <a:r>
              <a:rPr lang="it-IT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punti di bonus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/>
            <a:endParaRPr lang="it-IT" sz="15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1B23E8B-60CB-4C44-842A-4CA06CF35BE7}"/>
              </a:ext>
            </a:extLst>
          </p:cNvPr>
          <p:cNvSpPr txBox="1"/>
          <p:nvPr/>
        </p:nvSpPr>
        <p:spPr>
          <a:xfrm>
            <a:off x="5976742" y="4602333"/>
            <a:ext cx="5938593" cy="923330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 il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agosto 2021 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 il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novembre 2021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Beneficiario parziale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7B46DD-9C0D-4374-BC06-F4BA8542BB2D}"/>
              </a:ext>
            </a:extLst>
          </p:cNvPr>
          <p:cNvSpPr txBox="1"/>
          <p:nvPr/>
        </p:nvSpPr>
        <p:spPr>
          <a:xfrm>
            <a:off x="10550769" y="116276"/>
            <a:ext cx="164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574A"/>
                </a:solidFill>
                <a:latin typeface="Britannic Bold" panose="020B0903060703020204" pitchFamily="34" charset="0"/>
              </a:rPr>
              <a:t>PRIMO ANNO</a:t>
            </a:r>
          </a:p>
        </p:txBody>
      </p:sp>
    </p:spTree>
    <p:extLst>
      <p:ext uri="{BB962C8B-B14F-4D97-AF65-F5344CB8AC3E}">
        <p14:creationId xmlns:p14="http://schemas.microsoft.com/office/powerpoint/2010/main" val="2517221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ACFEFE-2967-4953-A9DB-358512D951B6}"/>
              </a:ext>
            </a:extLst>
          </p:cNvPr>
          <p:cNvSpPr txBox="1"/>
          <p:nvPr/>
        </p:nvSpPr>
        <p:spPr>
          <a:xfrm>
            <a:off x="308769" y="315141"/>
            <a:ext cx="11501438" cy="3416320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 studenti che si iscrivono al secondo anno di studi e che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raggiungono i crediti previsti al 30 novembre sono tenuti a restituire la prima rata della borsa. 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matricole dell’</a:t>
            </a:r>
            <a:r>
              <a:rPr lang="it-IT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a.a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2019-2020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it-IT" dirty="0">
                <a:solidFill>
                  <a:srgbClr val="0057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(COVID 19)                                    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Febbraio 2021</a:t>
            </a:r>
          </a:p>
          <a:p>
            <a:pPr algn="ctr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Perciò, ai soli fini del mantenimento della quota di acconto della borsa di studio del primo anno, nonché dell’esonero totale dal pagamento della tassa di iscrizione e della metà dei contributi universitari, il livello di 35 crediti può essere conseguito entro la data del 28 febbraio 2021. </a:t>
            </a:r>
            <a:r>
              <a:rPr lang="it-IT" dirty="0">
                <a:solidFill>
                  <a:srgbClr val="0057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Resta confermata la possibilità di utilizzare un “bonus” pari a n. 5 crediti per il rispetto delle citate scadenze e il conseguente ottenimento della borsa relativa al secondo anno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15896CA-6D17-41A8-8F5A-131B97C491BF}"/>
              </a:ext>
            </a:extLst>
          </p:cNvPr>
          <p:cNvCxnSpPr>
            <a:cxnSpLocks/>
          </p:cNvCxnSpPr>
          <p:nvPr/>
        </p:nvCxnSpPr>
        <p:spPr>
          <a:xfrm>
            <a:off x="6476899" y="1607803"/>
            <a:ext cx="1613699" cy="0"/>
          </a:xfrm>
          <a:prstGeom prst="straightConnector1">
            <a:avLst/>
          </a:prstGeom>
          <a:ln w="19050">
            <a:solidFill>
              <a:srgbClr val="0057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AFE7033F-957C-4231-869C-D7DEA5DF11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003" y="4129105"/>
            <a:ext cx="4316204" cy="22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6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5BC3057-9278-41D2-9025-78D61962929B}"/>
              </a:ext>
            </a:extLst>
          </p:cNvPr>
          <p:cNvCxnSpPr>
            <a:cxnSpLocks/>
          </p:cNvCxnSpPr>
          <p:nvPr/>
        </p:nvCxnSpPr>
        <p:spPr>
          <a:xfrm>
            <a:off x="5288801" y="1774349"/>
            <a:ext cx="1917627" cy="0"/>
          </a:xfrm>
          <a:prstGeom prst="straightConnector1">
            <a:avLst/>
          </a:prstGeom>
          <a:ln w="19050">
            <a:solidFill>
              <a:srgbClr val="0057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EFBA68-5824-41B0-BF4C-D49668C5D0F7}"/>
              </a:ext>
            </a:extLst>
          </p:cNvPr>
          <p:cNvSpPr txBox="1"/>
          <p:nvPr/>
        </p:nvSpPr>
        <p:spPr>
          <a:xfrm>
            <a:off x="785178" y="592442"/>
            <a:ext cx="11043138" cy="646331"/>
          </a:xfrm>
          <a:prstGeom prst="rect">
            <a:avLst/>
          </a:prstGeom>
          <a:noFill/>
          <a:ln>
            <a:solidFill>
              <a:srgbClr val="00574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Requisito di merito per studenti iscritti ad anni successivi al primo dei corsi di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laurea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laurea magistrale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laurea magistrale a ciclo unico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4B84DC4-74F8-400E-B931-632091A368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210" y="2196904"/>
            <a:ext cx="7867579" cy="3678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95340EC-7823-4389-83D2-94EE3FAC2C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919" y="6059616"/>
            <a:ext cx="5357828" cy="67555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FBDA476-BA55-4491-A8D4-B23F67D5B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747" y="6022347"/>
            <a:ext cx="5729808" cy="75008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38A3EC-9950-4C0F-82A6-6E222DD8927B}"/>
              </a:ext>
            </a:extLst>
          </p:cNvPr>
          <p:cNvSpPr txBox="1"/>
          <p:nvPr/>
        </p:nvSpPr>
        <p:spPr>
          <a:xfrm>
            <a:off x="10227212" y="86083"/>
            <a:ext cx="210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574A"/>
                </a:solidFill>
                <a:latin typeface="Britannic Bold" panose="020B0903060703020204" pitchFamily="34" charset="0"/>
              </a:rPr>
              <a:t>SECONDO ANNO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63647A8-B0BE-4B32-94C9-C31A47EDB48A}"/>
              </a:ext>
            </a:extLst>
          </p:cNvPr>
          <p:cNvSpPr/>
          <p:nvPr/>
        </p:nvSpPr>
        <p:spPr>
          <a:xfrm>
            <a:off x="1952796" y="1589683"/>
            <a:ext cx="8707902" cy="369332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 il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agosto 2020                                            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Beneficiario</a:t>
            </a:r>
          </a:p>
        </p:txBody>
      </p:sp>
    </p:spTree>
    <p:extLst>
      <p:ext uri="{BB962C8B-B14F-4D97-AF65-F5344CB8AC3E}">
        <p14:creationId xmlns:p14="http://schemas.microsoft.com/office/powerpoint/2010/main" val="928737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B5349B-FDFD-4880-8EF9-893D83500EC4}"/>
              </a:ext>
            </a:extLst>
          </p:cNvPr>
          <p:cNvSpPr txBox="1"/>
          <p:nvPr/>
        </p:nvSpPr>
        <p:spPr>
          <a:xfrm>
            <a:off x="368223" y="947273"/>
            <a:ext cx="11488178" cy="1477328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essere considerati in possesso del requisito di reddito necessario per la richiesta di Borsa di Studio, gli studenti devono avere un ISEE il cui: - indicatore di situazione economica equivalente (ISEE) non sia superiore a € 23.000,00 </a:t>
            </a:r>
            <a:r>
              <a:rPr lang="it-IT" dirty="0">
                <a:solidFill>
                  <a:srgbClr val="0057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indicatore di situazione patrimoniale equivalente (ISPE) non sia superiore a € 50.000,00 I due limiti indicati devono essere rispettati congiuntamente; il superamento anche solo di uno di essi comporta la non idoneità al beneficio.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BBCC53-37F5-4157-86F9-1729491D7E9D}"/>
              </a:ext>
            </a:extLst>
          </p:cNvPr>
          <p:cNvSpPr txBox="1"/>
          <p:nvPr/>
        </p:nvSpPr>
        <p:spPr>
          <a:xfrm>
            <a:off x="1450479" y="2509478"/>
            <a:ext cx="10027049" cy="369332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L’ISEE rilasciato dai CAAF convenzionati dovrà essere ottenuto entro la data del 31 ottobre 2020.</a:t>
            </a: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8D8910-6BCF-4CEB-A52A-1B1F1943A1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511" y="2963687"/>
            <a:ext cx="8205788" cy="21050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847F1E-5A95-44F3-9A93-26FDA7479CB0}"/>
              </a:ext>
            </a:extLst>
          </p:cNvPr>
          <p:cNvSpPr txBox="1"/>
          <p:nvPr/>
        </p:nvSpPr>
        <p:spPr>
          <a:xfrm>
            <a:off x="335599" y="300942"/>
            <a:ext cx="2457157" cy="646331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REQUISITI DI REDDITO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3C16E40-EF88-42A7-A190-E2DA3F6E09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117" y="4970834"/>
            <a:ext cx="3577883" cy="18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11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3398FE48-010F-4BAE-A5DB-43C5B96B24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304" y="1145022"/>
            <a:ext cx="6732542" cy="945372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CAED9A70-8644-4934-BEE0-EF5608A7E255}"/>
              </a:ext>
            </a:extLst>
          </p:cNvPr>
          <p:cNvGrpSpPr/>
          <p:nvPr/>
        </p:nvGrpSpPr>
        <p:grpSpPr>
          <a:xfrm>
            <a:off x="4958909" y="4619854"/>
            <a:ext cx="6756013" cy="841039"/>
            <a:chOff x="1280256" y="3114602"/>
            <a:chExt cx="6756013" cy="841039"/>
          </a:xfrm>
        </p:grpSpPr>
        <p:pic>
          <p:nvPicPr>
            <p:cNvPr id="4" name="Immagine 3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0DC51233-795D-49DA-9865-828F8E25D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3727" y="3114602"/>
              <a:ext cx="6732542" cy="224265"/>
            </a:xfrm>
            <a:prstGeom prst="rect">
              <a:avLst/>
            </a:prstGeom>
          </p:spPr>
        </p:pic>
        <p:pic>
          <p:nvPicPr>
            <p:cNvPr id="5" name="Immagin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B3114E3B-3927-4734-A489-4328692EB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0256" y="3338867"/>
              <a:ext cx="6756013" cy="616774"/>
            </a:xfrm>
            <a:prstGeom prst="rect">
              <a:avLst/>
            </a:prstGeom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30648A7-B45F-46A4-A148-92F9498E914A}"/>
              </a:ext>
            </a:extLst>
          </p:cNvPr>
          <p:cNvSpPr txBox="1"/>
          <p:nvPr/>
        </p:nvSpPr>
        <p:spPr>
          <a:xfrm>
            <a:off x="476154" y="991651"/>
            <a:ext cx="3980252" cy="1477328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SEDE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Residenti nelle aree circostanti che impieghino,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i mezzi pubblici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fino a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minuti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il trasferimento quotidiano dall’abitazione alla sede del corso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483D44E-6A6D-412F-A7DA-2A16059B53CD}"/>
              </a:ext>
            </a:extLst>
          </p:cNvPr>
          <p:cNvSpPr txBox="1"/>
          <p:nvPr/>
        </p:nvSpPr>
        <p:spPr>
          <a:xfrm>
            <a:off x="477078" y="3854823"/>
            <a:ext cx="3979328" cy="1754326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PENDOLARI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Residenti in altri comuni rispetto alla sede del corso frequentato dai quali sia possibile raggiungere quotidianamente la sede dei corsi frequentati impiegando,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i mezzi pubblici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61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minuti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69C90D1-EDD9-4F05-B4F6-6E89BA29A484}"/>
              </a:ext>
            </a:extLst>
          </p:cNvPr>
          <p:cNvSpPr txBox="1"/>
          <p:nvPr/>
        </p:nvSpPr>
        <p:spPr>
          <a:xfrm>
            <a:off x="7783824" y="2381157"/>
            <a:ext cx="3694174" cy="1754326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Viene riconosciuto il pasto gratuito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 lunedì al venerdì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(valore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 .6,50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nel turno meridiano con esclusione dei giorni festivi, del mese di agosto e dei giorni di chiusura del singolo esercizio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901554DB-ECD4-41CB-B9DE-D8CFD1FED053}"/>
              </a:ext>
            </a:extLst>
          </p:cNvPr>
          <p:cNvCxnSpPr>
            <a:cxnSpLocks/>
          </p:cNvCxnSpPr>
          <p:nvPr/>
        </p:nvCxnSpPr>
        <p:spPr>
          <a:xfrm>
            <a:off x="11714922" y="1962023"/>
            <a:ext cx="0" cy="30562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3134DB83-DF6A-476B-BB55-84C70D412E76}"/>
              </a:ext>
            </a:extLst>
          </p:cNvPr>
          <p:cNvCxnSpPr>
            <a:cxnSpLocks/>
          </p:cNvCxnSpPr>
          <p:nvPr/>
        </p:nvCxnSpPr>
        <p:spPr>
          <a:xfrm>
            <a:off x="7517839" y="1864351"/>
            <a:ext cx="0" cy="30562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AC700028-82A9-4102-9DBD-FF80E7866E8F}"/>
              </a:ext>
            </a:extLst>
          </p:cNvPr>
          <p:cNvSpPr/>
          <p:nvPr/>
        </p:nvSpPr>
        <p:spPr>
          <a:xfrm>
            <a:off x="384160" y="300548"/>
            <a:ext cx="1361270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 COSA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9BED925-19FD-4C0C-91FD-B8AFB98705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290" y="3141373"/>
            <a:ext cx="2096625" cy="13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6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B7150A-A8EA-4AFB-AB1E-2A80C0251B30}"/>
              </a:ext>
            </a:extLst>
          </p:cNvPr>
          <p:cNvSpPr txBox="1"/>
          <p:nvPr/>
        </p:nvSpPr>
        <p:spPr>
          <a:xfrm>
            <a:off x="981684" y="4671408"/>
            <a:ext cx="10488212" cy="1754326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A.a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2020/2021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 riduzione periodo di permanenza presso tali strutture da 11 mesi a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mesi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all’interno dell’anno accademico, tra ottobre 2020 a settembre 2021 (agosto escluso). In carenza di tale condizione lo studente verrà considerato pendolare. 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Saranno altresì considerati studenti pendolari, gli studenti fuori sede che risiedano a titolo gratuito nei collegi d’Ateneo o che non abbiano prodotto la certificazione di alloggio a titolo oneroso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5F2171A-091B-499F-97C0-97F833532353}"/>
              </a:ext>
            </a:extLst>
          </p:cNvPr>
          <p:cNvSpPr txBox="1"/>
          <p:nvPr/>
        </p:nvSpPr>
        <p:spPr>
          <a:xfrm>
            <a:off x="357576" y="289137"/>
            <a:ext cx="3979328" cy="1200329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FUORI SEDE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mezzi pubblici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90 minuti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che, per tale motivo, prendono alloggio a titolo oneroso nei pressi di tale sede. 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69D5BC8-17C4-4893-88D0-4BC95E303F88}"/>
              </a:ext>
            </a:extLst>
          </p:cNvPr>
          <p:cNvGrpSpPr/>
          <p:nvPr/>
        </p:nvGrpSpPr>
        <p:grpSpPr>
          <a:xfrm>
            <a:off x="2515112" y="1794178"/>
            <a:ext cx="8954785" cy="2600232"/>
            <a:chOff x="2515113" y="1794178"/>
            <a:chExt cx="8954785" cy="2600232"/>
          </a:xfrm>
        </p:grpSpPr>
        <p:pic>
          <p:nvPicPr>
            <p:cNvPr id="5" name="Immagin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3834B32-C751-4C5E-86FD-06C2CA63D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13" y="1794178"/>
              <a:ext cx="8954785" cy="1477327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C7A3A34-DCE9-422C-BF6E-6F4499B00747}"/>
                </a:ext>
              </a:extLst>
            </p:cNvPr>
            <p:cNvSpPr txBox="1"/>
            <p:nvPr/>
          </p:nvSpPr>
          <p:spPr>
            <a:xfrm>
              <a:off x="5556743" y="3194081"/>
              <a:ext cx="5913154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Vengono riconosciuti il pasto gratuito dal lunedì alla domenica (</a:t>
              </a:r>
              <a:r>
                <a:rPr lang="it-IT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€.6,50</a:t>
              </a:r>
              <a:r>
                <a:rPr lang="it-IT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 e il pasto serale per un valore di </a:t>
              </a:r>
              <a:r>
                <a:rPr lang="it-IT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€.4,00</a:t>
              </a:r>
              <a:r>
                <a:rPr lang="it-IT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esclusione del mese di agosto e dei giorni di chiusura del singolo esercizio.</a:t>
              </a:r>
            </a:p>
          </p:txBody>
        </p:sp>
      </p:grp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E9837AD-3304-4F49-B323-AEDEE56C4BBD}"/>
              </a:ext>
            </a:extLst>
          </p:cNvPr>
          <p:cNvCxnSpPr>
            <a:cxnSpLocks/>
          </p:cNvCxnSpPr>
          <p:nvPr/>
        </p:nvCxnSpPr>
        <p:spPr>
          <a:xfrm>
            <a:off x="11469897" y="1794178"/>
            <a:ext cx="0" cy="147732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35988D33-1C58-403A-BD99-8378847F2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791" y="103717"/>
            <a:ext cx="1538105" cy="153810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BD4D8CA-A8B1-4672-A2DB-E18C8C403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006" y="134311"/>
            <a:ext cx="1538105" cy="15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28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FEE3DE-39AD-4991-8FBD-855CF4797173}"/>
              </a:ext>
            </a:extLst>
          </p:cNvPr>
          <p:cNvSpPr txBox="1"/>
          <p:nvPr/>
        </p:nvSpPr>
        <p:spPr>
          <a:xfrm>
            <a:off x="1635199" y="2060069"/>
            <a:ext cx="8229600" cy="369332"/>
          </a:xfrm>
          <a:prstGeom prst="rect">
            <a:avLst/>
          </a:prstGeom>
          <a:noFill/>
          <a:ln>
            <a:solidFill>
              <a:srgbClr val="00574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Importi di Borsa di Studio per iscritti al </a:t>
            </a:r>
            <a:r>
              <a:rPr lang="it-IT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primo fuori corso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DD37433-93E0-4BD0-8F9D-F73C1684C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1658" y="2429401"/>
            <a:ext cx="2424467" cy="411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2C7A8F-09DB-4865-812E-7E1903897995}"/>
              </a:ext>
            </a:extLst>
          </p:cNvPr>
          <p:cNvSpPr txBox="1"/>
          <p:nvPr/>
        </p:nvSpPr>
        <p:spPr>
          <a:xfrm>
            <a:off x="2381391" y="2746157"/>
            <a:ext cx="6444075" cy="646331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Tutti gli importi indicati nella tabella si intendono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dimezzati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così come il relativo servizio ristorazione gratuito.</a:t>
            </a:r>
          </a:p>
        </p:txBody>
      </p:sp>
    </p:spTree>
    <p:extLst>
      <p:ext uri="{BB962C8B-B14F-4D97-AF65-F5344CB8AC3E}">
        <p14:creationId xmlns:p14="http://schemas.microsoft.com/office/powerpoint/2010/main" val="3486390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322" y="2140455"/>
            <a:ext cx="5042148" cy="391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6B6C70-1690-4C4B-A251-9DE762823C0A}"/>
              </a:ext>
            </a:extLst>
          </p:cNvPr>
          <p:cNvSpPr txBox="1"/>
          <p:nvPr/>
        </p:nvSpPr>
        <p:spPr>
          <a:xfrm>
            <a:off x="265816" y="435931"/>
            <a:ext cx="1913857" cy="400114"/>
          </a:xfrm>
          <a:prstGeom prst="rect">
            <a:avLst/>
          </a:prstGeom>
          <a:solidFill>
            <a:srgbClr val="00574A"/>
          </a:solidFill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FFFFFF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Cosa facciamo?</a:t>
            </a: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AFB91546-D091-4209-8A1E-82DA1CFFC348}"/>
              </a:ext>
            </a:extLst>
          </p:cNvPr>
          <p:cNvSpPr txBox="1"/>
          <p:nvPr/>
        </p:nvSpPr>
        <p:spPr>
          <a:xfrm>
            <a:off x="5773475" y="571947"/>
            <a:ext cx="5901071" cy="5632310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Tahoma" pitchFamily="34"/>
                <a:ea typeface="Tahoma" pitchFamily="34"/>
                <a:cs typeface="Tahoma" pitchFamily="34"/>
              </a:rPr>
              <a:t>Sportello online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Orari: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Lunedi, 10.00 -12.00 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  <a:hlinkClick r:id="rId3"/>
              </a:rPr>
              <a:t>https://teams.microsoft.com/l/meetup-join/19%3ameeting_NTk5OWJmZTMtMGQzOS00MzE4LTliYTktZTkxZjY4MDdkZjVk%40thread.v2/0?context=%7b%22Tid%22%3a%229252ed8b-dffc-401c-86ca-6237da9991fa%22%2c%22Oid%22%3a%226d42244e-83ca-4661-aca0-f96991d8f509%22%7d</a:t>
            </a: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Tahoma" pitchFamily="34"/>
              <a:ea typeface="Tahoma" pitchFamily="34"/>
              <a:cs typeface="Tahoma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Mercoledi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, 10.00 -12.00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  <a:hlinkClick r:id="rId4"/>
              </a:rPr>
              <a:t>https://teams.microsoft.com/l/meetup-join/19%3ameeting_ZTljMDE2MDctMDdlNS00MDhlLTk4MmItZmFiMDhjNjBkNTU3%40thread.v2/0?context=%7b%22Tid%22%3a%229252ed8b-dffc-401c-86ca-6237da9991fa%22%2c%22Oid%22%3a%226d42244e-83ca-4661-aca0-f96991d8f509%22%7d</a:t>
            </a: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Tahoma" pitchFamily="34"/>
              <a:ea typeface="Tahoma" pitchFamily="34"/>
              <a:cs typeface="Tahoma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La </a:t>
            </a:r>
            <a:r>
              <a:rPr lang="it-IT" sz="1800" b="0" i="1" u="sng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prenotazione</a:t>
            </a:r>
            <a:r>
              <a:rPr lang="it-IT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va effettuata tramite email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indicando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il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nome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,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il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cognome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,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il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numero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di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matricola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e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il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giorno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interessato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. I link di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partecipazione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sono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quelli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riportati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1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sopra</a:t>
            </a:r>
            <a:r>
              <a:rPr lang="en-US" sz="1800" b="0" i="1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.</a:t>
            </a:r>
            <a:endParaRPr lang="it-IT" sz="1800" b="0" i="1" u="none" strike="noStrike" kern="1200" cap="none" spc="0" baseline="0" dirty="0">
              <a:solidFill>
                <a:srgbClr val="000000"/>
              </a:solidFill>
              <a:uFillTx/>
              <a:latin typeface="Tahoma" pitchFamily="34"/>
              <a:ea typeface="Tahoma" pitchFamily="34"/>
              <a:cs typeface="Tahoma" pitchFamily="34"/>
            </a:endParaRPr>
          </a:p>
        </p:txBody>
      </p:sp>
      <p:sp>
        <p:nvSpPr>
          <p:cNvPr id="5" name="CasellaDiTesto 5">
            <a:extLst>
              <a:ext uri="{FF2B5EF4-FFF2-40B4-BE49-F238E27FC236}">
                <a16:creationId xmlns:a16="http://schemas.microsoft.com/office/drawing/2014/main" id="{3CBB939B-C5B9-4BE1-9F31-C1B4FF457F7A}"/>
              </a:ext>
            </a:extLst>
          </p:cNvPr>
          <p:cNvSpPr txBox="1"/>
          <p:nvPr/>
        </p:nvSpPr>
        <p:spPr>
          <a:xfrm>
            <a:off x="390984" y="1015478"/>
            <a:ext cx="4929162" cy="923330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Tahoma" pitchFamily="34"/>
                <a:ea typeface="Tahoma" pitchFamily="34"/>
                <a:cs typeface="Tahoma" pitchFamily="34"/>
              </a:rPr>
              <a:t>Servizio email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Scrivere una email 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  <a:hlinkClick r:id="rId5"/>
              </a:rPr>
              <a:t>tutor.san@uninsubria.it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con le 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vostre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richieste</a:t>
            </a:r>
            <a:endParaRPr lang="it-IT" sz="1800" b="1" i="0" u="none" strike="noStrike" kern="1200" cap="none" spc="0" baseline="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ahoma" pitchFamily="34"/>
              <a:ea typeface="Tahoma" pitchFamily="34"/>
              <a:cs typeface="Tahoma" pitchFamily="34"/>
            </a:endParaRP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3CBB939B-C5B9-4BE1-9F31-C1B4FF457F7A}"/>
              </a:ext>
            </a:extLst>
          </p:cNvPr>
          <p:cNvSpPr txBox="1"/>
          <p:nvPr/>
        </p:nvSpPr>
        <p:spPr>
          <a:xfrm>
            <a:off x="559815" y="5589729"/>
            <a:ext cx="4929162" cy="923330"/>
          </a:xfrm>
          <a:prstGeom prst="rect">
            <a:avLst/>
          </a:prstGeom>
          <a:solidFill>
            <a:schemeClr val="bg1"/>
          </a:solidFill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latin typeface="Tahoma" pitchFamily="34" charset="0"/>
                <a:ea typeface="Tahoma" pitchFamily="34" charset="0"/>
                <a:cs typeface="Tahoma" pitchFamily="34" charset="0"/>
                <a:hlinkClick r:id="rId6"/>
              </a:rPr>
              <a:t>https://www.uninsubria.it/servizi/tutorato-%E2%80%93-corso-di-laurea-scienze-dell%E2%80%99ambiente-e-della-natura-san</a:t>
            </a:r>
            <a:r>
              <a:rPr lang="it-IT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4AE29C-D272-4315-8F52-E56C296149BC}"/>
              </a:ext>
            </a:extLst>
          </p:cNvPr>
          <p:cNvSpPr txBox="1"/>
          <p:nvPr/>
        </p:nvSpPr>
        <p:spPr>
          <a:xfrm>
            <a:off x="444138" y="269924"/>
            <a:ext cx="4437351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FORMAZIONE DELLE GRADUATORIE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2D096F1-BAE8-4C62-826A-F12EFDADD7EB}"/>
              </a:ext>
            </a:extLst>
          </p:cNvPr>
          <p:cNvSpPr txBox="1"/>
          <p:nvPr/>
        </p:nvSpPr>
        <p:spPr>
          <a:xfrm>
            <a:off x="444138" y="639256"/>
            <a:ext cx="11303724" cy="4385816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Studenti iscritti ad anni successivi al primo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tutti i corsi di laurea, laurea magistrale e laurea magistrale a ciclo unico </a:t>
            </a:r>
          </a:p>
          <a:p>
            <a:pPr algn="ctr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L’ordine della graduatoria è determinato, in modo decrescente, dal punteggio complessivo derivante dalla somma del punteggio relativo al numero dei crediti formativi conseguiti,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 il 10 agosto 2020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 il punteggio determinato dalla votazione media ponderata degli esami. I punti attribuibili complessivamente sono 1.000 così distribuiti: 600 in base al numero dei crediti formativi acquisiti e 400 in base alla votazione media ponderata degli esami superati</a:t>
            </a:r>
          </a:p>
          <a:p>
            <a:pPr algn="ctr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punti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(crediti studente – crediti </a:t>
            </a:r>
            <a:r>
              <a:rPr lang="it-IT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[600/(crediti </a:t>
            </a:r>
            <a:r>
              <a:rPr lang="it-IT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massimi-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crediti minimi)] </a:t>
            </a:r>
          </a:p>
          <a:p>
            <a:pPr algn="ctr"/>
            <a:r>
              <a:rPr lang="it-IT" sz="4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  <a:p>
            <a:pPr algn="ctr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punti      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(votazione media ponderata studente – 18)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[400/(30-18)]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8DED0E8-5E0D-4276-BB17-56F5ECDC59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47" y="5059576"/>
            <a:ext cx="3334043" cy="16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3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76B07F-7042-41FB-8E94-F81C7B3B6B23}"/>
              </a:ext>
            </a:extLst>
          </p:cNvPr>
          <p:cNvSpPr txBox="1"/>
          <p:nvPr/>
        </p:nvSpPr>
        <p:spPr>
          <a:xfrm>
            <a:off x="322549" y="373140"/>
            <a:ext cx="6781636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MODALITÀ DI PAGAMENTO DELLE BORSE DI STUDIO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0BFCAF-6F48-4DD4-AAE3-1C381D70509E}"/>
              </a:ext>
            </a:extLst>
          </p:cNvPr>
          <p:cNvSpPr txBox="1"/>
          <p:nvPr/>
        </p:nvSpPr>
        <p:spPr>
          <a:xfrm>
            <a:off x="322549" y="742472"/>
            <a:ext cx="11546902" cy="1200329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borsa di studio verrà pagata tramite accredito su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 corrente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carta prepagata dotata di IBAN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intestato allo studente. Lo studente, che al momento della presentazione della domanda non possiede un conto corrente potrà richiedere il rilascio della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Carta Ateneo Più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 cui potrà attivare la funzionalità di carta bancaria. Questa ultima soluzione è fortemente consigliata in quanto rende più certo e veloce il pagamento delle borse di studio.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CBC660-82B5-4586-AA6B-AC18F2837A08}"/>
              </a:ext>
            </a:extLst>
          </p:cNvPr>
          <p:cNvSpPr txBox="1"/>
          <p:nvPr/>
        </p:nvSpPr>
        <p:spPr>
          <a:xfrm>
            <a:off x="322549" y="2816617"/>
            <a:ext cx="11060902" cy="3416320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Studenti iscritti al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primo anno di tutti i corsi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prima rata della borsa di studio (pari al 50% dell’importo monetario complessivo) sarà erogata ai beneficiari entro il 31 dicembre 2020 (entro il 31 maggio 2021 per gli iscritti ai primi anni della laurea magistrale e gli iscritti ai corsi di dottorato e specializzazione). La seconda rata della borsa sarà corrisposta successivamente all’accertamento del conseguimento del livello minimo di merito. 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Studenti iscritti ad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anni successivi al primo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prima rata della borsa di studio, pari al 50% dell’importo monetario complessivo, sarà erogata ai beneficiari entro il 31 dicembre 2020 mentre il saldo verrà erogato entro il 30 giugno 2021. 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gli iscritti al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anno fuori corso (non intermedio)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L’intero importo del beneficio sarà erogato entro il 31 dicembre 2020.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8C353B-FEF7-4F9C-97CF-BF43D1BF3BB5}"/>
              </a:ext>
            </a:extLst>
          </p:cNvPr>
          <p:cNvSpPr txBox="1"/>
          <p:nvPr/>
        </p:nvSpPr>
        <p:spPr>
          <a:xfrm>
            <a:off x="322549" y="2430801"/>
            <a:ext cx="1283513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</a:t>
            </a:r>
          </a:p>
        </p:txBody>
      </p:sp>
    </p:spTree>
    <p:extLst>
      <p:ext uri="{BB962C8B-B14F-4D97-AF65-F5344CB8AC3E}">
        <p14:creationId xmlns:p14="http://schemas.microsoft.com/office/powerpoint/2010/main" val="3372279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50DCA5-96E2-47FB-8A34-244ACB7BAE52}"/>
              </a:ext>
            </a:extLst>
          </p:cNvPr>
          <p:cNvSpPr txBox="1"/>
          <p:nvPr/>
        </p:nvSpPr>
        <p:spPr>
          <a:xfrm>
            <a:off x="477294" y="718114"/>
            <a:ext cx="10370240" cy="923330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domande di ammissione al concorso devono essere presentate compilando l’apposito modulo informatico disponibile sul sito internet </a:t>
            </a:r>
            <a:r>
              <a:rPr lang="it-IT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https://www.uninsubria.it/la-didattica/diritto-allo-studio</a:t>
            </a:r>
            <a:r>
              <a:rPr lang="it-IT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alla voce Servizi Web Diritto allo Studio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AACFE6D-D4ED-4F98-8F06-C7CE1331EA8F}"/>
              </a:ext>
            </a:extLst>
          </p:cNvPr>
          <p:cNvSpPr txBox="1"/>
          <p:nvPr/>
        </p:nvSpPr>
        <p:spPr>
          <a:xfrm>
            <a:off x="477294" y="348782"/>
            <a:ext cx="1283513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170E119-90E5-43BF-B80B-B0B8DDA7B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466" y="1641444"/>
            <a:ext cx="9045526" cy="508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CC74011-6483-48FA-B5CD-85066910A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59321D-42FE-4F14-A24F-8D4F606B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54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+mj-ea"/>
                <a:cs typeface="+mj-cs"/>
              </a:rPr>
              <a:t>Progetto</a:t>
            </a:r>
            <a:r>
              <a:rPr lang="en-US" sz="5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+mj-ea"/>
                <a:cs typeface="+mj-cs"/>
              </a:rPr>
              <a:t> ERASMUS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173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C473C3-1915-4B7B-9DED-5D0A5670101F}"/>
              </a:ext>
            </a:extLst>
          </p:cNvPr>
          <p:cNvSpPr txBox="1"/>
          <p:nvPr/>
        </p:nvSpPr>
        <p:spPr>
          <a:xfrm>
            <a:off x="1506022" y="311705"/>
            <a:ext cx="2712017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 + STUDIO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0B4022D-21C8-49F7-B07B-63B38955FCF9}"/>
              </a:ext>
            </a:extLst>
          </p:cNvPr>
          <p:cNvSpPr/>
          <p:nvPr/>
        </p:nvSpPr>
        <p:spPr>
          <a:xfrm>
            <a:off x="278961" y="681037"/>
            <a:ext cx="5536980" cy="2862322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il programma 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Erasmus+ Studio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è possibile trascorrere un periodo di studio (da 3 a 12 mesi) presso un’università di uno dei Paesi europei partecipanti al programma, con cui l’Università degli Studi dell’Insubria ha stipulato un accordo bilaterale. </a:t>
            </a:r>
          </a:p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possibile effettuare la mobilità per ogni ciclo di studio, per la frequenza di corsi ed esami. La selezione degli studenti partecipanti avviene tramite bando pubblico annuale (febbraio).</a:t>
            </a:r>
            <a:endParaRPr lang="it-IT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DE9AC4E-7EA1-4B65-BD23-42C13E056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9275" y="3830157"/>
            <a:ext cx="8086725" cy="2733675"/>
          </a:xfrm>
          <a:prstGeom prst="rect">
            <a:avLst/>
          </a:prstGeom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0627DD-6DD1-4A66-B167-4A5910601955}"/>
              </a:ext>
            </a:extLst>
          </p:cNvPr>
          <p:cNvSpPr txBox="1"/>
          <p:nvPr/>
        </p:nvSpPr>
        <p:spPr>
          <a:xfrm>
            <a:off x="9688220" y="3432862"/>
            <a:ext cx="2067780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DESTINAZIONI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A1E2F3D-1500-4EA6-BCA5-E8B0A98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080" y="496371"/>
            <a:ext cx="2286000" cy="239077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F94F4203-FD68-4CCD-A651-1B5CEADC1D4C}"/>
              </a:ext>
            </a:extLst>
          </p:cNvPr>
          <p:cNvSpPr/>
          <p:nvPr/>
        </p:nvSpPr>
        <p:spPr>
          <a:xfrm>
            <a:off x="6803751" y="127039"/>
            <a:ext cx="5142562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https://www.uninsubria.it/servizi/erasmus-studio</a:t>
            </a:r>
          </a:p>
        </p:txBody>
      </p:sp>
    </p:spTree>
    <p:extLst>
      <p:ext uri="{BB962C8B-B14F-4D97-AF65-F5344CB8AC3E}">
        <p14:creationId xmlns:p14="http://schemas.microsoft.com/office/powerpoint/2010/main" val="2233546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AD80E8-F7D6-4959-8816-8D5977524360}"/>
              </a:ext>
            </a:extLst>
          </p:cNvPr>
          <p:cNvSpPr txBox="1"/>
          <p:nvPr/>
        </p:nvSpPr>
        <p:spPr>
          <a:xfrm>
            <a:off x="1409435" y="250802"/>
            <a:ext cx="3246743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 + TRAINEESHIP</a:t>
            </a:r>
            <a:endParaRPr lang="it-IT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8240734-2C0E-4142-9D7A-5E4E268B1AE1}"/>
              </a:ext>
            </a:extLst>
          </p:cNvPr>
          <p:cNvSpPr/>
          <p:nvPr/>
        </p:nvSpPr>
        <p:spPr>
          <a:xfrm>
            <a:off x="487680" y="620134"/>
            <a:ext cx="6096000" cy="3416320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il programma 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Erasmus+ </a:t>
            </a:r>
            <a:r>
              <a:rPr lang="it-IT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Traineeship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è possibile svolgere un tirocinio formativo (da 2 a 12 mesi) presso un’impresa o un ente di uno dei Paesi europei partecipanti al programma.</a:t>
            </a:r>
          </a:p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selezione dei candidati avviene tramite bando pubblico annuale. Prima di fare domanda, partecipando al bando, lo studente interessato deve scegliere e contattare autonomamente l’organizzazione estera ospitante, anche facendo riferimento alle offerte presenti sul 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sito europeo dei tirocini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entro la chiusura del bando deve fornire all’Ufficio Relazioni Internazionali la prova di essere stato accettato dall’organizzazione ospitante.</a:t>
            </a:r>
            <a:endParaRPr lang="it-IT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9F64675-02E5-46AF-9631-AFA20AF32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923" y="913227"/>
            <a:ext cx="2143125" cy="21336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BA895C3-0F20-42FE-8629-BC4FBD3DFA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555" y="3811174"/>
            <a:ext cx="5176684" cy="262691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CB54513-BD8C-4AE0-992F-5B763521D1D4}"/>
              </a:ext>
            </a:extLst>
          </p:cNvPr>
          <p:cNvSpPr/>
          <p:nvPr/>
        </p:nvSpPr>
        <p:spPr>
          <a:xfrm>
            <a:off x="191913" y="5703293"/>
            <a:ext cx="5643533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https://www.uninsubria.it/servizi/erasmus-traineeship</a:t>
            </a:r>
          </a:p>
        </p:txBody>
      </p:sp>
    </p:spTree>
    <p:extLst>
      <p:ext uri="{BB962C8B-B14F-4D97-AF65-F5344CB8AC3E}">
        <p14:creationId xmlns:p14="http://schemas.microsoft.com/office/powerpoint/2010/main" val="35500182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DB9DB015-4116-4A23-BFC0-4604DA9D0F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705643" cy="470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3C9C39-0DA8-436A-823F-DD4764A00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7"/>
          <a:stretch/>
        </p:blipFill>
        <p:spPr>
          <a:xfrm>
            <a:off x="691148" y="1015535"/>
            <a:ext cx="2200275" cy="20829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4626C25-6A46-4EFA-9ABB-98B1E4B04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029" y="3247733"/>
            <a:ext cx="4870388" cy="36511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6111B31-BD9F-4C97-B601-8CD684A38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3" y="3429001"/>
            <a:ext cx="1972290" cy="28109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C9776B3-8B4D-4433-8155-5E869C820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533" y="4001968"/>
            <a:ext cx="2247900" cy="28384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52B92B2-4C36-485F-99D6-C8CAF19A8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179" y="3273965"/>
            <a:ext cx="2162175" cy="28289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6FABD16-612E-4B98-B3CA-920CB5111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099" y="4031824"/>
            <a:ext cx="2286000" cy="286702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34D36C3-975B-4791-8A10-985D79880163}"/>
              </a:ext>
            </a:extLst>
          </p:cNvPr>
          <p:cNvSpPr/>
          <p:nvPr/>
        </p:nvSpPr>
        <p:spPr>
          <a:xfrm>
            <a:off x="3488788" y="49981"/>
            <a:ext cx="8562535" cy="3139321"/>
          </a:xfrm>
          <a:prstGeom prst="rect">
            <a:avLst/>
          </a:prstGeom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Nasce il 12 maggio 2017 da un gruppo di studenti dell’Università degli Studi dell’Insubria, prevalentemente appartenenti al Corso di Studi in Scienze dell'Ambiente e della Natura. L’obiettivo primario dell'associazione è quello di organizzare incontri di divulgazione scientifica incentrati sui temi ambientali e naturali. Tra le varie attività organizzeremo convegni, presentazioni, cineforum, uscite sul campo e altro ancora</a:t>
            </a:r>
          </a:p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nostre proposte hanno lo scopo di sensibilizzare studenti universitari e non su temi ambientali attuali, tramite il pieno coinvolgimento nelle iniziative.</a:t>
            </a:r>
          </a:p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 solo,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 propone anche di promuovere la figura dello Scienziato Ambientale alle aziende del territorio italiano, ponendosi come punto di riferimento per chi volesse conoscere l'offerta lavorativa nel campo ambientale.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BE86FBE-716A-42CB-B8F2-FE654B0C6ECB}"/>
              </a:ext>
            </a:extLst>
          </p:cNvPr>
          <p:cNvSpPr txBox="1"/>
          <p:nvPr/>
        </p:nvSpPr>
        <p:spPr>
          <a:xfrm>
            <a:off x="713750" y="193746"/>
            <a:ext cx="2199885" cy="646331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ASSOCIAZIONE STUDENTESCA</a:t>
            </a:r>
          </a:p>
        </p:txBody>
      </p:sp>
    </p:spTree>
    <p:extLst>
      <p:ext uri="{BB962C8B-B14F-4D97-AF65-F5344CB8AC3E}">
        <p14:creationId xmlns:p14="http://schemas.microsoft.com/office/powerpoint/2010/main" val="1861746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8C517C-8232-4A9E-856E-D417E9BB52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103440"/>
            <a:ext cx="10515600" cy="1325559"/>
          </a:xfrm>
        </p:spPr>
        <p:txBody>
          <a:bodyPr anchorCtr="1"/>
          <a:lstStyle/>
          <a:p>
            <a:pPr lvl="0" algn="ctr"/>
            <a:r>
              <a:rPr lang="it-IT" sz="11500" dirty="0">
                <a:latin typeface="Berlin Sans FB Demi" pitchFamily="34"/>
              </a:rPr>
              <a:t>Grazie a tutti! </a:t>
            </a:r>
            <a:br>
              <a:rPr lang="it-IT" sz="4000" dirty="0">
                <a:latin typeface="Berlin Sans FB Demi" pitchFamily="34"/>
              </a:rPr>
            </a:br>
            <a:r>
              <a:rPr lang="it-IT" sz="4000" dirty="0">
                <a:latin typeface="Berlin Sans FB Demi" pitchFamily="34"/>
              </a:rPr>
              <a:t>Per ulteriori informazioni contattateci tramite la mail </a:t>
            </a:r>
            <a:r>
              <a:rPr lang="it-IT" sz="4000" u="sng" dirty="0">
                <a:effectLst>
                  <a:outerShdw dist="38096" dir="2700000">
                    <a:srgbClr val="000000"/>
                  </a:outerShdw>
                </a:effectLst>
                <a:latin typeface="Berlin Sans FB Demi" pitchFamily="34"/>
              </a:rPr>
              <a:t>tutor.san@uninsubria.it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8218" y="4393841"/>
            <a:ext cx="1363570" cy="215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1583" y="4393842"/>
            <a:ext cx="1643317" cy="207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76" y="1801420"/>
            <a:ext cx="1639612" cy="163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1179" y="118753"/>
            <a:ext cx="11749641" cy="1325559"/>
          </a:xfrm>
        </p:spPr>
        <p:txBody>
          <a:bodyPr/>
          <a:lstStyle/>
          <a:p>
            <a:r>
              <a:rPr lang="it-IT" b="1" dirty="0">
                <a:latin typeface="Britannic Bold" pitchFamily="34" charset="0"/>
              </a:rPr>
              <a:t>Votazioni telematiche dei rappresentanti degli studenti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099459" y="866899"/>
            <a:ext cx="5652655" cy="92333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itchFamily="34" charset="0"/>
                <a:ea typeface="Tahoma" pitchFamily="34" charset="0"/>
                <a:cs typeface="Tahoma" pitchFamily="34" charset="0"/>
              </a:rPr>
              <a:t>Giovedì 19 novembre 2020 dalle ore 9:00 alle ore 17:00 Venerdì 20 novembre 2020 dalle ore 9:00 alle ore 14:00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633361" y="1420897"/>
            <a:ext cx="142503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ahoma" pitchFamily="34" charset="0"/>
                <a:ea typeface="Tahoma" pitchFamily="34" charset="0"/>
                <a:cs typeface="Tahoma" pitchFamily="34" charset="0"/>
              </a:rPr>
              <a:t>QUANDO?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099459" y="1790229"/>
            <a:ext cx="5652655" cy="120032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itchFamily="34" charset="0"/>
                <a:ea typeface="Tahoma" pitchFamily="34" charset="0"/>
                <a:cs typeface="Tahoma" pitchFamily="34" charset="0"/>
              </a:rPr>
              <a:t>Le votazioni si svolgeranno da remoto. Per votare l’elettore dovrà accedere al link che verrà pubblicato sul sito dell’Ateneo e comunicato via mail agli studenti all’indirizzo nome.cognome@studenti.uninsubria.it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633360" y="2621226"/>
            <a:ext cx="142503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ahoma" pitchFamily="34" charset="0"/>
                <a:ea typeface="Tahoma" pitchFamily="34" charset="0"/>
                <a:cs typeface="Tahoma" pitchFamily="34" charset="0"/>
              </a:rPr>
              <a:t>COME?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38161" y="3256366"/>
            <a:ext cx="142503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ahoma" pitchFamily="34" charset="0"/>
                <a:ea typeface="Tahoma" pitchFamily="34" charset="0"/>
                <a:cs typeface="Tahoma" pitchFamily="34" charset="0"/>
              </a:rPr>
              <a:t>CANDIDATI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76" y="4304568"/>
            <a:ext cx="1529805" cy="225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0" y="3857456"/>
            <a:ext cx="3479470" cy="3077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CONSIGLIO DI DIPARTIMENTO (DISTA)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49381" y="6424550"/>
            <a:ext cx="122315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Elisa Aiello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992833" y="3889069"/>
            <a:ext cx="5921203" cy="3077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CONSIGLIO DI CORSO IN SCIENZE DELL’AMBIENTE E DELLA NATURA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778846" y="6377772"/>
            <a:ext cx="144878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Peace</a:t>
            </a:r>
            <a:r>
              <a:rPr lang="it-IT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Bisong</a:t>
            </a:r>
            <a:endParaRPr lang="it-IT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4900" y="4393842"/>
            <a:ext cx="1635777" cy="207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5418393" y="4303311"/>
            <a:ext cx="144878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Alessia </a:t>
            </a:r>
            <a:r>
              <a:rPr lang="it-IT" sz="1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Sailis</a:t>
            </a:r>
            <a:endParaRPr lang="it-IT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677" y="4393842"/>
            <a:ext cx="1734152" cy="207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CasellaDiTesto 23"/>
          <p:cNvSpPr txBox="1"/>
          <p:nvPr/>
        </p:nvSpPr>
        <p:spPr>
          <a:xfrm>
            <a:off x="6980289" y="6377771"/>
            <a:ext cx="169492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Federica </a:t>
            </a:r>
            <a:r>
              <a:rPr lang="it-IT" sz="1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Cozzula</a:t>
            </a:r>
            <a:endParaRPr lang="it-IT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8710550" y="4239953"/>
            <a:ext cx="133212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Sara Trotta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DF59928-5204-4110-BC6A-9E42B3CD12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178" y="4394691"/>
            <a:ext cx="1537715" cy="207847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B2558EB-0245-416D-B702-6860A496C241}"/>
              </a:ext>
            </a:extLst>
          </p:cNvPr>
          <p:cNvSpPr txBox="1"/>
          <p:nvPr/>
        </p:nvSpPr>
        <p:spPr>
          <a:xfrm>
            <a:off x="10215237" y="6295686"/>
            <a:ext cx="146765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Alan Bergamo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D4EC1A-F17A-457B-8EB0-0B5F7360BC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870" y="4303311"/>
            <a:ext cx="1616271" cy="2242707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3E616B4-4C95-4099-95B8-2BF6522D1A16}"/>
              </a:ext>
            </a:extLst>
          </p:cNvPr>
          <p:cNvSpPr txBox="1"/>
          <p:nvPr/>
        </p:nvSpPr>
        <p:spPr>
          <a:xfrm>
            <a:off x="1472540" y="4229578"/>
            <a:ext cx="2102485" cy="318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Francesco </a:t>
            </a:r>
            <a:r>
              <a:rPr lang="it-IT" sz="1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Girimonte</a:t>
            </a:r>
            <a:endParaRPr lang="it-IT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99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C263767A-E34C-43BF-B66E-1D207C0AF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" y="9"/>
            <a:ext cx="12191978" cy="6857990"/>
          </a:xfr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7A0C4799-108D-448A-BB25-2797CFEE0480}"/>
              </a:ext>
            </a:extLst>
          </p:cNvPr>
          <p:cNvSpPr>
            <a:spLocks noMove="1" noResize="1"/>
          </p:cNvSpPr>
          <p:nvPr/>
        </p:nvSpPr>
        <p:spPr>
          <a:xfrm>
            <a:off x="0" y="5320143"/>
            <a:ext cx="12191996" cy="736549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215C30C-AC23-483F-AB43-CE2AAE747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878" y="5317236"/>
            <a:ext cx="11210928" cy="744833"/>
          </a:xfrm>
        </p:spPr>
        <p:txBody>
          <a:bodyPr anchorCtr="1"/>
          <a:lstStyle/>
          <a:p>
            <a:pPr lvl="0" algn="ctr"/>
            <a:r>
              <a:rPr lang="en-US" sz="5400" b="1" u="sng" dirty="0" err="1">
                <a:solidFill>
                  <a:srgbClr val="262626"/>
                </a:solidFill>
                <a:effectLst>
                  <a:outerShdw dist="38096" dir="2700000">
                    <a:srgbClr val="000000"/>
                  </a:outerShdw>
                </a:effectLst>
                <a:latin typeface="Britannic Bold" panose="020B0903060703020204" pitchFamily="34" charset="0"/>
              </a:rPr>
              <a:t>Covid</a:t>
            </a:r>
            <a:r>
              <a:rPr lang="en-US" sz="5400" b="1" u="sng" dirty="0">
                <a:solidFill>
                  <a:srgbClr val="262626"/>
                </a:solidFill>
                <a:effectLst>
                  <a:outerShdw dist="38096" dir="2700000">
                    <a:srgbClr val="000000"/>
                  </a:outerShdw>
                </a:effectLst>
                <a:latin typeface="Britannic Bold" panose="020B0903060703020204" pitchFamily="34" charset="0"/>
              </a:rPr>
              <a:t> 19 – </a:t>
            </a:r>
            <a:r>
              <a:rPr lang="en-US" sz="5400" b="1" u="sng" dirty="0" err="1">
                <a:solidFill>
                  <a:srgbClr val="262626"/>
                </a:solidFill>
                <a:effectLst>
                  <a:outerShdw dist="38096" dir="2700000">
                    <a:srgbClr val="000000"/>
                  </a:outerShdw>
                </a:effectLst>
                <a:latin typeface="Britannic Bold" panose="020B0903060703020204" pitchFamily="34" charset="0"/>
              </a:rPr>
              <a:t>indicazioni</a:t>
            </a:r>
            <a:r>
              <a:rPr lang="en-US" sz="5400" b="1" u="sng" dirty="0">
                <a:solidFill>
                  <a:srgbClr val="262626"/>
                </a:solidFill>
                <a:effectLst>
                  <a:outerShdw dist="38096" dir="2700000">
                    <a:srgbClr val="000000"/>
                  </a:outerShdw>
                </a:effectLst>
                <a:latin typeface="Britannic Bold" panose="020B0903060703020204" pitchFamily="34" charset="0"/>
              </a:rPr>
              <a:t> operative</a:t>
            </a: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E09F0B96-E87F-4275-B55D-865311E953EF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5241980"/>
            <a:ext cx="12191996" cy="0"/>
          </a:xfrm>
          <a:prstGeom prst="straightConnector1">
            <a:avLst/>
          </a:prstGeom>
          <a:noFill/>
          <a:ln w="41276">
            <a:solidFill>
              <a:srgbClr val="FFFFFF">
                <a:alpha val="90000"/>
              </a:srgbClr>
            </a:solidFill>
            <a:prstDash val="solid"/>
            <a:miter/>
          </a:ln>
        </p:spPr>
      </p:cxn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id="{DEED841E-48DB-4E14-803E-A8E0E9D3B85C}"/>
              </a:ext>
            </a:extLst>
          </p:cNvPr>
          <p:cNvCxnSpPr>
            <a:cxnSpLocks noMove="1" noResize="1"/>
          </p:cNvCxnSpPr>
          <p:nvPr/>
        </p:nvCxnSpPr>
        <p:spPr>
          <a:xfrm>
            <a:off x="0" y="6134855"/>
            <a:ext cx="12191996" cy="0"/>
          </a:xfrm>
          <a:prstGeom prst="straightConnector1">
            <a:avLst/>
          </a:prstGeom>
          <a:noFill/>
          <a:ln w="41276">
            <a:solidFill>
              <a:srgbClr val="FFFFFF">
                <a:alpha val="90000"/>
              </a:srgbClr>
            </a:solidFill>
            <a:prstDash val="solid"/>
            <a:miter/>
          </a:ln>
        </p:spPr>
      </p:cxn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293A2206-7406-4097-A596-A92A0B91B414}"/>
              </a:ext>
            </a:extLst>
          </p:cNvPr>
          <p:cNvSpPr txBox="1"/>
          <p:nvPr/>
        </p:nvSpPr>
        <p:spPr>
          <a:xfrm>
            <a:off x="8705618" y="6108777"/>
            <a:ext cx="3486360" cy="608688"/>
          </a:xfrm>
          <a:prstGeom prst="rect">
            <a:avLst/>
          </a:prstGeom>
          <a:solidFill>
            <a:srgbClr val="00574A"/>
          </a:solidFill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sng" strike="noStrike" kern="1200" cap="none" spc="0" baseline="0">
                <a:solidFill>
                  <a:srgbClr val="FFFFFF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coronavirus@uninsubria.it 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none" strike="noStrike" kern="1200" cap="none" spc="0" baseline="0">
                <a:solidFill>
                  <a:srgbClr val="FFFFFF"/>
                </a:solidFill>
                <a:uFillTx/>
                <a:latin typeface="Tahoma" pitchFamily="34"/>
                <a:ea typeface="Tahoma" pitchFamily="34"/>
                <a:cs typeface="Tahoma" pitchFamily="34"/>
                <a:hlinkClick r:id="rId3"/>
              </a:rPr>
              <a:t>www.uninsubria.it/coronavirus</a:t>
            </a:r>
            <a:r>
              <a:rPr lang="it-IT" sz="1200" b="1" i="0" u="none" strike="noStrike" kern="1200" cap="none" spc="0" baseline="0">
                <a:solidFill>
                  <a:srgbClr val="FFFFFF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30EF86CA-9FDF-42FE-B970-12F1C5502CAB}"/>
              </a:ext>
            </a:extLst>
          </p:cNvPr>
          <p:cNvSpPr txBox="1"/>
          <p:nvPr/>
        </p:nvSpPr>
        <p:spPr>
          <a:xfrm>
            <a:off x="345981" y="864226"/>
            <a:ext cx="4929887" cy="4617034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Per gli studenti del corso di laurea in </a:t>
            </a:r>
            <a:r>
              <a:rPr lang="it-IT" sz="1800" b="1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Scienze dell’Ambiente e della Natura 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sono previste: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Tahoma" pitchFamily="34"/>
                <a:ea typeface="Tahoma" pitchFamily="34"/>
                <a:cs typeface="Tahoma" pitchFamily="34"/>
              </a:rPr>
              <a:t>LEZIONI ESCLUSIVAMENTE A DISTANZA 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highlight>
                  <a:srgbClr val="00FF00"/>
                </a:highlight>
                <a:uFillTx/>
                <a:latin typeface="Tahoma" pitchFamily="34"/>
                <a:ea typeface="Tahoma" pitchFamily="34"/>
                <a:cs typeface="Tahoma" pitchFamily="34"/>
              </a:rPr>
              <a:t>ATTIVITÀ PRATICHE IN MODALITÀ MISTA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. Per le attività (esercitazioni/laboratori/ attività di campo) in presenza gli studenti saranno suddivisi in gruppi sulla base della capienza consentita dai laboratori o dall’ambiente in cui si svolgono, con </a:t>
            </a:r>
            <a:r>
              <a:rPr lang="it-IT" sz="1800" b="1" i="0" u="sng" strike="noStrike" kern="1200" cap="none" spc="0" baseline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Tahoma" pitchFamily="34"/>
                <a:ea typeface="Tahoma" pitchFamily="34"/>
                <a:cs typeface="Tahoma" pitchFamily="34"/>
              </a:rPr>
              <a:t>obbligo di mascherina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. 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Tahoma" pitchFamily="34"/>
                <a:ea typeface="Tahoma" pitchFamily="34"/>
                <a:cs typeface="Tahoma" pitchFamily="34"/>
              </a:rPr>
              <a:t>ESAMI IN MODALITA’ A DISTANZA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.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CasellaDiTesto 4">
            <a:extLst>
              <a:ext uri="{FF2B5EF4-FFF2-40B4-BE49-F238E27FC236}">
                <a16:creationId xmlns:a16="http://schemas.microsoft.com/office/drawing/2014/main" id="{C5D656DD-56B5-4665-8D2F-0E29FCFBE9AC}"/>
              </a:ext>
            </a:extLst>
          </p:cNvPr>
          <p:cNvSpPr txBox="1"/>
          <p:nvPr/>
        </p:nvSpPr>
        <p:spPr>
          <a:xfrm>
            <a:off x="219090" y="5640723"/>
            <a:ext cx="2453170" cy="954103"/>
          </a:xfrm>
          <a:prstGeom prst="rect">
            <a:avLst/>
          </a:prstGeom>
          <a:solidFill>
            <a:srgbClr val="00574A"/>
          </a:solidFill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ahoma" pitchFamily="34"/>
                <a:ea typeface="Tahoma" pitchFamily="34"/>
                <a:cs typeface="Tahoma" pitchFamily="34"/>
              </a:rPr>
              <a:t>Piattaforma teams</a:t>
            </a: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C43468A3-612A-4CBF-BDBA-5EE5562879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745" y="5557201"/>
            <a:ext cx="1200332" cy="12003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6">
            <a:extLst>
              <a:ext uri="{FF2B5EF4-FFF2-40B4-BE49-F238E27FC236}">
                <a16:creationId xmlns:a16="http://schemas.microsoft.com/office/drawing/2014/main" id="{E6618EF0-626F-4056-B526-57D4ED962ADD}"/>
              </a:ext>
            </a:extLst>
          </p:cNvPr>
          <p:cNvSpPr txBox="1"/>
          <p:nvPr/>
        </p:nvSpPr>
        <p:spPr>
          <a:xfrm>
            <a:off x="4331073" y="5794607"/>
            <a:ext cx="7641832" cy="646334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</a:t>
            </a: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La licenza viene rilasciata dall’università una volta immatricolati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- Per ogni lezione viene inviato un link di invito alle lezioni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819A7A27-D596-4463-8D20-205957C20226}"/>
              </a:ext>
            </a:extLst>
          </p:cNvPr>
          <p:cNvSpPr txBox="1"/>
          <p:nvPr/>
        </p:nvSpPr>
        <p:spPr>
          <a:xfrm>
            <a:off x="345981" y="217901"/>
            <a:ext cx="2326279" cy="646334"/>
          </a:xfrm>
          <a:prstGeom prst="rect">
            <a:avLst/>
          </a:prstGeom>
          <a:solidFill>
            <a:srgbClr val="00574A"/>
          </a:solidFill>
          <a:ln w="9528">
            <a:solidFill>
              <a:srgbClr val="00574A"/>
            </a:solidFill>
            <a:prstDash val="solid"/>
            <a:miter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ahoma" pitchFamily="34"/>
                <a:ea typeface="Tahoma" pitchFamily="34"/>
                <a:cs typeface="Tahoma" pitchFamily="34"/>
              </a:rPr>
              <a:t>La</a:t>
            </a:r>
            <a:r>
              <a:rPr lang="it-IT" sz="36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it-IT" sz="28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ahoma" pitchFamily="34"/>
                <a:ea typeface="Tahoma" pitchFamily="34"/>
                <a:cs typeface="Tahoma" pitchFamily="34"/>
              </a:rPr>
              <a:t>didattica</a:t>
            </a:r>
            <a:endParaRPr lang="it-IT" sz="3600" b="1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ahoma" pitchFamily="34"/>
              <a:ea typeface="Tahoma" pitchFamily="34"/>
              <a:cs typeface="Tahoma" pitchFamily="34"/>
            </a:endParaRPr>
          </a:p>
        </p:txBody>
      </p:sp>
      <p:pic>
        <p:nvPicPr>
          <p:cNvPr id="7" name="Picture 2" descr="All'università con la mascherina - La Rivista">
            <a:extLst>
              <a:ext uri="{FF2B5EF4-FFF2-40B4-BE49-F238E27FC236}">
                <a16:creationId xmlns:a16="http://schemas.microsoft.com/office/drawing/2014/main" id="{23201165-59FE-4FBC-B5BE-0B51119EE0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25878" y="1212110"/>
            <a:ext cx="5573450" cy="3713314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</p:pic>
      <p:sp>
        <p:nvSpPr>
          <p:cNvPr id="8" name="Rettangolo 1">
            <a:extLst>
              <a:ext uri="{FF2B5EF4-FFF2-40B4-BE49-F238E27FC236}">
                <a16:creationId xmlns:a16="http://schemas.microsoft.com/office/drawing/2014/main" id="{49DDE589-0330-4372-8687-3EF00F1DF468}"/>
              </a:ext>
            </a:extLst>
          </p:cNvPr>
          <p:cNvSpPr/>
          <p:nvPr/>
        </p:nvSpPr>
        <p:spPr>
          <a:xfrm>
            <a:off x="5664607" y="85944"/>
            <a:ext cx="6096003" cy="646334"/>
          </a:xfrm>
          <a:prstGeom prst="rect">
            <a:avLst/>
          </a:prstGeom>
          <a:solidFill>
            <a:srgbClr val="00574A"/>
          </a:solidFill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hlinkClick r:id="rId4"/>
              </a:rPr>
              <a:t>https://unins.prod.up.cineca.it/calendarioPubblico/linkCalendarioId=5d4c145e8bb06c001142c999</a:t>
            </a:r>
            <a:r>
              <a: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D21B16-DEEB-42C5-BB80-FAF825901B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102" y="283107"/>
            <a:ext cx="4247506" cy="775301"/>
          </a:xfrm>
          <a:solidFill>
            <a:srgbClr val="00574A"/>
          </a:solidFill>
          <a:ln w="9528">
            <a:solidFill>
              <a:srgbClr val="00574A"/>
            </a:solidFill>
            <a:prstDash val="solid"/>
          </a:ln>
        </p:spPr>
        <p:txBody>
          <a:bodyPr/>
          <a:lstStyle/>
          <a:p>
            <a:pPr lvl="0"/>
            <a:r>
              <a:rPr lang="it-IT" sz="2800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Tahoma" pitchFamily="34"/>
                <a:ea typeface="Tahoma" pitchFamily="34"/>
                <a:cs typeface="Tahoma" pitchFamily="34"/>
              </a:rPr>
              <a:t>Accesso alle strutture</a:t>
            </a: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65E7C2F2-5977-4A63-9E7E-C87753CCAB63}"/>
              </a:ext>
            </a:extLst>
          </p:cNvPr>
          <p:cNvSpPr txBox="1"/>
          <p:nvPr/>
        </p:nvSpPr>
        <p:spPr>
          <a:xfrm>
            <a:off x="4629113" y="565080"/>
            <a:ext cx="7484117" cy="5021884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L’accesso alle strutture avverrà attraverso un </a:t>
            </a:r>
            <a:r>
              <a:rPr lang="it-IT" sz="1800" b="1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unico ingresso 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presidiato e indicato in loco con 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Tahoma" pitchFamily="34"/>
                <a:ea typeface="Tahoma" pitchFamily="34"/>
                <a:cs typeface="Tahoma" pitchFamily="34"/>
              </a:rPr>
              <a:t>l’obbligo di mascherina</a:t>
            </a:r>
          </a:p>
          <a:p>
            <a:pPr marL="342900" marR="0" lvl="0" indent="-34290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Al punto di controllo della temperatura corporea è necessario attendere il proprio turno, </a:t>
            </a:r>
            <a:r>
              <a:rPr lang="it-IT" sz="1800" b="1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mantenendo la distanza di 1 metro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 dagli altri;</a:t>
            </a:r>
          </a:p>
          <a:p>
            <a:pPr marL="342900" marR="0" lvl="0" indent="-34290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Se viene rilevata una temperatura </a:t>
            </a:r>
            <a:r>
              <a:rPr lang="it-IT" sz="1800" b="1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superiore a 37,5° C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, non sarà consentito l’accesso. Il protocollo prevede una sosta in un locale dedicato e una seconda misurazione dopo 20 minuti.</a:t>
            </a:r>
            <a:b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</a:b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Se anche alla seconda rilevazione la temperatura risultasse superiore a 37,5° C, non sarà consentito di accedere.</a:t>
            </a:r>
          </a:p>
          <a:p>
            <a:pPr marL="342900" marR="0" lvl="0" indent="-34290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 dirty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È precluso l’accesso a chiunque abbia avuto contatti, nei 14 giorni precedenti, con soggetti risultati positivi al COVID-19.</a:t>
            </a: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Tahoma" pitchFamily="34"/>
              <a:ea typeface="Tahoma" pitchFamily="34"/>
              <a:cs typeface="Tahoma" pitchFamily="34"/>
            </a:endParaRPr>
          </a:p>
        </p:txBody>
      </p:sp>
      <p:pic>
        <p:nvPicPr>
          <p:cNvPr id="4" name="Picture 2" descr="Have a look - Como and University of Insubria photogallery - Pagina 2 -  Università degli Studi dell'Insubria">
            <a:extLst>
              <a:ext uri="{FF2B5EF4-FFF2-40B4-BE49-F238E27FC236}">
                <a16:creationId xmlns:a16="http://schemas.microsoft.com/office/drawing/2014/main" id="{F35BB4EF-E9C1-4060-BD5E-23B087BF1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8356" y="1395401"/>
            <a:ext cx="3219565" cy="2159995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8629E8-11E0-406D-B283-695190BB12C4}"/>
              </a:ext>
            </a:extLst>
          </p:cNvPr>
          <p:cNvSpPr txBox="1"/>
          <p:nvPr/>
        </p:nvSpPr>
        <p:spPr>
          <a:xfrm>
            <a:off x="776161" y="3707727"/>
            <a:ext cx="3631457" cy="369335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Sede di Como – Via Valleggio 11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A7350E2-AD17-448C-96EF-C6BC414B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67" y="4382600"/>
            <a:ext cx="3262844" cy="21599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7">
            <a:extLst>
              <a:ext uri="{FF2B5EF4-FFF2-40B4-BE49-F238E27FC236}">
                <a16:creationId xmlns:a16="http://schemas.microsoft.com/office/drawing/2014/main" id="{5123866C-4A8F-462B-893D-B5D09CF157DF}"/>
              </a:ext>
            </a:extLst>
          </p:cNvPr>
          <p:cNvSpPr txBox="1"/>
          <p:nvPr/>
        </p:nvSpPr>
        <p:spPr>
          <a:xfrm>
            <a:off x="4629113" y="5969751"/>
            <a:ext cx="4247506" cy="646334"/>
          </a:xfrm>
          <a:prstGeom prst="rect">
            <a:avLst/>
          </a:prstGeom>
          <a:noFill/>
          <a:ln w="9528">
            <a:solidFill>
              <a:srgbClr val="00574A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Sede di Varese – Padiglione Morselli, via Ottorino Rossi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106504-F066-4500-B812-E8B731F4D3DB}"/>
              </a:ext>
            </a:extLst>
          </p:cNvPr>
          <p:cNvSpPr txBox="1"/>
          <p:nvPr/>
        </p:nvSpPr>
        <p:spPr>
          <a:xfrm>
            <a:off x="5685181" y="4166350"/>
            <a:ext cx="6150517" cy="2528897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Tirocini curriculari in sedi esterne all’Ateneo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attività sono previste in MODALITÀ MISTA: A DISTANZA e IN PRESENZA, nel rispetto delle disposizioni regionali in materia e secondo le modalità previste dagli enti/aziende ospitanti e con le modalità di sicurezza adottate dai soggetti esterni per i propri lavoratori.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125525-0BEE-4CF9-B261-BB691BC0755B}"/>
              </a:ext>
            </a:extLst>
          </p:cNvPr>
          <p:cNvSpPr txBox="1"/>
          <p:nvPr/>
        </p:nvSpPr>
        <p:spPr>
          <a:xfrm>
            <a:off x="345985" y="217898"/>
            <a:ext cx="1747594" cy="523220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Tirocinio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0106504-F066-4500-B812-E8B731F4D3DB}"/>
              </a:ext>
            </a:extLst>
          </p:cNvPr>
          <p:cNvSpPr txBox="1"/>
          <p:nvPr/>
        </p:nvSpPr>
        <p:spPr>
          <a:xfrm>
            <a:off x="345982" y="749383"/>
            <a:ext cx="6150517" cy="3359894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Tirocini interni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Proseguono in presenza le sole attività di tirocinio curriculari pratiche finalizzate al conseguimento della laurea che non siano riprogrammabili ed erogabili in modalità a distanza.</a:t>
            </a:r>
          </a:p>
          <a:p>
            <a:pPr algn="just">
              <a:lnSpc>
                <a:spcPct val="150000"/>
              </a:lnSpc>
            </a:pP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ogni caso gli studenti devono contattare il proprio Docente Relatore per essere autorizzati ad accedere alle strutture di Ateneo.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D1EDF8-4C30-43B8-BBEF-2C88572B20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522" y="741118"/>
            <a:ext cx="2116875" cy="2822500"/>
          </a:xfrm>
          <a:prstGeom prst="rect">
            <a:avLst/>
          </a:prstGeom>
        </p:spPr>
      </p:pic>
      <p:pic>
        <p:nvPicPr>
          <p:cNvPr id="1028" name="Picture 4" descr="Divise da lavoro per un'azienda chimica | Golden Laundry">
            <a:extLst>
              <a:ext uri="{FF2B5EF4-FFF2-40B4-BE49-F238E27FC236}">
                <a16:creationId xmlns:a16="http://schemas.microsoft.com/office/drawing/2014/main" id="{2A013EBE-7005-4721-9F3D-BE7CE75D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856" y="4554826"/>
            <a:ext cx="3072467" cy="20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5820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3603</Words>
  <Application>Microsoft Macintosh PowerPoint</Application>
  <PresentationFormat>Widescreen</PresentationFormat>
  <Paragraphs>268</Paragraphs>
  <Slides>47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6" baseType="lpstr">
      <vt:lpstr>Arial</vt:lpstr>
      <vt:lpstr>Berlin Sans FB Demi</vt:lpstr>
      <vt:lpstr>Britannic Bold</vt:lpstr>
      <vt:lpstr>Calibri</vt:lpstr>
      <vt:lpstr>Calibri Light</vt:lpstr>
      <vt:lpstr>Century Gothic</vt:lpstr>
      <vt:lpstr>Tahoma</vt:lpstr>
      <vt:lpstr>Titillium Web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Votazioni telematiche dei rappresentanti degli studenti</vt:lpstr>
      <vt:lpstr>Covid 19 – indicazioni operative</vt:lpstr>
      <vt:lpstr>Presentazione standard di PowerPoint</vt:lpstr>
      <vt:lpstr>Accesso alle strutture</vt:lpstr>
      <vt:lpstr>Presentazione standard di PowerPoint</vt:lpstr>
      <vt:lpstr>Presentazione standard di PowerPoint</vt:lpstr>
      <vt:lpstr>SISTEMA BIBLIOTECARIO</vt:lpstr>
      <vt:lpstr>Piano di studi</vt:lpstr>
      <vt:lpstr>Presentazione standard di PowerPoint</vt:lpstr>
      <vt:lpstr>Presentazione standard di PowerPoint</vt:lpstr>
      <vt:lpstr>Presentazione standard di PowerPoint</vt:lpstr>
      <vt:lpstr>Inglese</vt:lpstr>
      <vt:lpstr>Presentazione standard di PowerPoint</vt:lpstr>
      <vt:lpstr>Esami di profitto</vt:lpstr>
      <vt:lpstr>Presentazione standard di PowerPoint</vt:lpstr>
      <vt:lpstr>Presentazione standard di PowerPoint</vt:lpstr>
      <vt:lpstr>Presentazione standard di PowerPoint</vt:lpstr>
      <vt:lpstr>Tirocinio curriculare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Borse di studio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Progetto ERASMUS</vt:lpstr>
      <vt:lpstr>Presentazione standard di PowerPoint</vt:lpstr>
      <vt:lpstr>Presentazione standard di PowerPoint</vt:lpstr>
      <vt:lpstr>Presentazione standard di PowerPoint</vt:lpstr>
      <vt:lpstr>Grazie a tutti!  Per ulteriori informazioni contattateci tramite la mail tutor.san@uninsubria.it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CASIRAGHI CHIARA</dc:creator>
  <cp:lastModifiedBy>Microsoft Office User</cp:lastModifiedBy>
  <cp:revision>14</cp:revision>
  <dcterms:created xsi:type="dcterms:W3CDTF">2020-11-16T13:09:16Z</dcterms:created>
  <dcterms:modified xsi:type="dcterms:W3CDTF">2020-11-23T13:46:50Z</dcterms:modified>
</cp:coreProperties>
</file>