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2" r:id="rId3"/>
    <p:sldId id="289" r:id="rId4"/>
    <p:sldId id="294" r:id="rId5"/>
    <p:sldId id="293" r:id="rId6"/>
    <p:sldId id="266" r:id="rId7"/>
    <p:sldId id="275" r:id="rId8"/>
    <p:sldId id="276" r:id="rId9"/>
    <p:sldId id="278" r:id="rId10"/>
    <p:sldId id="295" r:id="rId11"/>
    <p:sldId id="267" r:id="rId12"/>
    <p:sldId id="268" r:id="rId13"/>
    <p:sldId id="283" r:id="rId14"/>
    <p:sldId id="284" r:id="rId15"/>
    <p:sldId id="258" r:id="rId16"/>
    <p:sldId id="285" r:id="rId17"/>
    <p:sldId id="286" r:id="rId18"/>
    <p:sldId id="257" r:id="rId19"/>
    <p:sldId id="263" r:id="rId20"/>
    <p:sldId id="264" r:id="rId21"/>
    <p:sldId id="265" r:id="rId22"/>
    <p:sldId id="279" r:id="rId23"/>
    <p:sldId id="280" r:id="rId24"/>
    <p:sldId id="297" r:id="rId25"/>
    <p:sldId id="262" r:id="rId26"/>
    <p:sldId id="259" r:id="rId27"/>
    <p:sldId id="272" r:id="rId28"/>
    <p:sldId id="260" r:id="rId29"/>
    <p:sldId id="273" r:id="rId30"/>
    <p:sldId id="270" r:id="rId31"/>
    <p:sldId id="269" r:id="rId32"/>
    <p:sldId id="271" r:id="rId33"/>
    <p:sldId id="296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IRAGHI CHIARA" initials="CC" lastIdx="2" clrIdx="0">
    <p:extLst>
      <p:ext uri="{19B8F6BF-5375-455C-9EA6-DF929625EA0E}">
        <p15:presenceInfo xmlns:p15="http://schemas.microsoft.com/office/powerpoint/2012/main" userId="S::ccasiraghi2@studenti.uninsubria.it::d910edce-4d76-4123-bbd9-6970fb23eb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4A"/>
    <a:srgbClr val="859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812" autoAdjust="0"/>
  </p:normalViewPr>
  <p:slideViewPr>
    <p:cSldViewPr snapToGrid="0">
      <p:cViewPr varScale="1">
        <p:scale>
          <a:sx n="98" d="100"/>
          <a:sy n="98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B301-8E7A-41B9-A373-AD1637650EF7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9B7E-0DD9-408F-8284-C97B2BC2DD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63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11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95D31-6E2A-43D9-8284-1A38A4E9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DCD895-C35D-4385-850E-EF5D4A2DB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9241B5-B467-4CB2-BA58-18514977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966671-280C-40B1-803F-48B24952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59055D-02FD-41D0-B938-DE02B791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84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0C1B1-5287-42F7-8C4B-6898145D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FABCAA-540A-49FF-BA52-869736D79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930366-BD9D-4CF6-A44D-83196A9D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0C283A-54CF-4B29-BF8D-9ABE54F9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68F49A-F842-428D-A459-7EE47117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02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319E92-C791-422C-B95F-43B08F335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5A8E6B-2EFB-4FD7-91A7-7686907F9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6668F0-0C40-4DAC-94C2-C3E011E4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0D14B-DD30-43E1-90ED-CF4F0322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1A55A-6B2D-478B-9DF9-F6E66532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7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C478EF-7132-4AE7-A745-527D2AF6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4B63E-1F80-4BA3-A05E-1FC9E565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AC1DD9-EF8D-4912-872F-9A2A3702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1CE1C3-AAD0-44EE-8D76-75908599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B7DAFA-1025-449C-9968-F80FE032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66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FE531-D7E8-421E-9984-CA7710DB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875645-2FA5-4838-BCF3-4E294A641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7377B3-18BB-4840-B22D-7505C6CF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768533-B24D-4F9C-894D-ED4CF3C8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6B7EA2-C20A-4C51-AC71-31969583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66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6C4CE-41E3-4BF1-9522-EB860DC4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99063-C07B-44E6-B1CA-79E70F97D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9141FD-111F-4096-AAD3-7B30C8730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A0CE27-EAFA-486D-A645-8C1780B6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D76FDA-D774-4474-A1AB-E75E3ED8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DE917F-9EBF-4949-944E-0733182B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4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E0725-9296-432C-A082-25D2BE0C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39DD83-826D-4980-AF9D-8C55EA56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1238D2-52A7-4D54-A1AD-514798E32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8CA0BC-9116-49D0-98F3-A21DF3AD7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2315214-78F5-4691-B48E-DB613294E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E110B9-2519-42DD-B63A-BEC6FC11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E1935C6-1141-4F23-838E-A289B884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39E8E9-2C5A-413C-9A1B-FC8113EC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39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72E4C-7CAD-4B64-9269-ECAF7887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E9E1DB-4BD3-452F-BDD9-7188633D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F5D746-808D-4402-820F-1BB57C9F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8823D5-3398-4338-90A9-0E85A4F2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76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A64508-48DC-4250-9C90-2EAFE401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E204B1-E03B-46B4-80B2-C7594C18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15D1C6-7642-4290-90B7-375877EF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70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340D8-65D3-41FA-BB18-F34CF658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8A8A4B-2624-41EE-A151-57259C09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3464BD-924C-4275-9674-7C0A55EA5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493487-FE84-4A1D-A18A-FBA7BC7C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433B49-EC80-4B9B-92B8-208904C3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080E5E-5039-4D1A-8370-F2E74F48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95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B408E-8D6F-4EC2-9997-CF73300E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106EE8-525E-455B-B044-F566F1519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890917-1D2A-4E21-B634-7CEE65B5B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5DD20E-14AC-462A-AFDC-EECB45D8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EBB1EF-9D01-4D5E-8CBE-0ECCC97B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319A05-E420-4636-8CED-EA08E8DF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FF847E-01FB-4129-8852-1B381D80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677065-517E-49BE-AF73-4B1B971D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BA488A-E26C-4583-A4BC-2C73242FD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C915-4801-4687-913D-76B502D9EF66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87F6A2-5F3B-415E-A32B-222F85923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94A273-8C91-4E2E-A0BA-75A80E084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9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iblioscienze@uninsubria.it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mailto:bibliobiomedica@uninsubria.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link-veloci/cerca-i-servizi/test-di-verifica-delle-conoscenze-corso-di-laurea-scienze-dellambiente-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ninsubria.esse3.cineca.it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ninsubria.esse3.cineca.it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franz.livio@uninsubria.it" TargetMode="External"/><Relationship Id="rId7" Type="http://schemas.openxmlformats.org/officeDocument/2006/relationships/hyperlink" Target="mailto:adriano.Martinoli@uninsubria.it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driano.martinoli@uninsubria.it" TargetMode="External"/><Relationship Id="rId11" Type="http://schemas.openxmlformats.org/officeDocument/2006/relationships/hyperlink" Target="mailto:Andrea.cattaneo@uninsubria.it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mailto:Maurizio.brivio@uninsubria.i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NTk5OWJmZTMtMGQzOS00MzE4LTliYTktZTkxZjY4MDdkZjVk%40thread.v2/0?context=%7b%22Tid%22%3a%229252ed8b-dffc-401c-86ca-6237da9991fa%22%2c%22Oid%22%3a%226d42244e-83ca-4661-aca0-f96991d8f509%22%7d" TargetMode="External"/><Relationship Id="rId2" Type="http://schemas.openxmlformats.org/officeDocument/2006/relationships/hyperlink" Target="mailto:tutor.san@uninsubria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ms.microsoft.com/l/meetup-join/19%3ameeting_ZTljMDE2MDctMDdlNS00MDhlLTk4MmItZmFiMDhjNjBkNTU3%40thread.v2/0?context=%7b%22Tid%22%3a%229252ed8b-dffc-401c-86ca-6237da9991fa%22%2c%22Oid%22%3a%226d42244e-83ca-4661-aca0-f96991d8f509%22%7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nsubria.it/coronaviru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ns.prod.up.cineca.it/calendarioPubblico/linkCalendarioId=5d4c145e8bb06c001142c9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00ECA-530C-4B2C-B33F-ACE5D6387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FD2161-8530-4CD9-9041-9989CB984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919" y="4310955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Presentazione del corso di laurea triennale in Scienze dell’Ambiente e della Natura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Piattaforma teams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06/10/2020 ore 10.00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13/10/2020 ore 10.00</a:t>
            </a:r>
          </a:p>
        </p:txBody>
      </p:sp>
      <p:pic>
        <p:nvPicPr>
          <p:cNvPr id="5122" name="Picture 2" descr="C. Varese. Università dell'Insubria: Aperte le Iscrizioni ai test e le  Procedure On- Line | Cronache dal Seprio">
            <a:extLst>
              <a:ext uri="{FF2B5EF4-FFF2-40B4-BE49-F238E27FC236}">
                <a16:creationId xmlns:a16="http://schemas.microsoft.com/office/drawing/2014/main" id="{2FEFB563-D8BA-44B4-9423-86997A41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12" y="796925"/>
            <a:ext cx="111633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5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E5B10-1669-4283-B307-C72AE39F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2" y="117069"/>
            <a:ext cx="3595577" cy="953312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BIBLIOTECARIO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6557C9-0724-4480-8140-71BD91B7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711" y="5305425"/>
            <a:ext cx="4551289" cy="155257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E3E403B-0862-457F-91DC-D25B0CA4B104}"/>
              </a:ext>
            </a:extLst>
          </p:cNvPr>
          <p:cNvSpPr/>
          <p:nvPr/>
        </p:nvSpPr>
        <p:spPr>
          <a:xfrm>
            <a:off x="105772" y="1142839"/>
            <a:ext cx="6263130" cy="570179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 BIBLIOTECARI APERTI SU APPUNTAMENTO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Prestito e prestito interbibliotecario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Consultazione e studio individuale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Postazioni informatizzate e servizio di fotoriproduzione “</a:t>
            </a:r>
            <a:r>
              <a:rPr lang="it-IT" dirty="0" err="1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FollowMe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Orario: 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 lunedì al venerdì 9:00 – 18:00</a:t>
            </a:r>
            <a:endParaRPr lang="it-IT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consentire il rispetto del distanziamento e delle altre procedure di sicurezza è consentita un’occupazione massima pari a ¼ dei posti disponibili.</a:t>
            </a: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registrare la prenotazione e accedere ai servizi è quindi indispensabile contattare la biblioteca usando i seguenti recapiti: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 Scienze Como: </a:t>
            </a:r>
            <a:r>
              <a:rPr lang="it-IT" u="sng" dirty="0">
                <a:solidFill>
                  <a:srgbClr val="0062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biblioscienze@uninsubria.it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(tel.: 031-238 9566/9565)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 Medicina e Scienze Varese: </a:t>
            </a:r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bibliobiomedica@uninsubria.it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(tel.: 0332-421426/432) </a:t>
            </a:r>
          </a:p>
          <a:p>
            <a:pPr>
              <a:buFont typeface="Arial" panose="020B0604020202020204" pitchFamily="34" charset="0"/>
              <a:buChar char="•"/>
            </a:pPr>
            <a:endParaRPr lang="it-IT" b="0" i="0" dirty="0">
              <a:solidFill>
                <a:srgbClr val="444444"/>
              </a:solidFill>
              <a:effectLst/>
              <a:latin typeface="Titillium Web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890854F-2674-4CA5-B64D-111DE174F0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618" y="2190085"/>
            <a:ext cx="5538382" cy="311534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94EDF9-930B-4B88-97B7-F1227374A41A}"/>
              </a:ext>
            </a:extLst>
          </p:cNvPr>
          <p:cNvSpPr txBox="1"/>
          <p:nvPr/>
        </p:nvSpPr>
        <p:spPr>
          <a:xfrm>
            <a:off x="7527851" y="279047"/>
            <a:ext cx="4154340" cy="1754326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piattaforma </a:t>
            </a:r>
            <a:r>
              <a:rPr lang="it-IT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insuBRE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consente di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cercare online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libri, articoli e riviste che possono esservi utili nella preparazione degli esami e per la vostra curiosità. Basta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accedere con l’username e la password di esse3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D0BBC7D-B3C7-48CD-9ADB-CDC17815361C}"/>
              </a:ext>
            </a:extLst>
          </p:cNvPr>
          <p:cNvSpPr/>
          <p:nvPr/>
        </p:nvSpPr>
        <p:spPr>
          <a:xfrm>
            <a:off x="1544711" y="6211669"/>
            <a:ext cx="6096000" cy="646331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https://uninsubria.primo.exlibrisgroup.com/discovery/search?vid=39INS_INST:VU1</a:t>
            </a:r>
          </a:p>
        </p:txBody>
      </p:sp>
    </p:spTree>
    <p:extLst>
      <p:ext uri="{BB962C8B-B14F-4D97-AF65-F5344CB8AC3E}">
        <p14:creationId xmlns:p14="http://schemas.microsoft.com/office/powerpoint/2010/main" val="309217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87BC1EE-17DE-4C87-9FAF-37CE8D848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C2F3A0-4C1F-42B8-881A-BEFA447A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7272" y="5317240"/>
            <a:ext cx="12924891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Test di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verifica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della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preparazione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iniziale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D01AB7CF-A886-46C4-BF5D-D45FA7850F4D}"/>
              </a:ext>
            </a:extLst>
          </p:cNvPr>
          <p:cNvSpPr/>
          <p:nvPr/>
        </p:nvSpPr>
        <p:spPr>
          <a:xfrm>
            <a:off x="9842642" y="47321"/>
            <a:ext cx="2137025" cy="1715784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05/10/2020</a:t>
            </a:r>
          </a:p>
          <a:p>
            <a:pPr algn="ctr"/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09/11/2020</a:t>
            </a:r>
          </a:p>
          <a:p>
            <a:pPr algn="ctr"/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14/12/2020 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5678F59-9CDC-4045-A40F-08EECFD19A51}"/>
              </a:ext>
            </a:extLst>
          </p:cNvPr>
          <p:cNvSpPr/>
          <p:nvPr/>
        </p:nvSpPr>
        <p:spPr>
          <a:xfrm>
            <a:off x="0" y="0"/>
            <a:ext cx="74795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https://www.uninsubria.it/link-veloci/cerca-i-servizi/test-di-verifica-delle-conoscenze-corso-di-laurea-scienze-dellambiente-e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48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A187F68-BC09-4761-BA80-99DEB4C6F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690" y="336595"/>
            <a:ext cx="11640620" cy="3618718"/>
          </a:xfrm>
          <a:ln>
            <a:solidFill>
              <a:srgbClr val="00574A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studenti immatricolati devono 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obbligatoriamente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sostenere un test di verifica delle conoscenze (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selettivo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sostenere solo una volta;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effettua in modalità a distanza con Microsoft Teams e utilizzando la piattaforma E-learning, a cui si accede con credenziali fornite dall’Ateneo;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 30 minuti;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domande a risposta multipla su nozioni fondamentali di Matematica, con almeno 8 domande corrette l’esame è superato.</a:t>
            </a:r>
          </a:p>
          <a:p>
            <a:pPr algn="l"/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non si passa bisogna obbligatoriamente frequentare un corso di recupero di Matematica, al termine del quale è previsto un ulteriore test, entro la fine del primo semestre del primo anno di corso.</a:t>
            </a:r>
          </a:p>
          <a:p>
            <a:pPr algn="l">
              <a:spcBef>
                <a:spcPts val="600"/>
              </a:spcBef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prepararsi è possibile usufruire di due diversi Precorsi di Matematica disponibili on line, uno ad accesso riservato con credenziali di ateneo  E-learning e l’altro ad accesso libero, sul sito Precorso on line di Matematica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/>
            <a:endParaRPr lang="it-IT" sz="1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9E2ED51-C9C1-4D05-BB1B-663CCEBFE511}"/>
              </a:ext>
            </a:extLst>
          </p:cNvPr>
          <p:cNvSpPr>
            <a:spLocks noGrp="1"/>
          </p:cNvSpPr>
          <p:nvPr/>
        </p:nvSpPr>
        <p:spPr>
          <a:xfrm>
            <a:off x="275690" y="3955313"/>
            <a:ext cx="11640620" cy="2661243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esonerati gli studenti: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 in possesso di un diploma di laurea;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Trasferiti da un altro corso all’interno dello stesso Ateneo se hanno sostenuto e superato un test di verifica analogo;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Trasferiti da un altro corso di un altro Ateneo se hanno sostenuto e superato un test di verifica analogo.</a:t>
            </a:r>
          </a:p>
          <a:p>
            <a:pPr marL="0" indent="0">
              <a:buNone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necessario presentare tramite </a:t>
            </a:r>
            <a:r>
              <a:rPr lang="it-IT" sz="1800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 segreteria studenti un attestato o certificazione per ottenere l’esonero.</a:t>
            </a:r>
          </a:p>
        </p:txBody>
      </p:sp>
    </p:spTree>
    <p:extLst>
      <p:ext uri="{BB962C8B-B14F-4D97-AF65-F5344CB8AC3E}">
        <p14:creationId xmlns:p14="http://schemas.microsoft.com/office/powerpoint/2010/main" val="382917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59321D-42FE-4F14-A24F-8D4F606B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Esami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di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profitto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BE2D608-2FC4-0C4D-BC01-90D5CC23B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85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88DF9E8-CC51-482F-88CE-0E28F3508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CAF0EB-1A6A-4151-A082-D1AE7001F7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7" r="7095" b="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E13243D-A5BC-4795-BC68-4256AFC9D993}"/>
              </a:ext>
            </a:extLst>
          </p:cNvPr>
          <p:cNvSpPr txBox="1">
            <a:spLocks/>
          </p:cNvSpPr>
          <p:nvPr/>
        </p:nvSpPr>
        <p:spPr>
          <a:xfrm>
            <a:off x="567456" y="733647"/>
            <a:ext cx="5886507" cy="5517516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Previsti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almeno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anno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accademico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Le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disponibili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invernale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gennaio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2021-19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febbraio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</a:t>
            </a:r>
            <a:b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estiva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Maggio 2021 – 17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settembre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 (Agosto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escluso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8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effettuati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sospensioni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didattiche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vacanze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festività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…), ad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agosto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svolgimento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lezioni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può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(«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straordinari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status di ‘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fuori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o di ‘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laureando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b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(NB. Si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status di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laureando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mancano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CFU al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conseguimento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titolo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syllabus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descritte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modalità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sezione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dell’apprendimento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’)</a:t>
            </a:r>
          </a:p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potersi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iscrivere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all’appello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obbligatorio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questionario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valutazione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É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compilarlo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valutare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completamente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anonimo</a:t>
            </a:r>
            <a:endParaRPr lang="en-US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4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ED139-6AB7-42C2-9D07-6A2F76C3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8" y="118545"/>
            <a:ext cx="2285999" cy="675608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ci si iscrive agli esami?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2B2BC-3932-47AC-AEC2-3FED03A5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243" y="182742"/>
            <a:ext cx="9631166" cy="515901"/>
          </a:xfrm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si iscrive tramite pagina personale di ESSE3, anche accedendo dalla pagina «Servizi Web Segreterie Studenti»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F07BC0-03A3-4E68-BA1A-90053A257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7" b="5302"/>
          <a:stretch/>
        </p:blipFill>
        <p:spPr>
          <a:xfrm>
            <a:off x="201204" y="946323"/>
            <a:ext cx="6864535" cy="3508625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FBC7461-6457-4DD3-90EB-673CC8F6926B}"/>
              </a:ext>
            </a:extLst>
          </p:cNvPr>
          <p:cNvSpPr/>
          <p:nvPr/>
        </p:nvSpPr>
        <p:spPr>
          <a:xfrm>
            <a:off x="2049695" y="2525975"/>
            <a:ext cx="565078" cy="135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73E23A-AD01-4A28-B022-667C2AF73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471" y="953752"/>
            <a:ext cx="6951325" cy="349376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CF1B6F0-4C0C-4792-BCC2-35A1B3B5E066}"/>
              </a:ext>
            </a:extLst>
          </p:cNvPr>
          <p:cNvSpPr/>
          <p:nvPr/>
        </p:nvSpPr>
        <p:spPr>
          <a:xfrm>
            <a:off x="9897439" y="2955777"/>
            <a:ext cx="565078" cy="135032"/>
          </a:xfrm>
          <a:prstGeom prst="righ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6EE3F32-FB40-4685-ADF1-658DD59831C5}"/>
              </a:ext>
            </a:extLst>
          </p:cNvPr>
          <p:cNvSpPr/>
          <p:nvPr/>
        </p:nvSpPr>
        <p:spPr>
          <a:xfrm>
            <a:off x="5537771" y="3429000"/>
            <a:ext cx="565078" cy="135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BFF084B-394D-46A5-A6DA-3F5E538FAFC4}"/>
              </a:ext>
            </a:extLst>
          </p:cNvPr>
          <p:cNvSpPr txBox="1">
            <a:spLocks/>
          </p:cNvSpPr>
          <p:nvPr/>
        </p:nvSpPr>
        <p:spPr>
          <a:xfrm>
            <a:off x="674357" y="4607118"/>
            <a:ext cx="4863414" cy="162929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proprio «pannello di controllo» c’è la sezione dedicata agli appelli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Oppure nel menù principale sotto la voce «Esami» si può accedere alla Bacheca Appelli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E7328A5-0AC4-44B5-B9E2-B51F6AE07CDC}"/>
              </a:ext>
            </a:extLst>
          </p:cNvPr>
          <p:cNvSpPr txBox="1">
            <a:spLocks/>
          </p:cNvSpPr>
          <p:nvPr/>
        </p:nvSpPr>
        <p:spPr>
          <a:xfrm>
            <a:off x="6095999" y="4614244"/>
            <a:ext cx="5688459" cy="2061014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seleziona uno degli appelli disponibili attraverso il simbolino del libro </a:t>
            </a:r>
            <a:r>
              <a:rPr lang="it-IT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rosso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si tratta di prova parziale) e si completa l’iscrizione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L’intervallo temporale tra due appelli consecutivi dello stesso corso è di almeno 15 giorni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L’iscrizione di norma può essere effettuata entro 5 giorni dalla data dell’esame</a:t>
            </a:r>
          </a:p>
        </p:txBody>
      </p:sp>
    </p:spTree>
    <p:extLst>
      <p:ext uri="{BB962C8B-B14F-4D97-AF65-F5344CB8AC3E}">
        <p14:creationId xmlns:p14="http://schemas.microsoft.com/office/powerpoint/2010/main" val="345710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5C197D57-CA76-4773-9FFC-4AE340819CB1}"/>
              </a:ext>
            </a:extLst>
          </p:cNvPr>
          <p:cNvSpPr txBox="1">
            <a:spLocks/>
          </p:cNvSpPr>
          <p:nvPr/>
        </p:nvSpPr>
        <p:spPr>
          <a:xfrm>
            <a:off x="1196083" y="262240"/>
            <a:ext cx="9489041" cy="84736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L’intervallo temporale tra due appelli consecutivi dello stesso corso è di almeno 15 giorni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L’scrizione di norma può essere effettuata entro 5 giorni dalla data dell’esame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4F2C4-0E89-4767-911C-2086165D4B03}"/>
              </a:ext>
            </a:extLst>
          </p:cNvPr>
          <p:cNvSpPr txBox="1"/>
          <p:nvPr/>
        </p:nvSpPr>
        <p:spPr>
          <a:xfrm>
            <a:off x="267128" y="1315092"/>
            <a:ext cx="4212404" cy="400110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si può </a:t>
            </a:r>
            <a:r>
              <a:rPr lang="it-IT" sz="2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disiscrivere</a:t>
            </a:r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un esame?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ED64452-1831-4474-A4D4-77333FFD789F}"/>
              </a:ext>
            </a:extLst>
          </p:cNvPr>
          <p:cNvSpPr txBox="1">
            <a:spLocks/>
          </p:cNvSpPr>
          <p:nvPr/>
        </p:nvSpPr>
        <p:spPr>
          <a:xfrm>
            <a:off x="565079" y="1941234"/>
            <a:ext cx="10880331" cy="135677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possibile </a:t>
            </a:r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disiscriversi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dall’esame andando sempre sotto la voce «Esami» e accedendo alla sezione «Bacheca prenotazioni» dove si può trovare l’elenco degli esami a cui ci si è iscritti e la possibilità di eliminare l’iscrizione sempre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 5 giorni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data dell’esame</a:t>
            </a:r>
          </a:p>
          <a:p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Disiscriversi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un esame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non si è sicuri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riuscire a passarlo è fortemente consigliato. Un </a:t>
            </a:r>
            <a:r>
              <a:rPr lang="it-IT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bocciato sullo statino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 la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rimozione di alcuni punti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seduta di Laurea</a:t>
            </a: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931CE02-8C27-47B0-953C-1DE2E3A6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17" b="14521"/>
          <a:stretch/>
        </p:blipFill>
        <p:spPr>
          <a:xfrm>
            <a:off x="2373330" y="3066647"/>
            <a:ext cx="7543416" cy="3791353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B88864A5-DB0F-4B3A-B06A-188465C6B98B}"/>
              </a:ext>
            </a:extLst>
          </p:cNvPr>
          <p:cNvSpPr/>
          <p:nvPr/>
        </p:nvSpPr>
        <p:spPr>
          <a:xfrm>
            <a:off x="8357191" y="6209414"/>
            <a:ext cx="744279" cy="648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82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EB1CB-DF72-48A2-B084-3C33FA7A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40" y="343862"/>
            <a:ext cx="3818860" cy="442948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accetta/rifiuta un voto?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7937FA7-C545-40CC-A9CF-B29C35AF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353"/>
            <a:ext cx="10515600" cy="1885233"/>
          </a:xfrm>
          <a:ln>
            <a:solidFill>
              <a:srgbClr val="00574A"/>
            </a:solidFill>
          </a:ln>
        </p:spPr>
        <p:txBody>
          <a:bodyPr>
            <a:normAutofit/>
          </a:bodyPr>
          <a:lstStyle/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tratta di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 orale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voto viene accettato o rifiutato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momento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proposta di voto da parte del docente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tratta di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 scritto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accettare o rifiutare il voto accedendo alla «Bacheca esiti» (sempre sotto la voce «esami»)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 5 giorni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verbalizzazione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lasciano passare 5 giorni senza accettare o rifiutare «attivamente» l’esito, il voto viene accettato e caricato in carriera automaticamente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09C659-01A5-4460-8D51-AA1B7870ECA8}"/>
              </a:ext>
            </a:extLst>
          </p:cNvPr>
          <p:cNvSpPr/>
          <p:nvPr/>
        </p:nvSpPr>
        <p:spPr>
          <a:xfrm>
            <a:off x="446567" y="3197129"/>
            <a:ext cx="1329069" cy="372138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Libretto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12BC59-B5EF-4369-9CDB-095E97AC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154" y="3197129"/>
            <a:ext cx="5566279" cy="2797635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18F2334-4A16-4E00-A8AA-D0C567318C4F}"/>
              </a:ext>
            </a:extLst>
          </p:cNvPr>
          <p:cNvSpPr/>
          <p:nvPr/>
        </p:nvSpPr>
        <p:spPr>
          <a:xfrm>
            <a:off x="10058400" y="5422605"/>
            <a:ext cx="499730" cy="180753"/>
          </a:xfrm>
          <a:prstGeom prst="righ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A9ACE83-9D17-435D-B4FD-D9A7CB17B73E}"/>
              </a:ext>
            </a:extLst>
          </p:cNvPr>
          <p:cNvSpPr txBox="1">
            <a:spLocks/>
          </p:cNvSpPr>
          <p:nvPr/>
        </p:nvSpPr>
        <p:spPr>
          <a:xfrm>
            <a:off x="705377" y="3725484"/>
            <a:ext cx="4387619" cy="302619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momento in cui il voto viene verbalizzato dal docente arriva una mail dal sistema che avvisa l’avvenuta verbalizzazione e successivamente una mail che avvisa dell’avvenuto caricamento in carriera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controllare se il voto è stato caricato in carriera direttamente prendendo visione del proprio libretto una volta arrivata la mail (il pallino diventa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799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AAE1F12-59FD-43CF-A6F6-BDB00D26F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D750D0-FD73-4297-B860-F668DD2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Sito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web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6F2BAE6-39AA-4877-8F94-2A0BFA5D8EAE}"/>
              </a:ext>
            </a:extLst>
          </p:cNvPr>
          <p:cNvSpPr/>
          <p:nvPr/>
        </p:nvSpPr>
        <p:spPr>
          <a:xfrm>
            <a:off x="0" y="164387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dirty="0">
                <a:solidFill>
                  <a:sysClr val="windowText" lastClr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https://www.uninsubria.it/</a:t>
            </a:r>
            <a:endParaRPr lang="it-IT">
              <a:solidFill>
                <a:sysClr val="windowText" lastClr="000000"/>
              </a:solidFill>
            </a:endParaRP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E93D4D6C-A323-416B-AEEF-134A4C03508B}"/>
              </a:ext>
            </a:extLst>
          </p:cNvPr>
          <p:cNvSpPr/>
          <p:nvPr/>
        </p:nvSpPr>
        <p:spPr>
          <a:xfrm>
            <a:off x="3719245" y="288287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3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B8EBA8-4552-4920-8A89-44CC7BCB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7999392" y="643467"/>
            <a:ext cx="3247906" cy="24756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70CDB8-7AB8-4525-9729-319493BAD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08" y="2042418"/>
            <a:ext cx="6291922" cy="3495352"/>
          </a:xfrm>
          <a:prstGeom prst="rect">
            <a:avLst/>
          </a:prstGeom>
          <a:ln>
            <a:solidFill>
              <a:srgbClr val="00574A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00ACFB-3B90-49B9-B7A7-A97AD4E26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748937" y="3603670"/>
            <a:ext cx="3748815" cy="28105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8F1593-3E0F-42A9-A65F-428790152258}"/>
              </a:ext>
            </a:extLst>
          </p:cNvPr>
          <p:cNvSpPr txBox="1"/>
          <p:nvPr/>
        </p:nvSpPr>
        <p:spPr>
          <a:xfrm>
            <a:off x="860708" y="1244875"/>
            <a:ext cx="597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corso di studi con tutte le informazioni.. Dove lo trovo?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B34B1F3-3739-4290-982C-DBDB52A169C3}"/>
              </a:ext>
            </a:extLst>
          </p:cNvPr>
          <p:cNvSpPr/>
          <p:nvPr/>
        </p:nvSpPr>
        <p:spPr>
          <a:xfrm>
            <a:off x="2311685" y="3268134"/>
            <a:ext cx="698643" cy="335536"/>
          </a:xfrm>
          <a:prstGeom prst="ellipse">
            <a:avLst/>
          </a:prstGeom>
          <a:noFill/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Freccia a sinistra 33">
            <a:extLst>
              <a:ext uri="{FF2B5EF4-FFF2-40B4-BE49-F238E27FC236}">
                <a16:creationId xmlns:a16="http://schemas.microsoft.com/office/drawing/2014/main" id="{4C6CE924-20C3-4709-B683-EEB814551090}"/>
              </a:ext>
            </a:extLst>
          </p:cNvPr>
          <p:cNvSpPr/>
          <p:nvPr/>
        </p:nvSpPr>
        <p:spPr>
          <a:xfrm flipH="1">
            <a:off x="904125" y="3305426"/>
            <a:ext cx="1407560" cy="6055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sinistra 38">
            <a:extLst>
              <a:ext uri="{FF2B5EF4-FFF2-40B4-BE49-F238E27FC236}">
                <a16:creationId xmlns:a16="http://schemas.microsoft.com/office/drawing/2014/main" id="{141297E5-F4E7-4EEE-AB20-C74D8F40B39C}"/>
              </a:ext>
            </a:extLst>
          </p:cNvPr>
          <p:cNvSpPr/>
          <p:nvPr/>
        </p:nvSpPr>
        <p:spPr>
          <a:xfrm flipH="1">
            <a:off x="6843261" y="1917659"/>
            <a:ext cx="1407560" cy="6055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sinistra 40">
            <a:extLst>
              <a:ext uri="{FF2B5EF4-FFF2-40B4-BE49-F238E27FC236}">
                <a16:creationId xmlns:a16="http://schemas.microsoft.com/office/drawing/2014/main" id="{C32649BD-F778-469B-B386-D007494852B1}"/>
              </a:ext>
            </a:extLst>
          </p:cNvPr>
          <p:cNvSpPr/>
          <p:nvPr/>
        </p:nvSpPr>
        <p:spPr>
          <a:xfrm rot="5400000" flipH="1">
            <a:off x="10119552" y="3297511"/>
            <a:ext cx="1302162" cy="54817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35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C1DA3A75-F222-4A00-9FDB-C6A4E6436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077" y="792521"/>
            <a:ext cx="2548800" cy="2900176"/>
          </a:xfrm>
          <a:prstGeom prst="flowChartAlternateProcess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30F407-3E30-47DB-BA67-82B17B58F845}"/>
              </a:ext>
            </a:extLst>
          </p:cNvPr>
          <p:cNvSpPr txBox="1"/>
          <p:nvPr/>
        </p:nvSpPr>
        <p:spPr>
          <a:xfrm>
            <a:off x="4031706" y="3508031"/>
            <a:ext cx="174792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Andrea Marotta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4C38592-7113-497F-9AC8-276E49279C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669" y="4026008"/>
            <a:ext cx="3376490" cy="2250993"/>
          </a:xfrm>
          <a:prstGeom prst="flowChartAlternateProcess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E4DA2BC-6410-4007-923A-A49A57489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935" y="3624410"/>
            <a:ext cx="2548800" cy="2763066"/>
          </a:xfrm>
          <a:prstGeom prst="flowChartAlternateProcess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3AFD0F8-A95C-4866-9C25-61811EBA8E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6"/>
          <a:stretch/>
        </p:blipFill>
        <p:spPr>
          <a:xfrm>
            <a:off x="6178333" y="574908"/>
            <a:ext cx="3096381" cy="2458874"/>
          </a:xfrm>
          <a:prstGeom prst="flowChartAlternateProcess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B3D8F31-CBD0-4871-9563-A188CA68FB3D}"/>
              </a:ext>
            </a:extLst>
          </p:cNvPr>
          <p:cNvSpPr txBox="1"/>
          <p:nvPr/>
        </p:nvSpPr>
        <p:spPr>
          <a:xfrm>
            <a:off x="1738702" y="6202810"/>
            <a:ext cx="137849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Marco Pizza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B6157D4-CB1A-4F81-9B6E-93743562B209}"/>
              </a:ext>
            </a:extLst>
          </p:cNvPr>
          <p:cNvSpPr txBox="1"/>
          <p:nvPr/>
        </p:nvSpPr>
        <p:spPr>
          <a:xfrm>
            <a:off x="6826700" y="2875763"/>
            <a:ext cx="183389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Chiara Casiraghi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8287C2C-0CEC-4068-93F6-090EAA03F2D5}"/>
              </a:ext>
            </a:extLst>
          </p:cNvPr>
          <p:cNvSpPr txBox="1"/>
          <p:nvPr/>
        </p:nvSpPr>
        <p:spPr>
          <a:xfrm>
            <a:off x="5491203" y="6040513"/>
            <a:ext cx="183389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Pietro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Scanziani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83CE49D-5D65-49E0-AF01-5B3A0D7563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274" y="188479"/>
            <a:ext cx="2411237" cy="2880000"/>
          </a:xfrm>
          <a:prstGeom prst="flowChartAlternateProcess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441F3A8-C9E9-477D-8D8E-F662C1EDFB44}"/>
              </a:ext>
            </a:extLst>
          </p:cNvPr>
          <p:cNvSpPr txBox="1"/>
          <p:nvPr/>
        </p:nvSpPr>
        <p:spPr>
          <a:xfrm>
            <a:off x="9903394" y="2875763"/>
            <a:ext cx="170736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Alberto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A2966F-3660-4469-AEE5-9F36F87E4D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373" y="3520025"/>
            <a:ext cx="1976493" cy="2971835"/>
          </a:xfrm>
          <a:prstGeom prst="flowChartAlternateProcess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2FC7D77-0D8A-42E6-A20A-25425D3FE660}"/>
              </a:ext>
            </a:extLst>
          </p:cNvPr>
          <p:cNvSpPr txBox="1"/>
          <p:nvPr/>
        </p:nvSpPr>
        <p:spPr>
          <a:xfrm>
            <a:off x="9196651" y="6246324"/>
            <a:ext cx="183389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Samuele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A7DE20C-AB9C-4697-96EF-F985727D03B2}"/>
              </a:ext>
            </a:extLst>
          </p:cNvPr>
          <p:cNvSpPr/>
          <p:nvPr/>
        </p:nvSpPr>
        <p:spPr>
          <a:xfrm>
            <a:off x="42328" y="-130809"/>
            <a:ext cx="4577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Studenti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tutor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444123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94802-0A71-4E99-9538-39289F0E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553F20-3B86-4B3A-A879-C91C34F2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B4BB46-8A04-4E39-B9E6-5778E68A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A779D6AF-A93F-4DEE-B001-AF39F50524C0}"/>
              </a:ext>
            </a:extLst>
          </p:cNvPr>
          <p:cNvSpPr/>
          <p:nvPr/>
        </p:nvSpPr>
        <p:spPr>
          <a:xfrm flipH="1">
            <a:off x="2815118" y="1825625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D0FE5351-26A2-4FA8-993B-8329D5396481}"/>
              </a:ext>
            </a:extLst>
          </p:cNvPr>
          <p:cNvSpPr/>
          <p:nvPr/>
        </p:nvSpPr>
        <p:spPr>
          <a:xfrm flipH="1">
            <a:off x="2815118" y="3696420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DB577824-04AA-4F75-8303-8D3E2AA94B17}"/>
              </a:ext>
            </a:extLst>
          </p:cNvPr>
          <p:cNvSpPr/>
          <p:nvPr/>
        </p:nvSpPr>
        <p:spPr>
          <a:xfrm flipH="1">
            <a:off x="2815118" y="3355902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D24F90D9-2C74-4526-A484-027E27C4204A}"/>
              </a:ext>
            </a:extLst>
          </p:cNvPr>
          <p:cNvSpPr/>
          <p:nvPr/>
        </p:nvSpPr>
        <p:spPr>
          <a:xfrm flipH="1">
            <a:off x="2815118" y="2746302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8801082F-B2C0-465A-9B40-C46019FC80F7}"/>
              </a:ext>
            </a:extLst>
          </p:cNvPr>
          <p:cNvSpPr/>
          <p:nvPr/>
        </p:nvSpPr>
        <p:spPr>
          <a:xfrm flipH="1">
            <a:off x="2815118" y="4936691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685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A2ADAA-5028-4DA6-8D2E-F67BBD7A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613991"/>
            <a:ext cx="11121657" cy="2983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accede?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Tramite le stesse credenziali che si utilizzano in esse3</a:t>
            </a:r>
          </a:p>
          <a:p>
            <a:pPr>
              <a:buFontTx/>
              <a:buChar char="-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domanda viene elaborata poi dal sistema. </a:t>
            </a:r>
          </a:p>
          <a:p>
            <a:pPr>
              <a:buFontTx/>
              <a:buChar char="-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L’avviso di risposta viene inviato tramite email, la risposta vera e propria si trova nel portale </a:t>
            </a:r>
            <a:r>
              <a:rPr lang="it-IT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13C529-0B4A-44B9-B2F3-ACB1F31782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3829"/>
            <a:ext cx="6400000" cy="360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2FF8AD-5E2F-4B28-B351-D01FF2B49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000" y="683829"/>
            <a:ext cx="6400000" cy="3600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537BF68-8AF2-4C7A-8EC1-00AC14999C77}"/>
              </a:ext>
            </a:extLst>
          </p:cNvPr>
          <p:cNvSpPr/>
          <p:nvPr/>
        </p:nvSpPr>
        <p:spPr>
          <a:xfrm>
            <a:off x="0" y="496766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Cos’è?</a:t>
            </a:r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canale di comunicazione attraverso il quale gli studenti possono ottenere informazioni utili contattando i vari uffici dell'Ateneo (segreterie studenti, diritto allo studio, orientamento e segreterie didattiche).</a:t>
            </a:r>
          </a:p>
        </p:txBody>
      </p:sp>
    </p:spTree>
    <p:extLst>
      <p:ext uri="{BB962C8B-B14F-4D97-AF65-F5344CB8AC3E}">
        <p14:creationId xmlns:p14="http://schemas.microsoft.com/office/powerpoint/2010/main" val="4020745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nTeSto - Centro Studi e Formazione - Non categorizzato">
            <a:extLst>
              <a:ext uri="{FF2B5EF4-FFF2-40B4-BE49-F238E27FC236}">
                <a16:creationId xmlns:a16="http://schemas.microsoft.com/office/drawing/2014/main" id="{4EBE89D5-7296-4535-8FCC-AF0DFCC1B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DF3E4A-749F-4E26-A59F-1F990F0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Piano di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studi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8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63EAE7-7DB5-4A8E-ACC0-ADF526170FC7}"/>
              </a:ext>
            </a:extLst>
          </p:cNvPr>
          <p:cNvSpPr txBox="1"/>
          <p:nvPr/>
        </p:nvSpPr>
        <p:spPr>
          <a:xfrm>
            <a:off x="627163" y="4634533"/>
            <a:ext cx="10937674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deve essere compilato dagli studenti entro una determinata finestra temporale che va dal</a:t>
            </a:r>
          </a:p>
          <a:p>
            <a:pPr algn="ctr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ottobre 2020 al 18 dicembre 2020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D2DA6A-F50A-424E-A0A4-846E9A071D96}"/>
              </a:ext>
            </a:extLst>
          </p:cNvPr>
          <p:cNvSpPr txBox="1"/>
          <p:nvPr/>
        </p:nvSpPr>
        <p:spPr>
          <a:xfrm>
            <a:off x="627163" y="5739788"/>
            <a:ext cx="10937674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può essere modificato dagli studenti all’interno della finestra temporale. Al termine di</a:t>
            </a:r>
          </a:p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questa, per apportare delle modifiche, bisognerà attendere la finestra temporale </a:t>
            </a:r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dell’anno successivo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65B4BB-CD8E-45BF-A196-4E5DD758D0C8}"/>
              </a:ext>
            </a:extLst>
          </p:cNvPr>
          <p:cNvSpPr txBox="1"/>
          <p:nvPr/>
        </p:nvSpPr>
        <p:spPr>
          <a:xfrm>
            <a:off x="700775" y="397751"/>
            <a:ext cx="2449966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Cos’è il piano di studi?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AB5547-6BD3-428D-9702-1B61D5EBEB86}"/>
              </a:ext>
            </a:extLst>
          </p:cNvPr>
          <p:cNvSpPr txBox="1"/>
          <p:nvPr/>
        </p:nvSpPr>
        <p:spPr>
          <a:xfrm>
            <a:off x="3596887" y="397751"/>
            <a:ext cx="8074555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Possiamo quindi intenderlo come l’elenco delle attività didattiche (insegnamenti, tirocinio, laboratori e altre attività) che ogni studente necessita per raggiungere il numero di crediti formativi per potersi laureare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603DDC-022D-40B2-AAB9-13D9A25F55B1}"/>
              </a:ext>
            </a:extLst>
          </p:cNvPr>
          <p:cNvSpPr txBox="1"/>
          <p:nvPr/>
        </p:nvSpPr>
        <p:spPr>
          <a:xfrm>
            <a:off x="700775" y="1638979"/>
            <a:ext cx="1099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DI STUDI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it-IT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obbligatorie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sz="2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opzionali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sz="24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a scelta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0FC7E39-3767-4508-9DDE-A49659FD3FC5}"/>
              </a:ext>
            </a:extLst>
          </p:cNvPr>
          <p:cNvSpPr/>
          <p:nvPr/>
        </p:nvSpPr>
        <p:spPr>
          <a:xfrm>
            <a:off x="1125474" y="2220116"/>
            <a:ext cx="90948" cy="90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3E810B0-C41A-42A5-B72E-2B2DBE556EB4}"/>
              </a:ext>
            </a:extLst>
          </p:cNvPr>
          <p:cNvSpPr/>
          <p:nvPr/>
        </p:nvSpPr>
        <p:spPr>
          <a:xfrm>
            <a:off x="1126422" y="2610808"/>
            <a:ext cx="90000" cy="9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F5712CC-0AF9-4168-A34D-95ADEC97B0B3}"/>
              </a:ext>
            </a:extLst>
          </p:cNvPr>
          <p:cNvSpPr/>
          <p:nvPr/>
        </p:nvSpPr>
        <p:spPr>
          <a:xfrm>
            <a:off x="1125474" y="2964402"/>
            <a:ext cx="90948" cy="9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C03F32-0268-49D6-AA06-F3D8FB65E09E}"/>
              </a:ext>
            </a:extLst>
          </p:cNvPr>
          <p:cNvSpPr txBox="1"/>
          <p:nvPr/>
        </p:nvSpPr>
        <p:spPr>
          <a:xfrm>
            <a:off x="1355183" y="2113476"/>
            <a:ext cx="595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avrà delle attività obbligatorie da svolgere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D9CB90-0715-4C24-92AF-E0488144F25E}"/>
              </a:ext>
            </a:extLst>
          </p:cNvPr>
          <p:cNvSpPr txBox="1"/>
          <p:nvPr/>
        </p:nvSpPr>
        <p:spPr>
          <a:xfrm>
            <a:off x="1355183" y="2485641"/>
            <a:ext cx="1057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ha la possibilità di scegliere alcuni corsi all’interno di una lista prefissata erogati da SAN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4A2C3B4-B9C7-4C2C-8AE9-607E60D94E05}"/>
              </a:ext>
            </a:extLst>
          </p:cNvPr>
          <p:cNvSpPr txBox="1"/>
          <p:nvPr/>
        </p:nvSpPr>
        <p:spPr>
          <a:xfrm>
            <a:off x="1375858" y="2806250"/>
            <a:ext cx="101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ha la possibilità di scegliere alcuni corsi all’interno di una lista prefissata erogati da 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qualsiasi altro corso di laurea di ateneo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6D2D4AE-2376-4768-9FD8-765724C1C8AB}"/>
              </a:ext>
            </a:extLst>
          </p:cNvPr>
          <p:cNvSpPr txBox="1"/>
          <p:nvPr/>
        </p:nvSpPr>
        <p:spPr>
          <a:xfrm>
            <a:off x="700775" y="3418227"/>
            <a:ext cx="1151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dovrà poi essere approvato dal Consiglio del Corso Di Studi (</a:t>
            </a:r>
            <a:r>
              <a:rPr lang="it-IT" b="1" u="sng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CCdS</a:t>
            </a:r>
            <a:r>
              <a:rPr lang="it-IT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al termine della finestra temporale valutando la coerenza delle attività scelte dallo studente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ACA86FC-73D6-4F81-8C0B-6B67A5025247}"/>
              </a:ext>
            </a:extLst>
          </p:cNvPr>
          <p:cNvSpPr txBox="1"/>
          <p:nvPr/>
        </p:nvSpPr>
        <p:spPr>
          <a:xfrm>
            <a:off x="700775" y="4137019"/>
            <a:ext cx="3790333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si compila il piano di studi?</a:t>
            </a:r>
          </a:p>
        </p:txBody>
      </p:sp>
    </p:spTree>
    <p:extLst>
      <p:ext uri="{BB962C8B-B14F-4D97-AF65-F5344CB8AC3E}">
        <p14:creationId xmlns:p14="http://schemas.microsoft.com/office/powerpoint/2010/main" val="423323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088" y="3074737"/>
            <a:ext cx="5716242" cy="3783263"/>
          </a:xfrm>
          <a:prstGeom prst="rect">
            <a:avLst/>
          </a:prstGeom>
        </p:spPr>
      </p:pic>
      <p:sp>
        <p:nvSpPr>
          <p:cNvPr id="13" name="Cornice 12"/>
          <p:cNvSpPr/>
          <p:nvPr/>
        </p:nvSpPr>
        <p:spPr>
          <a:xfrm>
            <a:off x="11106615" y="3074737"/>
            <a:ext cx="355715" cy="334536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8" y="3055111"/>
            <a:ext cx="5902121" cy="348628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7" y="2912157"/>
            <a:ext cx="5902121" cy="3783263"/>
          </a:xfrm>
          <a:prstGeom prst="rect">
            <a:avLst/>
          </a:prstGeom>
        </p:spPr>
      </p:pic>
      <p:sp>
        <p:nvSpPr>
          <p:cNvPr id="18" name="Cornice 17"/>
          <p:cNvSpPr/>
          <p:nvPr/>
        </p:nvSpPr>
        <p:spPr>
          <a:xfrm>
            <a:off x="11199553" y="2867884"/>
            <a:ext cx="355715" cy="334536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6" y="2851691"/>
            <a:ext cx="5995060" cy="3893123"/>
          </a:xfrm>
          <a:prstGeom prst="rect">
            <a:avLst/>
          </a:prstGeom>
        </p:spPr>
      </p:pic>
      <p:sp>
        <p:nvSpPr>
          <p:cNvPr id="19" name="Cornice 18"/>
          <p:cNvSpPr/>
          <p:nvPr/>
        </p:nvSpPr>
        <p:spPr>
          <a:xfrm>
            <a:off x="10196153" y="4476205"/>
            <a:ext cx="341219" cy="169272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5" y="2887712"/>
            <a:ext cx="6087998" cy="3928443"/>
          </a:xfrm>
          <a:prstGeom prst="rect">
            <a:avLst/>
          </a:prstGeom>
        </p:spPr>
      </p:pic>
      <p:sp>
        <p:nvSpPr>
          <p:cNvPr id="21" name="Cornice 20"/>
          <p:cNvSpPr/>
          <p:nvPr/>
        </p:nvSpPr>
        <p:spPr>
          <a:xfrm>
            <a:off x="10284668" y="5581481"/>
            <a:ext cx="540085" cy="166175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6749BF3-7EF7-412C-996E-DD4A7AC057B6}"/>
              </a:ext>
            </a:extLst>
          </p:cNvPr>
          <p:cNvSpPr txBox="1"/>
          <p:nvPr/>
        </p:nvSpPr>
        <p:spPr>
          <a:xfrm>
            <a:off x="434055" y="1611163"/>
            <a:ext cx="4940277" cy="3970318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Collegarsi ad esse3.cineca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Cliccare sul “menu”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Inserire le proprie credenziali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volta collegati sul proprio profilo clicchiamo di nuovo “Menu”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Selezionare “Home”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Successivamente “Piano Carriera”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Procedere con il ”Nuovo Piano”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235D913-09BF-4FED-9B5F-70F993E9E520}"/>
              </a:ext>
            </a:extLst>
          </p:cNvPr>
          <p:cNvSpPr txBox="1"/>
          <p:nvPr/>
        </p:nvSpPr>
        <p:spPr>
          <a:xfrm>
            <a:off x="700775" y="907187"/>
            <a:ext cx="2159383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compila?</a:t>
            </a:r>
          </a:p>
        </p:txBody>
      </p:sp>
    </p:spTree>
    <p:extLst>
      <p:ext uri="{BB962C8B-B14F-4D97-AF65-F5344CB8AC3E}">
        <p14:creationId xmlns:p14="http://schemas.microsoft.com/office/powerpoint/2010/main" val="844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373F5C6-C6AD-4119-A629-6FAF35A71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0D0D1A-9F8A-409A-9A68-2AB7E7CC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Esse3 – homepage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personale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1749F81-C2F3-4E6E-B52F-BF85F2484680}"/>
              </a:ext>
            </a:extLst>
          </p:cNvPr>
          <p:cNvSpPr/>
          <p:nvPr/>
        </p:nvSpPr>
        <p:spPr>
          <a:xfrm>
            <a:off x="0" y="281402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http://uninsubria.esse3.cineca.it/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890A5B8F-0D2A-4340-9762-87777E6658EF}"/>
              </a:ext>
            </a:extLst>
          </p:cNvPr>
          <p:cNvSpPr/>
          <p:nvPr/>
        </p:nvSpPr>
        <p:spPr>
          <a:xfrm>
            <a:off x="3698697" y="405302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489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600B46-658A-4FC2-B10C-7203622DB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6BDA1E-23C9-40A3-9E36-2B86D811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E-learning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BCE7006-C1F5-4579-95E4-4ED313CD9D0E}"/>
              </a:ext>
            </a:extLst>
          </p:cNvPr>
          <p:cNvSpPr/>
          <p:nvPr/>
        </p:nvSpPr>
        <p:spPr>
          <a:xfrm>
            <a:off x="0" y="281402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http://uninsubria.esse3.cineca.it/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49FE1B1B-06DF-4C69-A0CB-7EA5EDEFF97F}"/>
              </a:ext>
            </a:extLst>
          </p:cNvPr>
          <p:cNvSpPr/>
          <p:nvPr/>
        </p:nvSpPr>
        <p:spPr>
          <a:xfrm>
            <a:off x="3698697" y="405302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11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EC735CE-576F-4941-ADE7-0E5FE85E668B}"/>
              </a:ext>
            </a:extLst>
          </p:cNvPr>
          <p:cNvSpPr>
            <a:spLocks noGrp="1"/>
          </p:cNvSpPr>
          <p:nvPr/>
        </p:nvSpPr>
        <p:spPr>
          <a:xfrm>
            <a:off x="838200" y="1381758"/>
            <a:ext cx="10515600" cy="193165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Piattaforma web su cui: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Viene caricato il materiale didattico da parte del docente nell’area dedicata del corso;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 caricati gli orari delle lezioni;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 pubblicati annunci da parte dei docenti nell’apposita sezione e avvisi generali, come bandi e concorsi.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AA8E298-2F76-428A-9E13-0FA9F0144233}"/>
              </a:ext>
            </a:extLst>
          </p:cNvPr>
          <p:cNvSpPr>
            <a:spLocks noGrp="1"/>
          </p:cNvSpPr>
          <p:nvPr/>
        </p:nvSpPr>
        <p:spPr>
          <a:xfrm>
            <a:off x="838200" y="3313416"/>
            <a:ext cx="10515600" cy="142810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 consultare la piattaforma E-learning?</a:t>
            </a:r>
          </a:p>
          <a:p>
            <a:r>
              <a:rPr lang="it-IT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 di orario delle lezioni e avvisi dei docenti non sempre vengono notificati tramite mail istituzionale;</a:t>
            </a:r>
          </a:p>
          <a:p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viene notificato sulla mail istituzionale il caricamento del materiale didattico!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658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636765A-985F-4601-8AC3-4F84A84FB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BF45B4-F6B5-4604-83DF-FACEEAD2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A762ABE-3CF0-4962-A408-BE9DF1E4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Posta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elettronica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88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7EC8282-EC52-4611-B5FD-BE2936DC4714}"/>
              </a:ext>
            </a:extLst>
          </p:cNvPr>
          <p:cNvSpPr>
            <a:spLocks noGrp="1"/>
          </p:cNvSpPr>
          <p:nvPr/>
        </p:nvSpPr>
        <p:spPr>
          <a:xfrm>
            <a:off x="707412" y="1795158"/>
            <a:ext cx="5393361" cy="340851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consultare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spesso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mail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istituzionale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segreterie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Ateneo;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loro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verbalizzazione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 grafico 5" descr="Posta elettronica">
            <a:extLst>
              <a:ext uri="{FF2B5EF4-FFF2-40B4-BE49-F238E27FC236}">
                <a16:creationId xmlns:a16="http://schemas.microsoft.com/office/drawing/2014/main" id="{DEAB2F5D-1ED7-4261-82F2-6C97F60E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EF33A41-3132-49CA-A6CA-B7EB692C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801" y="1053733"/>
            <a:ext cx="202730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087E61-2C2C-41DE-B73B-C0BA8D72252A}"/>
              </a:ext>
            </a:extLst>
          </p:cNvPr>
          <p:cNvSpPr txBox="1"/>
          <p:nvPr/>
        </p:nvSpPr>
        <p:spPr>
          <a:xfrm>
            <a:off x="0" y="6806"/>
            <a:ext cx="391278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Franz Livio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Scienza ed Alta Tecnologia (Como)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franz.livio@uninsubria.it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B52D94-888B-4879-8D7C-B2EDC7DF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780" y="3428999"/>
            <a:ext cx="1980000" cy="19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D327F52-2F34-4DA7-8BF3-6FA7540FA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4250" y="27393"/>
            <a:ext cx="2232645" cy="19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312543-E262-4F91-8A2B-4F8A26C674A9}"/>
              </a:ext>
            </a:extLst>
          </p:cNvPr>
          <p:cNvSpPr txBox="1"/>
          <p:nvPr/>
        </p:nvSpPr>
        <p:spPr>
          <a:xfrm>
            <a:off x="73049" y="3680717"/>
            <a:ext cx="391278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Andrea Pozzi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Scienza ed Alta Tecnologia (CO)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andrea.pozzi@uninsubria.it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BA65AC3-587F-4163-9E1D-12B73B45A992}"/>
              </a:ext>
            </a:extLst>
          </p:cNvPr>
          <p:cNvSpPr txBox="1"/>
          <p:nvPr/>
        </p:nvSpPr>
        <p:spPr>
          <a:xfrm>
            <a:off x="1733163" y="2067143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Adriano Martinoli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Scienze Teoriche e Applicate (Varese)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adriano.martinoli@uninsubria.it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6E47CD-B56B-4413-8056-5E9BADD2E70B}"/>
              </a:ext>
            </a:extLst>
          </p:cNvPr>
          <p:cNvSpPr txBox="1"/>
          <p:nvPr/>
        </p:nvSpPr>
        <p:spPr>
          <a:xfrm>
            <a:off x="2503159" y="5631914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Prof.ssa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Nicoletta Cannone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Scienza ed Alta Tecnologia (CO)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nicoletta.cannone@uninsubria.it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Maurizio Francesco Brivio | Publons">
            <a:extLst>
              <a:ext uri="{FF2B5EF4-FFF2-40B4-BE49-F238E27FC236}">
                <a16:creationId xmlns:a16="http://schemas.microsoft.com/office/drawing/2014/main" id="{27BB76E9-B25A-4ED5-BF7A-655EA9B6E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6527" y="-6140"/>
            <a:ext cx="1980000" cy="19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99E453-11A9-4526-81C2-F0A4C52A4DE8}"/>
              </a:ext>
            </a:extLst>
          </p:cNvPr>
          <p:cNvSpPr txBox="1"/>
          <p:nvPr/>
        </p:nvSpPr>
        <p:spPr>
          <a:xfrm>
            <a:off x="8229690" y="126338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Maurizio Francesco Brivio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Dipartimento di Scienze Teoriche e Applicate (Varese)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maurizio.brivio@uninsubria.it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2B190BD-A855-4C01-8D4F-4A3FB9BCAF0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00" y="1700717"/>
            <a:ext cx="1980000" cy="1980000"/>
          </a:xfrm>
          <a:prstGeom prst="ellipse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B1C9F32-1C6F-4638-8512-ED05F1C9388D}"/>
              </a:ext>
            </a:extLst>
          </p:cNvPr>
          <p:cNvSpPr txBox="1"/>
          <p:nvPr/>
        </p:nvSpPr>
        <p:spPr>
          <a:xfrm>
            <a:off x="6804296" y="3464112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Andrea Cattaneo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Scienza ed Alta Tecnologia (Como)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/>
              </a:rPr>
              <a:t>andrea.cattaneo@uninsubria.it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9A2381-C1ED-4F49-8B78-14D198166DDE}"/>
              </a:ext>
            </a:extLst>
          </p:cNvPr>
          <p:cNvSpPr txBox="1"/>
          <p:nvPr/>
        </p:nvSpPr>
        <p:spPr>
          <a:xfrm>
            <a:off x="7486527" y="5170969"/>
            <a:ext cx="4211102" cy="1477328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ogni studente viene affiancato un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docente tutor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ha validità per tutto il percorso di studi, esso viene comunicato tramite email al momento dell’immatricolazione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519" y="4749697"/>
            <a:ext cx="1928640" cy="20825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12693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erba, esterni, natura, mucca&#10;&#10;Descrizione generata automaticamente">
            <a:extLst>
              <a:ext uri="{FF2B5EF4-FFF2-40B4-BE49-F238E27FC236}">
                <a16:creationId xmlns:a16="http://schemas.microsoft.com/office/drawing/2014/main" id="{B5B1EE2F-B038-459C-B20F-D794FF7E1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68C9F1-1007-4858-8065-0A683FF8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Laboratori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didattici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su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campo e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laboratori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in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ateneo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>
            <a:extLst>
              <a:ext uri="{FF2B5EF4-FFF2-40B4-BE49-F238E27FC236}">
                <a16:creationId xmlns:a16="http://schemas.microsoft.com/office/drawing/2014/main" id="{C723959F-36DE-4EEC-809B-D2574E6AEE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6025793" cy="60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693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8FB44C6-C75E-4C09-914E-C9253C9A7D1F}"/>
              </a:ext>
            </a:extLst>
          </p:cNvPr>
          <p:cNvSpPr>
            <a:spLocks noGrp="1"/>
          </p:cNvSpPr>
          <p:nvPr/>
        </p:nvSpPr>
        <p:spPr>
          <a:xfrm>
            <a:off x="214045" y="184819"/>
            <a:ext cx="11763909" cy="1520692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previsti dei laboratori durante il percorso di laurea, con almeno il 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75% di presenze obbligatorie</a:t>
            </a:r>
            <a:r>
              <a:rPr lang="it-IT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previste </a:t>
            </a:r>
            <a:r>
              <a:rPr lang="it-IT" sz="1800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ore per il corso di biologia animale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800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per geologia e litologia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 </a:t>
            </a:r>
            <a:r>
              <a:rPr lang="it-IT" sz="1800" dirty="0">
                <a:highlight>
                  <a:srgbClr val="FF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per chimica analitica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queste ultime due è previsto un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valutativo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inerente alle conoscenze in scienze della terra e in chimica. Questo è previsto per novembre, il cui risultato verrà comunicato tramite la segreteria.</a:t>
            </a:r>
          </a:p>
          <a:p>
            <a:pPr marL="0" indent="0">
              <a:buNone/>
            </a:pPr>
            <a:endParaRPr lang="it-IT" u="sng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57E7AB9-6F19-47A0-B4CF-3A19D7FD7727}"/>
              </a:ext>
            </a:extLst>
          </p:cNvPr>
          <p:cNvSpPr>
            <a:spLocks noGrp="1"/>
          </p:cNvSpPr>
          <p:nvPr/>
        </p:nvSpPr>
        <p:spPr>
          <a:xfrm>
            <a:off x="214045" y="1705511"/>
            <a:ext cx="11763909" cy="127399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potersi iscrivere ad un laboratorio o attività di campo bisogna utilizzare il servizio ESSE3 (lo stesso della prenotazione degli esami) 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periodo dal 18 al 29 gennaio 2021, oltre il quale l’iscrizione non è più possibile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Tutte le informazioni riguardo la data di apertura verranno fornite dalla segreteria didattica esclusivamente sulla mail istituzionale dell’Università degli Studi dell’Insubria.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3A0328A-6852-46DC-82A0-130FBE081577}"/>
              </a:ext>
            </a:extLst>
          </p:cNvPr>
          <p:cNvSpPr>
            <a:spLocks noGrp="1"/>
          </p:cNvSpPr>
          <p:nvPr/>
        </p:nvSpPr>
        <p:spPr>
          <a:xfrm>
            <a:off x="214045" y="2979506"/>
            <a:ext cx="4357955" cy="369367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900" b="1" dirty="0">
                <a:highlight>
                  <a:srgbClr val="FF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it-IT" sz="2200" b="1" dirty="0">
                <a:highlight>
                  <a:srgbClr val="FF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CHIMICA ANALITICA</a:t>
            </a:r>
          </a:p>
          <a:p>
            <a:pPr marL="0" indent="0">
              <a:buNone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ore di lezione + 24 ore di laboratorio + 24 ore di campo</a:t>
            </a:r>
            <a:b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Sede: Como-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Valleggio</a:t>
            </a:r>
            <a:endParaRPr lang="it-IT" sz="1900" b="1" dirty="0">
              <a:highlight>
                <a:srgbClr val="FF00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</a:t>
            </a:r>
            <a:b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turni alla settimana per 8 settimane da marzo a maggio 2021</a:t>
            </a:r>
          </a:p>
          <a:p>
            <a:pPr marL="0" indent="0">
              <a:buNone/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IN CAMPO</a:t>
            </a: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17-18 maggio 2021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Porto Ceresio (1 giorno)</a:t>
            </a: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14-15-16 giugno 2021  Gravedona (2 giorni)</a:t>
            </a: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21-24 giugno 2021  Chiareggio-Alpe Ventina (2/3 giorni)</a:t>
            </a:r>
          </a:p>
          <a:p>
            <a:pPr>
              <a:buFontTx/>
              <a:buChar char="-"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27B28B9-E4B4-47A0-AB01-6963E1ACCABD}"/>
              </a:ext>
            </a:extLst>
          </p:cNvPr>
          <p:cNvSpPr>
            <a:spLocks noGrp="1"/>
          </p:cNvSpPr>
          <p:nvPr/>
        </p:nvSpPr>
        <p:spPr>
          <a:xfrm>
            <a:off x="8936805" y="2979505"/>
            <a:ext cx="3041150" cy="369367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BIOLOGIA ANIMALE E ZOOLOGIA</a:t>
            </a:r>
          </a:p>
          <a:p>
            <a:pPr marL="0" indent="0">
              <a:buNone/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</a:t>
            </a:r>
          </a:p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ore di laboratorio + 16 ore di campo </a:t>
            </a:r>
            <a:b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Sede: Varese-Padiglione Morselli/Campus Bizzozzero</a:t>
            </a:r>
          </a:p>
          <a:p>
            <a:pPr marL="0" indent="0">
              <a:buNone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9C21C68-9BAA-4FA6-B575-D7814C8AB250}"/>
              </a:ext>
            </a:extLst>
          </p:cNvPr>
          <p:cNvSpPr>
            <a:spLocks noGrp="1"/>
          </p:cNvSpPr>
          <p:nvPr/>
        </p:nvSpPr>
        <p:spPr>
          <a:xfrm>
            <a:off x="4578849" y="2979623"/>
            <a:ext cx="4357955" cy="369367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GEOLOGIA AMBIENTALE</a:t>
            </a:r>
          </a:p>
          <a:p>
            <a:pPr marL="0" indent="0">
              <a:buNone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ore di lezione + 32 ore di campo</a:t>
            </a:r>
          </a:p>
          <a:p>
            <a:pPr marL="0" indent="0">
              <a:buNone/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</a:t>
            </a:r>
          </a:p>
          <a:p>
            <a:pPr marL="0" indent="0">
              <a:buNone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Sede: Como-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Valleggio</a:t>
            </a:r>
            <a:b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cartografia e riconoscimento rocce</a:t>
            </a:r>
          </a:p>
          <a:p>
            <a:pPr marL="0" indent="0">
              <a:buNone/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IN CAMPO</a:t>
            </a:r>
          </a:p>
          <a:p>
            <a:pPr marL="0" indent="0">
              <a:buNone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24 febbraio 2021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Brunate </a:t>
            </a:r>
            <a:endParaRPr lang="it-IT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aprile 2021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Gole della 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Breggia</a:t>
            </a:r>
            <a:endParaRPr lang="it-IT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14-15-16 giugno 2021  Gravedona (2 giorni)</a:t>
            </a: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21-24 giugno 2021  Chiareggio-Alpe Ventina (2/3 giorni)</a:t>
            </a:r>
          </a:p>
          <a:p>
            <a:pPr>
              <a:buFontTx/>
              <a:buChar char="-"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81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VITA DI UNO STUDENTE LAVORATORE">
            <a:extLst>
              <a:ext uri="{FF2B5EF4-FFF2-40B4-BE49-F238E27FC236}">
                <a16:creationId xmlns:a16="http://schemas.microsoft.com/office/drawing/2014/main" id="{6A696C53-AC6E-4290-872F-E5EADD58E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33" r="5611" b="-1"/>
          <a:stretch/>
        </p:blipFill>
        <p:spPr bwMode="auto">
          <a:xfrm>
            <a:off x="236304" y="346750"/>
            <a:ext cx="11575551" cy="65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E686B7-CB34-4A36-A19F-8061504F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13" y="827277"/>
            <a:ext cx="4062642" cy="418170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gli studenti lavoratori sono previste azioni a favore: una volta presentato il contratto di lavoro sono disponibili alcune agevolazioni: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Scelta del turno di laboratorio più consono;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del turno;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Facilitazioni per studentesse con figli minori di 3 anni.</a:t>
            </a:r>
          </a:p>
          <a:p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tuttavia possibile derogare al regolamento didattico circa il minimo di 75% della frequenza previsto per l’accesso all’esame.</a:t>
            </a:r>
          </a:p>
          <a:p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128402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904CA-D1DC-4F66-8ECF-F2BAACD3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2800" dirty="0">
                <a:latin typeface="Berlin Sans FB Demi" panose="020E0802020502020306" pitchFamily="34" charset="0"/>
              </a:rPr>
              <a:t>Grazie a tutti! </a:t>
            </a:r>
            <a:br>
              <a:rPr lang="it-IT" dirty="0">
                <a:latin typeface="Berlin Sans FB Demi" panose="020E0802020502020306" pitchFamily="34" charset="0"/>
              </a:rPr>
            </a:br>
            <a:r>
              <a:rPr lang="it-IT" dirty="0">
                <a:latin typeface="Berlin Sans FB Demi" panose="020E0802020502020306" pitchFamily="34" charset="0"/>
              </a:rPr>
              <a:t>Per ulteriori informazioni contattateci tramite la mail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tutor.san@uninsubria.it</a:t>
            </a:r>
          </a:p>
        </p:txBody>
      </p:sp>
    </p:spTree>
    <p:extLst>
      <p:ext uri="{BB962C8B-B14F-4D97-AF65-F5344CB8AC3E}">
        <p14:creationId xmlns:p14="http://schemas.microsoft.com/office/powerpoint/2010/main" val="143750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>
            <a:extLst>
              <a:ext uri="{FF2B5EF4-FFF2-40B4-BE49-F238E27FC236}">
                <a16:creationId xmlns:a16="http://schemas.microsoft.com/office/drawing/2014/main" id="{53019AEB-7B5E-4912-8D1E-58D7D739F1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5814" y="975021"/>
            <a:ext cx="5114260" cy="2970044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r>
              <a:rPr lang="en-US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guidata</a:t>
            </a:r>
            <a:r>
              <a:rPr lang="en-US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dell’università</a:t>
            </a:r>
            <a:endParaRPr lang="en-US" b="1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ottobre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2020, ore 10.00 –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prenotazioni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ottobre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novembre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2020, ore 10.00 –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Varese 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prenotazioni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ottobre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info 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prenotazioni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contattare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tutor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tramite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mail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tutor.san@uninsubria.it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indicando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cognome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matricola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la data 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94D0D1-0CCB-4CD8-A5B1-6DE009A47FA4}"/>
              </a:ext>
            </a:extLst>
          </p:cNvPr>
          <p:cNvSpPr txBox="1"/>
          <p:nvPr/>
        </p:nvSpPr>
        <p:spPr>
          <a:xfrm>
            <a:off x="265815" y="435933"/>
            <a:ext cx="1913860" cy="400110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 facciamo?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9F0FBA-60CA-4E36-9535-C7AEC77313AE}"/>
              </a:ext>
            </a:extLst>
          </p:cNvPr>
          <p:cNvSpPr txBox="1"/>
          <p:nvPr/>
        </p:nvSpPr>
        <p:spPr>
          <a:xfrm>
            <a:off x="5773476" y="571949"/>
            <a:ext cx="5901071" cy="5632311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Sportello online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Orari: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Lunedi, 10.00 -12.00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https://teams.microsoft.com/l/meetup-join/19%3ameeting_NTk5OWJmZTMtMGQzOS00MzE4LTliYTktZTkxZjY4MDdkZjVk%40thread.v2/0?context=%7b%22Tid%22%3a%229252ed8b-dffc-401c-86ca-6237da9991fa%22%2c%22Oid%22%3a%226d42244e-83ca-4661-aca0-f96991d8f509%22%7d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Mercoledi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10.00 -12.00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https://teams.microsoft.com/l/meetup-join/19%3ameeting_ZTljMDE2MDctMDdlNS00MDhlLTk4MmItZmFiMDhjNjBkNTU3%40thread.v2/0?context=%7b%22Tid%22%3a%229252ed8b-dffc-401c-86ca-6237da9991fa%22%2c%22Oid%22%3a%226d42244e-83ca-4661-aca0-f96991d8f509%22%7d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prenotazione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 effettuata tramite email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indicando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cognome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matricola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giorno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interessato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 link di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partecipazione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riportati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sopra.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5C93E2-8601-45EB-A28D-FD878E87B56E}"/>
              </a:ext>
            </a:extLst>
          </p:cNvPr>
          <p:cNvSpPr txBox="1"/>
          <p:nvPr/>
        </p:nvSpPr>
        <p:spPr>
          <a:xfrm>
            <a:off x="972880" y="4316819"/>
            <a:ext cx="3065719" cy="1200329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Sevizio email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Scrivere una email a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tutor.san@uninsubria.it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le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vostre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richieste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3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6788F9-7B56-46AB-83D3-1AC6FCF3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A920C19-C83A-442E-8FA2-3AD22A7B9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 72">
            <a:extLst>
              <a:ext uri="{FF2B5EF4-FFF2-40B4-BE49-F238E27FC236}">
                <a16:creationId xmlns:a16="http://schemas.microsoft.com/office/drawing/2014/main" id="{41A04820-C326-4300-90B5-5BD134F54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131115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6F98AB-647E-4EBB-AA4D-5BB079C4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2"/>
            <a:ext cx="3001858" cy="3285009"/>
          </a:xfrm>
          <a:custGeom>
            <a:avLst/>
            <a:gdLst/>
            <a:ahLst/>
            <a:cxnLst/>
            <a:rect l="l" t="t" r="r" b="b"/>
            <a:pathLst>
              <a:path w="3001878" h="3285009">
                <a:moveTo>
                  <a:pt x="0" y="0"/>
                </a:moveTo>
                <a:lnTo>
                  <a:pt x="2567363" y="0"/>
                </a:lnTo>
                <a:lnTo>
                  <a:pt x="2654855" y="117001"/>
                </a:lnTo>
                <a:cubicBezTo>
                  <a:pt x="2873947" y="441300"/>
                  <a:pt x="3001878" y="832248"/>
                  <a:pt x="3001878" y="1253075"/>
                </a:cubicBezTo>
                <a:cubicBezTo>
                  <a:pt x="3001878" y="2375281"/>
                  <a:pt x="2092150" y="3285009"/>
                  <a:pt x="969943" y="3285009"/>
                </a:cubicBezTo>
                <a:cubicBezTo>
                  <a:pt x="619254" y="3285009"/>
                  <a:pt x="289314" y="3196169"/>
                  <a:pt x="1403" y="3039766"/>
                </a:cubicBezTo>
                <a:lnTo>
                  <a:pt x="0" y="303891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41" name="Oval 140">
            <a:extLst>
              <a:ext uri="{FF2B5EF4-FFF2-40B4-BE49-F238E27FC236}">
                <a16:creationId xmlns:a16="http://schemas.microsoft.com/office/drawing/2014/main" id="{0DEFC014-FFA5-4205-8F77-FA7CD095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355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D48FBB-2988-4B61-8E30-6766CE472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319" y="590131"/>
            <a:ext cx="2987276" cy="298727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3" name="Freeform 68">
            <a:extLst>
              <a:ext uri="{FF2B5EF4-FFF2-40B4-BE49-F238E27FC236}">
                <a16:creationId xmlns:a16="http://schemas.microsoft.com/office/drawing/2014/main" id="{4420FB57-1484-4DE9-B68A-2F3C9738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2910" y="2"/>
            <a:ext cx="3614334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76D2D3F-1D67-4CAC-A1E3-52EA7ECF0A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4"/>
          <a:stretch/>
        </p:blipFill>
        <p:spPr>
          <a:xfrm>
            <a:off x="7247620" y="4"/>
            <a:ext cx="3344914" cy="2044103"/>
          </a:xfrm>
          <a:custGeom>
            <a:avLst/>
            <a:gdLst/>
            <a:ahLst/>
            <a:cxnLst/>
            <a:rect l="l" t="t" r="r" b="b"/>
            <a:pathLst>
              <a:path w="3344914" h="2044103">
                <a:moveTo>
                  <a:pt x="42872" y="0"/>
                </a:moveTo>
                <a:lnTo>
                  <a:pt x="3302042" y="0"/>
                </a:lnTo>
                <a:lnTo>
                  <a:pt x="3310936" y="34588"/>
                </a:lnTo>
                <a:cubicBezTo>
                  <a:pt x="3333214" y="143461"/>
                  <a:pt x="3344914" y="256187"/>
                  <a:pt x="3344914" y="371646"/>
                </a:cubicBezTo>
                <a:cubicBezTo>
                  <a:pt x="3344914" y="1295319"/>
                  <a:pt x="2596130" y="2044103"/>
                  <a:pt x="1672457" y="2044103"/>
                </a:cubicBezTo>
                <a:cubicBezTo>
                  <a:pt x="748785" y="2044103"/>
                  <a:pt x="0" y="1295319"/>
                  <a:pt x="0" y="371646"/>
                </a:cubicBezTo>
                <a:cubicBezTo>
                  <a:pt x="0" y="256187"/>
                  <a:pt x="11700" y="143461"/>
                  <a:pt x="33979" y="34588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5" name="Freeform 64">
            <a:extLst>
              <a:ext uri="{FF2B5EF4-FFF2-40B4-BE49-F238E27FC236}">
                <a16:creationId xmlns:a16="http://schemas.microsoft.com/office/drawing/2014/main" id="{9641EB8E-6586-4EF4-9AAB-4199379B9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008" y="2433009"/>
            <a:ext cx="3807993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Alessia Sailis - Università degli Studi dell'Insubria - Como, Lombardia,  Italia | LinkedIn">
            <a:extLst>
              <a:ext uri="{FF2B5EF4-FFF2-40B4-BE49-F238E27FC236}">
                <a16:creationId xmlns:a16="http://schemas.microsoft.com/office/drawing/2014/main" id="{DC71B368-937C-4FE9-B72C-E18EA9AAF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8555386" y="2604387"/>
            <a:ext cx="3636614" cy="4263089"/>
          </a:xfrm>
          <a:custGeom>
            <a:avLst/>
            <a:gdLst/>
            <a:ahLst/>
            <a:cxnLst/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1E1D67-9B6A-4A64-BDCA-DB10AAD33C8A}"/>
              </a:ext>
            </a:extLst>
          </p:cNvPr>
          <p:cNvSpPr txBox="1"/>
          <p:nvPr/>
        </p:nvSpPr>
        <p:spPr>
          <a:xfrm>
            <a:off x="90081" y="3285011"/>
            <a:ext cx="26516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 Trotta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Magistrale in Scienze Ambientali - 1 anno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9E859BA-4E71-46D2-A741-80350D809FC3}"/>
              </a:ext>
            </a:extLst>
          </p:cNvPr>
          <p:cNvSpPr txBox="1"/>
          <p:nvPr/>
        </p:nvSpPr>
        <p:spPr>
          <a:xfrm>
            <a:off x="9468792" y="978486"/>
            <a:ext cx="26516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Federica Cozzula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Magistrale in Scienze Ambientali – 2 anno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06CF209-F032-4F4A-A594-F3609130E02D}"/>
              </a:ext>
            </a:extLst>
          </p:cNvPr>
          <p:cNvSpPr txBox="1"/>
          <p:nvPr/>
        </p:nvSpPr>
        <p:spPr>
          <a:xfrm>
            <a:off x="5999965" y="5196848"/>
            <a:ext cx="26516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Alessia Sailis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Magistrale in Scienze Ambientali - 1 anno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2B5FE1-DF63-4AC2-A9F5-56B499348E90}"/>
              </a:ext>
            </a:extLst>
          </p:cNvPr>
          <p:cNvSpPr txBox="1"/>
          <p:nvPr/>
        </p:nvSpPr>
        <p:spPr>
          <a:xfrm>
            <a:off x="538546" y="5210005"/>
            <a:ext cx="4922874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PROSSIME ELEZIONI: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Giovedì 19 novembre 2020 , 9.00-17.00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Venerdì 20 novembre 2020, 9.00-14.00</a:t>
            </a:r>
          </a:p>
        </p:txBody>
      </p:sp>
    </p:spTree>
    <p:extLst>
      <p:ext uri="{BB962C8B-B14F-4D97-AF65-F5344CB8AC3E}">
        <p14:creationId xmlns:p14="http://schemas.microsoft.com/office/powerpoint/2010/main" val="11606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C951F8A-BBAF-487E-85D8-E34EA914A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5AB5A9-6680-482D-8535-650C8D18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Covid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19 –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indicazioni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operative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927C45-49E9-4BF7-A869-F31CBC118595}"/>
              </a:ext>
            </a:extLst>
          </p:cNvPr>
          <p:cNvSpPr txBox="1"/>
          <p:nvPr/>
        </p:nvSpPr>
        <p:spPr>
          <a:xfrm>
            <a:off x="8705617" y="6108780"/>
            <a:ext cx="3486363" cy="608693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coronavirus@uninsubria.it </a:t>
            </a:r>
          </a:p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www.uninsubria.it/coronavirus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97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106504-F066-4500-B812-E8B731F4D3DB}"/>
              </a:ext>
            </a:extLst>
          </p:cNvPr>
          <p:cNvSpPr txBox="1"/>
          <p:nvPr/>
        </p:nvSpPr>
        <p:spPr>
          <a:xfrm>
            <a:off x="345985" y="864229"/>
            <a:ext cx="4929887" cy="4617033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gli studenti del corso di laurea in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Scienze dell’Ambiente e della Natura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previste: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LEZIONI ESCLUSIVAMENTE A DISTANZA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PRATICHE IN MODALITÀ MISTA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Per le attività (esercitazioni/laboratori/ attività di campo) in presenza gli studenti saranno suddivisi in gruppi sulla base della capienza consentita dai laboratori o dall’ambiente in cui si svolgono, con </a:t>
            </a:r>
            <a:r>
              <a:rPr lang="it-IT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obbligo di mascherina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 IN MODALITA’ A DISTANZA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884BFC-FC97-453D-979A-F1DD9BD65C7B}"/>
              </a:ext>
            </a:extLst>
          </p:cNvPr>
          <p:cNvSpPr txBox="1"/>
          <p:nvPr/>
        </p:nvSpPr>
        <p:spPr>
          <a:xfrm>
            <a:off x="219093" y="5640725"/>
            <a:ext cx="2453170" cy="954107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Piattaforma teams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BE523A-6BB0-40DA-823F-879ECCD038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749" y="5557205"/>
            <a:ext cx="1200329" cy="12003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F70C9C-8367-48E8-8661-2E45F569AF40}"/>
              </a:ext>
            </a:extLst>
          </p:cNvPr>
          <p:cNvSpPr txBox="1"/>
          <p:nvPr/>
        </p:nvSpPr>
        <p:spPr>
          <a:xfrm>
            <a:off x="4331074" y="5794612"/>
            <a:ext cx="7641833" cy="646331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-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licenza viene rilasciata dall’università una volta immatricolati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Per ogni lezione viene inviato un link di invito alle lezioni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125525-0BEE-4CF9-B261-BB691BC0755B}"/>
              </a:ext>
            </a:extLst>
          </p:cNvPr>
          <p:cNvSpPr txBox="1"/>
          <p:nvPr/>
        </p:nvSpPr>
        <p:spPr>
          <a:xfrm>
            <a:off x="345985" y="217898"/>
            <a:ext cx="2326278" cy="646331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didattica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All'università con la mascherina - La Rivista">
            <a:extLst>
              <a:ext uri="{FF2B5EF4-FFF2-40B4-BE49-F238E27FC236}">
                <a16:creationId xmlns:a16="http://schemas.microsoft.com/office/drawing/2014/main" id="{4836C313-9448-48A8-945C-7C4F568B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880" y="1212112"/>
            <a:ext cx="5573450" cy="3713311"/>
          </a:xfrm>
          <a:prstGeom prst="rect">
            <a:avLst/>
          </a:prstGeom>
          <a:noFill/>
          <a:ln>
            <a:solidFill>
              <a:srgbClr val="0057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FB8F5B7-1A83-42D2-A95B-72F91FCD7F39}"/>
              </a:ext>
            </a:extLst>
          </p:cNvPr>
          <p:cNvSpPr/>
          <p:nvPr/>
        </p:nvSpPr>
        <p:spPr>
          <a:xfrm>
            <a:off x="5664605" y="85941"/>
            <a:ext cx="6096000" cy="646331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https://unins.prod.up.cineca.it/calendarioPubblico/linkCalendarioId=5d4c145e8bb06c001142c999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904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1F269-5F0F-439F-BA3D-E8FC9377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05" y="283110"/>
            <a:ext cx="4247508" cy="775306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Accesso alle strutture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4A2734-15D5-42BA-82DA-DBBE6E53DA73}"/>
              </a:ext>
            </a:extLst>
          </p:cNvPr>
          <p:cNvSpPr txBox="1"/>
          <p:nvPr/>
        </p:nvSpPr>
        <p:spPr>
          <a:xfrm>
            <a:off x="4629110" y="565079"/>
            <a:ext cx="7484121" cy="5021888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L’accesso alle strutture avverrà attraverso un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unico ingresso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presidiato e indicato in loco con </a:t>
            </a:r>
            <a:r>
              <a:rPr lang="it-IT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l’obbligo di mascherina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punto di controllo della temperatura corporea è necessario attendere il proprio turno,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mantenendo la distanza di 1 metro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dagli altri;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viene rilevata una temperatura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superiore a 37,5° C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non sarà consentito l’accesso. Il protocollo prevede una sosta in un locale dedicato e una seconda misurazione dopo 20 minuti.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anche alla seconda rilevazione la temperatura risultasse superiore a 37,5° C, non sarà consentito di accedere.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precluso l’accesso a chiunque abbia avuto contatti, nei 14 giorni precedenti, con soggetti risultati positivi al COVID-19.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Have a look - Como and University of Insubria photogallery - Pagina 2 -  Università degli Studi dell'Insubria">
            <a:extLst>
              <a:ext uri="{FF2B5EF4-FFF2-40B4-BE49-F238E27FC236}">
                <a16:creationId xmlns:a16="http://schemas.microsoft.com/office/drawing/2014/main" id="{E758CA31-3B5B-4C37-9BBF-734FB8104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354" y="1395403"/>
            <a:ext cx="3219563" cy="2160000"/>
          </a:xfrm>
          <a:prstGeom prst="rect">
            <a:avLst/>
          </a:prstGeom>
          <a:noFill/>
          <a:ln>
            <a:solidFill>
              <a:srgbClr val="0057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1E38DA-84AA-49FA-87E9-B7BEEEB65384}"/>
              </a:ext>
            </a:extLst>
          </p:cNvPr>
          <p:cNvSpPr txBox="1"/>
          <p:nvPr/>
        </p:nvSpPr>
        <p:spPr>
          <a:xfrm>
            <a:off x="776160" y="3707724"/>
            <a:ext cx="3631453" cy="369332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 di Como – Via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Valleggio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B9FA81-3284-47B3-98EB-4CED9286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65" y="4382597"/>
            <a:ext cx="3262841" cy="216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022508-D45B-48EE-AFF4-3524CCB40B5D}"/>
              </a:ext>
            </a:extLst>
          </p:cNvPr>
          <p:cNvSpPr txBox="1"/>
          <p:nvPr/>
        </p:nvSpPr>
        <p:spPr>
          <a:xfrm>
            <a:off x="4629110" y="5969755"/>
            <a:ext cx="4247507" cy="646331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 di Varese – Padiglione Morselli, via Ottorino Rossi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378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5690" y="335733"/>
            <a:ext cx="11640620" cy="612744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ORARI DI SERVIZIO AL PUBBLICO E SPORTELLI VIRTUALI: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9098" y="1001789"/>
            <a:ext cx="11427212" cy="866904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uffici del servizio didattica e del servizio ricerca riceveranno gli studenti con uno sportello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virtuale*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previo appuntamento tramite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così articolato: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72" y="1922005"/>
            <a:ext cx="6173488" cy="37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93072" y="5818125"/>
            <a:ext cx="11427211" cy="866904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Solo dopo l’appuntamento svolto tramite sportello virtuale,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caso di effettiva necessità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previa autorizzazione da parte del Responsabile, può essere concordato un ulteriore appuntamento in presenza.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2301F0-E0C0-43BB-89EC-43A236211034}"/>
              </a:ext>
            </a:extLst>
          </p:cNvPr>
          <p:cNvSpPr txBox="1"/>
          <p:nvPr/>
        </p:nvSpPr>
        <p:spPr>
          <a:xfrm>
            <a:off x="7358744" y="2007627"/>
            <a:ext cx="4557566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Referente segreteria didattica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anager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idattico della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ualità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(M.D.Q.)</a:t>
            </a: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Flavia Misso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83209CB-D7A3-4FBF-A329-33E3499A1C19}"/>
              </a:ext>
            </a:extLst>
          </p:cNvPr>
          <p:cNvSpPr/>
          <p:nvPr/>
        </p:nvSpPr>
        <p:spPr>
          <a:xfrm>
            <a:off x="7358744" y="3197077"/>
            <a:ext cx="4584153" cy="369332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J.H. Dunant, 3 - 21100 Varese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420EDC-024E-4AC2-8654-8EE3B534E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637" y="3936817"/>
            <a:ext cx="4015673" cy="14363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2600</Words>
  <Application>Microsoft Macintosh PowerPoint</Application>
  <PresentationFormat>Widescreen</PresentationFormat>
  <Paragraphs>215</Paragraphs>
  <Slides>33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1" baseType="lpstr">
      <vt:lpstr>Arial</vt:lpstr>
      <vt:lpstr>Berlin Sans FB</vt:lpstr>
      <vt:lpstr>Berlin Sans FB Demi</vt:lpstr>
      <vt:lpstr>Calibri</vt:lpstr>
      <vt:lpstr>Calibri Light</vt:lpstr>
      <vt:lpstr>Tahoma</vt:lpstr>
      <vt:lpstr>Titillium Web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Covid 19 – indicazioni operative</vt:lpstr>
      <vt:lpstr>Presentazione standard di PowerPoint</vt:lpstr>
      <vt:lpstr>Accesso alle strutture</vt:lpstr>
      <vt:lpstr>Presentazione standard di PowerPoint</vt:lpstr>
      <vt:lpstr>SISTEMA BIBLIOTECARIO</vt:lpstr>
      <vt:lpstr>Test di verifica della preparazione iniziale</vt:lpstr>
      <vt:lpstr>Presentazione standard di PowerPoint</vt:lpstr>
      <vt:lpstr>Esami di profitto</vt:lpstr>
      <vt:lpstr>Presentazione standard di PowerPoint</vt:lpstr>
      <vt:lpstr>Come ci si iscrive agli esami?</vt:lpstr>
      <vt:lpstr>Presentazione standard di PowerPoint</vt:lpstr>
      <vt:lpstr>Come si accetta/rifiuta un voto?</vt:lpstr>
      <vt:lpstr>Sito web</vt:lpstr>
      <vt:lpstr>Presentazione standard di PowerPoint</vt:lpstr>
      <vt:lpstr>Presentazione standard di PowerPoint</vt:lpstr>
      <vt:lpstr>Presentazione standard di PowerPoint</vt:lpstr>
      <vt:lpstr>Piano di studi</vt:lpstr>
      <vt:lpstr>Presentazione standard di PowerPoint</vt:lpstr>
      <vt:lpstr>Presentazione standard di PowerPoint</vt:lpstr>
      <vt:lpstr>Esse3 – homepage personale</vt:lpstr>
      <vt:lpstr>E-learning</vt:lpstr>
      <vt:lpstr>Presentazione standard di PowerPoint</vt:lpstr>
      <vt:lpstr>Posta elettronica</vt:lpstr>
      <vt:lpstr>Presentazione standard di PowerPoint</vt:lpstr>
      <vt:lpstr>Laboratori didattici su campo e laboratori in ateneo</vt:lpstr>
      <vt:lpstr>Presentazione standard di PowerPoint</vt:lpstr>
      <vt:lpstr>Presentazione standard di PowerPoint</vt:lpstr>
      <vt:lpstr>Grazie a tutti!  Per ulteriori informazioni contattateci tramite la mail tutor.san@uninsubria.it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CASIRAGHI CHIARA</dc:creator>
  <cp:lastModifiedBy>Microsoft Office User</cp:lastModifiedBy>
  <cp:revision>11</cp:revision>
  <dcterms:created xsi:type="dcterms:W3CDTF">2020-10-02T13:01:00Z</dcterms:created>
  <dcterms:modified xsi:type="dcterms:W3CDTF">2020-11-23T13:50:12Z</dcterms:modified>
</cp:coreProperties>
</file>