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1.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comment2.xml" ContentType="application/vnd.openxmlformats-officedocument.presentationml.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handoutMasterIdLst>
    <p:handoutMasterId r:id="rId55"/>
  </p:handoutMasterIdLst>
  <p:sldIdLst>
    <p:sldId id="289" r:id="rId2"/>
    <p:sldId id="365" r:id="rId3"/>
    <p:sldId id="402" r:id="rId4"/>
    <p:sldId id="366" r:id="rId5"/>
    <p:sldId id="398" r:id="rId6"/>
    <p:sldId id="291" r:id="rId7"/>
    <p:sldId id="399" r:id="rId8"/>
    <p:sldId id="295" r:id="rId9"/>
    <p:sldId id="300" r:id="rId10"/>
    <p:sldId id="410" r:id="rId11"/>
    <p:sldId id="269" r:id="rId12"/>
    <p:sldId id="259" r:id="rId13"/>
    <p:sldId id="428" r:id="rId14"/>
    <p:sldId id="401" r:id="rId15"/>
    <p:sldId id="393" r:id="rId16"/>
    <p:sldId id="394" r:id="rId17"/>
    <p:sldId id="431" r:id="rId18"/>
    <p:sldId id="430" r:id="rId19"/>
    <p:sldId id="395" r:id="rId20"/>
    <p:sldId id="434" r:id="rId21"/>
    <p:sldId id="407" r:id="rId22"/>
    <p:sldId id="293" r:id="rId23"/>
    <p:sldId id="405" r:id="rId24"/>
    <p:sldId id="304" r:id="rId25"/>
    <p:sldId id="396" r:id="rId26"/>
    <p:sldId id="390" r:id="rId27"/>
    <p:sldId id="433" r:id="rId28"/>
    <p:sldId id="427" r:id="rId29"/>
    <p:sldId id="292" r:id="rId30"/>
    <p:sldId id="413" r:id="rId31"/>
    <p:sldId id="414" r:id="rId32"/>
    <p:sldId id="416" r:id="rId33"/>
    <p:sldId id="417" r:id="rId34"/>
    <p:sldId id="418" r:id="rId35"/>
    <p:sldId id="432" r:id="rId36"/>
    <p:sldId id="391" r:id="rId37"/>
    <p:sldId id="361" r:id="rId38"/>
    <p:sldId id="411" r:id="rId39"/>
    <p:sldId id="429" r:id="rId40"/>
    <p:sldId id="296" r:id="rId41"/>
    <p:sldId id="377" r:id="rId42"/>
    <p:sldId id="412" r:id="rId43"/>
    <p:sldId id="420" r:id="rId44"/>
    <p:sldId id="421" r:id="rId45"/>
    <p:sldId id="422" r:id="rId46"/>
    <p:sldId id="423" r:id="rId47"/>
    <p:sldId id="424" r:id="rId48"/>
    <p:sldId id="425" r:id="rId49"/>
    <p:sldId id="426" r:id="rId50"/>
    <p:sldId id="313" r:id="rId51"/>
    <p:sldId id="397" r:id="rId52"/>
    <p:sldId id="392" r:id="rId53"/>
  </p:sldIdLst>
  <p:sldSz cx="9144000" cy="6858000" type="screen4x3"/>
  <p:notesSz cx="6797675" cy="9926638"/>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mperatori" initials="ci" lastIdx="5" clrIdx="0"/>
  <p:cmAuthor id="2" name="DIDATTICA DBSV" initials="DBSV" lastIdx="7" clrIdx="1"/>
  <p:cmAuthor id="3" name="cesposito" initials="c" lastIdx="2" clrIdx="2"/>
  <p:cmAuthor id="4" name="fmarinelli" initials="f" lastIdx="12" clrIdx="3">
    <p:extLst>
      <p:ext uri="{19B8F6BF-5375-455C-9EA6-DF929625EA0E}">
        <p15:presenceInfo xmlns:p15="http://schemas.microsoft.com/office/powerpoint/2012/main" userId="fmarinell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045"/>
    <a:srgbClr val="0000FF"/>
    <a:srgbClr val="009999"/>
    <a:srgbClr val="007161"/>
    <a:srgbClr val="404040"/>
    <a:srgbClr val="007F70"/>
    <a:srgbClr val="CC00FF"/>
    <a:srgbClr val="00CC99"/>
    <a:srgbClr val="002E27"/>
    <a:srgbClr val="008D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131" autoAdjust="0"/>
    <p:restoredTop sz="93231" autoAdjust="0"/>
  </p:normalViewPr>
  <p:slideViewPr>
    <p:cSldViewPr>
      <p:cViewPr varScale="1">
        <p:scale>
          <a:sx n="100" d="100"/>
          <a:sy n="100" d="100"/>
        </p:scale>
        <p:origin x="360"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20-09-24T11:08:02.186" idx="12">
    <p:pos x="10" y="10"/>
    <p:text>controllate date con catia</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18-09-18T14:41:44.668" idx="7">
    <p:pos x="10" y="10"/>
    <p:text>Correggere in 24 settembre</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8A70525F-BCC5-498B-94C7-3F48C0C2D639}" type="datetimeFigureOut">
              <a:rPr lang="it-IT" smtClean="0"/>
              <a:t>21/09/23</a:t>
            </a:fld>
            <a:endParaRPr lang="it-IT"/>
          </a:p>
        </p:txBody>
      </p:sp>
      <p:sp>
        <p:nvSpPr>
          <p:cNvPr id="4" name="Segnaposto piè di pagina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DE162AB9-454C-4081-9E66-0C2D9D42199C}" type="slidenum">
              <a:rPr lang="it-IT" smtClean="0"/>
              <a:t>‹#›</a:t>
            </a:fld>
            <a:endParaRPr lang="it-IT"/>
          </a:p>
        </p:txBody>
      </p:sp>
    </p:spTree>
    <p:extLst>
      <p:ext uri="{BB962C8B-B14F-4D97-AF65-F5344CB8AC3E}">
        <p14:creationId xmlns:p14="http://schemas.microsoft.com/office/powerpoint/2010/main" val="42516143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D581500B-1946-4A59-ABEF-BCC21801FE3B}" type="datetimeFigureOut">
              <a:rPr lang="it-IT" smtClean="0"/>
              <a:t>21/09/23</a:t>
            </a:fld>
            <a:endParaRPr lang="it-IT"/>
          </a:p>
        </p:txBody>
      </p:sp>
      <p:sp>
        <p:nvSpPr>
          <p:cNvPr id="4" name="Segnaposto immagine diapositiva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FA019ADA-6273-4447-B56C-DF7FE68AE5CC}" type="slidenum">
              <a:rPr lang="it-IT" smtClean="0"/>
              <a:t>‹#›</a:t>
            </a:fld>
            <a:endParaRPr lang="it-IT"/>
          </a:p>
        </p:txBody>
      </p:sp>
    </p:spTree>
    <p:extLst>
      <p:ext uri="{BB962C8B-B14F-4D97-AF65-F5344CB8AC3E}">
        <p14:creationId xmlns:p14="http://schemas.microsoft.com/office/powerpoint/2010/main" val="1538580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FA019ADA-6273-4447-B56C-DF7FE68AE5CC}" type="slidenum">
              <a:rPr lang="it-IT" smtClean="0"/>
              <a:t>1</a:t>
            </a:fld>
            <a:endParaRPr lang="it-IT"/>
          </a:p>
        </p:txBody>
      </p:sp>
    </p:spTree>
    <p:extLst>
      <p:ext uri="{BB962C8B-B14F-4D97-AF65-F5344CB8AC3E}">
        <p14:creationId xmlns:p14="http://schemas.microsoft.com/office/powerpoint/2010/main" val="913011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FA019ADA-6273-4447-B56C-DF7FE68AE5CC}" type="slidenum">
              <a:rPr lang="it-IT" smtClean="0"/>
              <a:t>10</a:t>
            </a:fld>
            <a:endParaRPr lang="it-IT"/>
          </a:p>
        </p:txBody>
      </p:sp>
    </p:spTree>
    <p:extLst>
      <p:ext uri="{BB962C8B-B14F-4D97-AF65-F5344CB8AC3E}">
        <p14:creationId xmlns:p14="http://schemas.microsoft.com/office/powerpoint/2010/main" val="1717875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pur definito nella sua struttura, il percorso non intende però essere rigido; questo documento pertanto non impedisce di inserire nel percorso delle modifiche, in base all’andamento e alle esigenze dei partecipanti.</a:t>
            </a:r>
          </a:p>
          <a:p>
            <a:endParaRPr lang="it-IT" dirty="0"/>
          </a:p>
        </p:txBody>
      </p:sp>
      <p:sp>
        <p:nvSpPr>
          <p:cNvPr id="4" name="Segnaposto numero diapositiva 3"/>
          <p:cNvSpPr>
            <a:spLocks noGrp="1"/>
          </p:cNvSpPr>
          <p:nvPr>
            <p:ph type="sldNum" sz="quarter" idx="10"/>
          </p:nvPr>
        </p:nvSpPr>
        <p:spPr/>
        <p:txBody>
          <a:bodyPr/>
          <a:lstStyle/>
          <a:p>
            <a:fld id="{0E75BEDC-B099-4AF2-8F2A-6656CC3ADC9D}" type="slidenum">
              <a:rPr lang="it-IT" smtClean="0"/>
              <a:t>11</a:t>
            </a:fld>
            <a:endParaRPr lang="it-IT"/>
          </a:p>
        </p:txBody>
      </p:sp>
    </p:spTree>
    <p:extLst>
      <p:ext uri="{BB962C8B-B14F-4D97-AF65-F5344CB8AC3E}">
        <p14:creationId xmlns:p14="http://schemas.microsoft.com/office/powerpoint/2010/main" val="391992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FA019ADA-6273-4447-B56C-DF7FE68AE5CC}" type="slidenum">
              <a:rPr lang="it-IT" smtClean="0"/>
              <a:t>12</a:t>
            </a:fld>
            <a:endParaRPr lang="it-IT"/>
          </a:p>
        </p:txBody>
      </p:sp>
    </p:spTree>
    <p:extLst>
      <p:ext uri="{BB962C8B-B14F-4D97-AF65-F5344CB8AC3E}">
        <p14:creationId xmlns:p14="http://schemas.microsoft.com/office/powerpoint/2010/main" val="1809340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FA019ADA-6273-4447-B56C-DF7FE68AE5CC}" type="slidenum">
              <a:rPr lang="it-IT" smtClean="0"/>
              <a:t>13</a:t>
            </a:fld>
            <a:endParaRPr lang="it-IT"/>
          </a:p>
        </p:txBody>
      </p:sp>
    </p:spTree>
    <p:extLst>
      <p:ext uri="{BB962C8B-B14F-4D97-AF65-F5344CB8AC3E}">
        <p14:creationId xmlns:p14="http://schemas.microsoft.com/office/powerpoint/2010/main" val="3547190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A019ADA-6273-4447-B56C-DF7FE68AE5CC}" type="slidenum">
              <a:rPr lang="it-IT" smtClean="0"/>
              <a:t>14</a:t>
            </a:fld>
            <a:endParaRPr lang="it-IT"/>
          </a:p>
        </p:txBody>
      </p:sp>
    </p:spTree>
    <p:extLst>
      <p:ext uri="{BB962C8B-B14F-4D97-AF65-F5344CB8AC3E}">
        <p14:creationId xmlns:p14="http://schemas.microsoft.com/office/powerpoint/2010/main" val="858795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solo modulo di Matematica di base. 20 domande a risposta multipla, livello soglia (10 risposte esatte su 20 quesiti), pertanto, agli studenti che non abbiano raggiunto tale  livello  sarà  attribuito  un  obbligo  formativo  aggiuntivo  (OFA)  che  prevede  la  frequenza di una specifica attività formativa di recupero all’interno dell’insegnamento di Matematica Informatica e Biostatistica, al termine della quale è previsto un ulteriore test di verifica. L’assolvimento dell’OFA deve avvenire entro il 30 settembre dell’anno solare successivo a quello di immatricolazione. Il mancato assolvimento dell’OFA entro tale data comporta l’impossibilità di iscriversi agli appelli di esame previsti per il secondo anno. Il  superamento dell’obbligo  formativo  aggiuntivo  non  dà  luogo all’acquisizione di ulteriori CFU.</a:t>
            </a:r>
          </a:p>
        </p:txBody>
      </p:sp>
      <p:sp>
        <p:nvSpPr>
          <p:cNvPr id="4" name="Segnaposto numero diapositiva 3"/>
          <p:cNvSpPr>
            <a:spLocks noGrp="1"/>
          </p:cNvSpPr>
          <p:nvPr>
            <p:ph type="sldNum" sz="quarter" idx="10"/>
          </p:nvPr>
        </p:nvSpPr>
        <p:spPr/>
        <p:txBody>
          <a:bodyPr/>
          <a:lstStyle/>
          <a:p>
            <a:fld id="{FA019ADA-6273-4447-B56C-DF7FE68AE5CC}" type="slidenum">
              <a:rPr lang="it-IT" smtClean="0"/>
              <a:t>15</a:t>
            </a:fld>
            <a:endParaRPr lang="it-IT"/>
          </a:p>
        </p:txBody>
      </p:sp>
    </p:spTree>
    <p:extLst>
      <p:ext uri="{BB962C8B-B14F-4D97-AF65-F5344CB8AC3E}">
        <p14:creationId xmlns:p14="http://schemas.microsoft.com/office/powerpoint/2010/main" val="154253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a:t>Matematica di base prevede un livello soglia (10 risposte esatte su 20 quesiti), pertanto, agli studenti che non abbiano raggiunto tale  livello  sarà  attribuito  un  obbligo  formativo  aggiuntivo  (OFA)  che  prevede  la  frequenza di una specifica attività formativa di recupero all’interno dell’insegnamento di Matematica Informatica e Biostatistica, al termine della quale è previsto un ulteriore test di verifica. L’assolvimento dell’OFA deve avvenire entro il 30 settembre dell’anno solare successivo a quello di immatricolazione. Il mancato assolvimento dell’OFA entro tale data comporta l’impossibilità di iscriversi agli appelli di esame previsti per il secondo anno. Il  superamento  dell’obbligo  formativo  aggiuntivo  non  dà  luogo all’acquisizione di  ulteriori CFU.</a:t>
            </a:r>
          </a:p>
          <a:p>
            <a:endParaRPr lang="it-IT" dirty="0"/>
          </a:p>
        </p:txBody>
      </p:sp>
      <p:sp>
        <p:nvSpPr>
          <p:cNvPr id="4" name="Segnaposto numero diapositiva 3"/>
          <p:cNvSpPr>
            <a:spLocks noGrp="1"/>
          </p:cNvSpPr>
          <p:nvPr>
            <p:ph type="sldNum" sz="quarter" idx="10"/>
          </p:nvPr>
        </p:nvSpPr>
        <p:spPr/>
        <p:txBody>
          <a:bodyPr/>
          <a:lstStyle/>
          <a:p>
            <a:fld id="{FA019ADA-6273-4447-B56C-DF7FE68AE5CC}" type="slidenum">
              <a:rPr lang="it-IT" smtClean="0"/>
              <a:t>16</a:t>
            </a:fld>
            <a:endParaRPr lang="it-IT"/>
          </a:p>
        </p:txBody>
      </p:sp>
    </p:spTree>
    <p:extLst>
      <p:ext uri="{BB962C8B-B14F-4D97-AF65-F5344CB8AC3E}">
        <p14:creationId xmlns:p14="http://schemas.microsoft.com/office/powerpoint/2010/main" val="1378061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a:t>Matematica di base prevede un livello soglia (10 risposte esatte su 20 quesiti), pertanto, agli studenti che non abbiano raggiunto tale  livello  sarà  attribuito  un  obbligo  formativo  aggiuntivo  (OFA)  che  prevede  la  frequenza di una specifica attività formativa di recupero all’interno dell’insegnamento di Matematica Informatica e Biostatistica, al termine della quale è previsto un ulteriore test di verifica. L’assolvimento dell’OFA deve avvenire entro il 30 settembre dell’anno solare successivo a quello di immatricolazione. Il mancato assolvimento dell’OFA entro tale data comporta l’impossibilità di iscriversi agli appelli di esame previsti per il secondo anno. Il  superamento  dell’obbligo  formativo  aggiuntivo  non  dà  luogo all’acquisizione di  ulteriori CFU.</a:t>
            </a:r>
          </a:p>
          <a:p>
            <a:endParaRPr lang="it-IT" dirty="0"/>
          </a:p>
        </p:txBody>
      </p:sp>
      <p:sp>
        <p:nvSpPr>
          <p:cNvPr id="4" name="Segnaposto numero diapositiva 3"/>
          <p:cNvSpPr>
            <a:spLocks noGrp="1"/>
          </p:cNvSpPr>
          <p:nvPr>
            <p:ph type="sldNum" sz="quarter" idx="10"/>
          </p:nvPr>
        </p:nvSpPr>
        <p:spPr/>
        <p:txBody>
          <a:bodyPr/>
          <a:lstStyle/>
          <a:p>
            <a:fld id="{FA019ADA-6273-4447-B56C-DF7FE68AE5CC}" type="slidenum">
              <a:rPr lang="it-IT" smtClean="0"/>
              <a:t>17</a:t>
            </a:fld>
            <a:endParaRPr lang="it-IT"/>
          </a:p>
        </p:txBody>
      </p:sp>
    </p:spTree>
    <p:extLst>
      <p:ext uri="{BB962C8B-B14F-4D97-AF65-F5344CB8AC3E}">
        <p14:creationId xmlns:p14="http://schemas.microsoft.com/office/powerpoint/2010/main" val="1502405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a:t>Matematica di base prevede un livello soglia (10 risposte esatte su 20 quesiti), pertanto, agli studenti che non abbiano raggiunto tale  livello  sarà  attribuito  un  obbligo  formativo  aggiuntivo  (OFA)  che  prevede  la  frequenza di una specifica attività formativa di recupero all’interno dell’insegnamento di Matematica Informatica e Biostatistica, al termine della quale è previsto un ulteriore test di verifica. L’assolvimento dell’OFA deve avvenire entro il 30 settembre dell’anno solare successivo a quello di immatricolazione. Il mancato assolvimento dell’OFA entro tale data comporta l’impossibilità di iscriversi agli appelli di esame previsti per il secondo anno. Il  superamento  dell’obbligo  formativo  aggiuntivo  non  dà  luogo all’acquisizione di  ulteriori CFU.</a:t>
            </a:r>
          </a:p>
          <a:p>
            <a:endParaRPr lang="it-IT" dirty="0"/>
          </a:p>
        </p:txBody>
      </p:sp>
      <p:sp>
        <p:nvSpPr>
          <p:cNvPr id="4" name="Segnaposto numero diapositiva 3"/>
          <p:cNvSpPr>
            <a:spLocks noGrp="1"/>
          </p:cNvSpPr>
          <p:nvPr>
            <p:ph type="sldNum" sz="quarter" idx="10"/>
          </p:nvPr>
        </p:nvSpPr>
        <p:spPr/>
        <p:txBody>
          <a:bodyPr/>
          <a:lstStyle/>
          <a:p>
            <a:fld id="{FA019ADA-6273-4447-B56C-DF7FE68AE5CC}" type="slidenum">
              <a:rPr lang="it-IT" smtClean="0"/>
              <a:t>18</a:t>
            </a:fld>
            <a:endParaRPr lang="it-IT"/>
          </a:p>
        </p:txBody>
      </p:sp>
    </p:spTree>
    <p:extLst>
      <p:ext uri="{BB962C8B-B14F-4D97-AF65-F5344CB8AC3E}">
        <p14:creationId xmlns:p14="http://schemas.microsoft.com/office/powerpoint/2010/main" val="2737910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B1545C8-DB2B-43B1-8B25-7DA137774EC7}" type="slidenum">
              <a:rPr lang="it-IT" smtClean="0"/>
              <a:pPr/>
              <a:t>19</a:t>
            </a:fld>
            <a:endParaRPr lang="it-IT"/>
          </a:p>
        </p:txBody>
      </p:sp>
    </p:spTree>
    <p:extLst>
      <p:ext uri="{BB962C8B-B14F-4D97-AF65-F5344CB8AC3E}">
        <p14:creationId xmlns:p14="http://schemas.microsoft.com/office/powerpoint/2010/main" val="2566265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dirty="0"/>
              <a:t>contatto con la società per il miglioramento della vita della collettività mediante la diffusione degli studi e dei risultati della ricerca</a:t>
            </a:r>
            <a:endParaRPr lang="en-IT" dirty="0"/>
          </a:p>
        </p:txBody>
      </p:sp>
      <p:sp>
        <p:nvSpPr>
          <p:cNvPr id="4" name="Slide Number Placeholder 3"/>
          <p:cNvSpPr>
            <a:spLocks noGrp="1"/>
          </p:cNvSpPr>
          <p:nvPr>
            <p:ph type="sldNum" sz="quarter" idx="5"/>
          </p:nvPr>
        </p:nvSpPr>
        <p:spPr/>
        <p:txBody>
          <a:bodyPr/>
          <a:lstStyle/>
          <a:p>
            <a:fld id="{FA019ADA-6273-4447-B56C-DF7FE68AE5CC}" type="slidenum">
              <a:rPr lang="it-IT" smtClean="0"/>
              <a:t>2</a:t>
            </a:fld>
            <a:endParaRPr lang="it-IT"/>
          </a:p>
        </p:txBody>
      </p:sp>
    </p:spTree>
    <p:extLst>
      <p:ext uri="{BB962C8B-B14F-4D97-AF65-F5344CB8AC3E}">
        <p14:creationId xmlns:p14="http://schemas.microsoft.com/office/powerpoint/2010/main" val="735622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FA019ADA-6273-4447-B56C-DF7FE68AE5CC}" type="slidenum">
              <a:rPr lang="it-IT" smtClean="0"/>
              <a:t>20</a:t>
            </a:fld>
            <a:endParaRPr lang="it-IT"/>
          </a:p>
        </p:txBody>
      </p:sp>
    </p:spTree>
    <p:extLst>
      <p:ext uri="{BB962C8B-B14F-4D97-AF65-F5344CB8AC3E}">
        <p14:creationId xmlns:p14="http://schemas.microsoft.com/office/powerpoint/2010/main" val="95412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FA019ADA-6273-4447-B56C-DF7FE68AE5CC}" type="slidenum">
              <a:rPr lang="it-IT" smtClean="0"/>
              <a:t>21</a:t>
            </a:fld>
            <a:endParaRPr lang="it-IT"/>
          </a:p>
        </p:txBody>
      </p:sp>
    </p:spTree>
    <p:extLst>
      <p:ext uri="{BB962C8B-B14F-4D97-AF65-F5344CB8AC3E}">
        <p14:creationId xmlns:p14="http://schemas.microsoft.com/office/powerpoint/2010/main" val="7389618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019ADA-6273-4447-B56C-DF7FE68AE5CC}" type="slidenum">
              <a:rPr lang="it-IT" smtClean="0"/>
              <a:t>22</a:t>
            </a:fld>
            <a:endParaRPr lang="it-IT"/>
          </a:p>
        </p:txBody>
      </p:sp>
    </p:spTree>
    <p:extLst>
      <p:ext uri="{BB962C8B-B14F-4D97-AF65-F5344CB8AC3E}">
        <p14:creationId xmlns:p14="http://schemas.microsoft.com/office/powerpoint/2010/main" val="2580879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A019ADA-6273-4447-B56C-DF7FE68AE5CC}" type="slidenum">
              <a:rPr lang="it-IT" smtClean="0"/>
              <a:t>23</a:t>
            </a:fld>
            <a:endParaRPr lang="it-IT"/>
          </a:p>
        </p:txBody>
      </p:sp>
    </p:spTree>
    <p:extLst>
      <p:ext uri="{BB962C8B-B14F-4D97-AF65-F5344CB8AC3E}">
        <p14:creationId xmlns:p14="http://schemas.microsoft.com/office/powerpoint/2010/main" val="20935672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FA019ADA-6273-4447-B56C-DF7FE68AE5CC}" type="slidenum">
              <a:rPr lang="it-IT" smtClean="0"/>
              <a:t>24</a:t>
            </a:fld>
            <a:endParaRPr lang="it-IT"/>
          </a:p>
        </p:txBody>
      </p:sp>
    </p:spTree>
    <p:extLst>
      <p:ext uri="{BB962C8B-B14F-4D97-AF65-F5344CB8AC3E}">
        <p14:creationId xmlns:p14="http://schemas.microsoft.com/office/powerpoint/2010/main" val="36521607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B1545C8-DB2B-43B1-8B25-7DA137774EC7}" type="slidenum">
              <a:rPr lang="it-IT" smtClean="0"/>
              <a:pPr/>
              <a:t>25</a:t>
            </a:fld>
            <a:endParaRPr lang="it-IT"/>
          </a:p>
        </p:txBody>
      </p:sp>
    </p:spTree>
    <p:extLst>
      <p:ext uri="{BB962C8B-B14F-4D97-AF65-F5344CB8AC3E}">
        <p14:creationId xmlns:p14="http://schemas.microsoft.com/office/powerpoint/2010/main" val="4428969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FA019ADA-6273-4447-B56C-DF7FE68AE5CC}" type="slidenum">
              <a:rPr lang="it-IT" smtClean="0"/>
              <a:t>26</a:t>
            </a:fld>
            <a:endParaRPr lang="it-IT"/>
          </a:p>
        </p:txBody>
      </p:sp>
    </p:spTree>
    <p:extLst>
      <p:ext uri="{BB962C8B-B14F-4D97-AF65-F5344CB8AC3E}">
        <p14:creationId xmlns:p14="http://schemas.microsoft.com/office/powerpoint/2010/main" val="40382190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a:t>Matematica di base prevede un livello soglia (10 risposte esatte su 20 quesiti), pertanto, agli studenti che non abbiano raggiunto tale  livello  sarà  attribuito  un  obbligo  formativo  aggiuntivo  (OFA)  che  prevede  la  frequenza di una specifica attività formativa di recupero all’interno dell’insegnamento di Matematica Informatica e Biostatistica, al termine della quale è previsto un ulteriore test di verifica. L’assolvimento dell’OFA deve avvenire entro il 30 settembre dell’anno solare successivo a quello di immatricolazione. Il mancato assolvimento dell’OFA entro tale data comporta l’impossibilità di iscriversi agli appelli di esame previsti per il secondo anno. Il  superamento  dell’obbligo  formativo  aggiuntivo  non  dà  luogo all’acquisizione di  ulteriori CFU.</a:t>
            </a:r>
          </a:p>
          <a:p>
            <a:endParaRPr lang="it-IT" dirty="0"/>
          </a:p>
        </p:txBody>
      </p:sp>
      <p:sp>
        <p:nvSpPr>
          <p:cNvPr id="4" name="Segnaposto numero diapositiva 3"/>
          <p:cNvSpPr>
            <a:spLocks noGrp="1"/>
          </p:cNvSpPr>
          <p:nvPr>
            <p:ph type="sldNum" sz="quarter" idx="10"/>
          </p:nvPr>
        </p:nvSpPr>
        <p:spPr/>
        <p:txBody>
          <a:bodyPr/>
          <a:lstStyle/>
          <a:p>
            <a:fld id="{FA019ADA-6273-4447-B56C-DF7FE68AE5CC}" type="slidenum">
              <a:rPr lang="it-IT" smtClean="0"/>
              <a:t>27</a:t>
            </a:fld>
            <a:endParaRPr lang="it-IT"/>
          </a:p>
        </p:txBody>
      </p:sp>
    </p:spTree>
    <p:extLst>
      <p:ext uri="{BB962C8B-B14F-4D97-AF65-F5344CB8AC3E}">
        <p14:creationId xmlns:p14="http://schemas.microsoft.com/office/powerpoint/2010/main" val="11348467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4 lezioni da 45’</a:t>
            </a:r>
          </a:p>
        </p:txBody>
      </p:sp>
      <p:sp>
        <p:nvSpPr>
          <p:cNvPr id="4" name="Segnaposto numero diapositiva 3"/>
          <p:cNvSpPr>
            <a:spLocks noGrp="1"/>
          </p:cNvSpPr>
          <p:nvPr>
            <p:ph type="sldNum" sz="quarter" idx="10"/>
          </p:nvPr>
        </p:nvSpPr>
        <p:spPr/>
        <p:txBody>
          <a:bodyPr/>
          <a:lstStyle/>
          <a:p>
            <a:fld id="{0B1545C8-DB2B-43B1-8B25-7DA137774EC7}" type="slidenum">
              <a:rPr lang="it-IT" smtClean="0"/>
              <a:pPr/>
              <a:t>28</a:t>
            </a:fld>
            <a:endParaRPr lang="it-IT"/>
          </a:p>
        </p:txBody>
      </p:sp>
    </p:spTree>
    <p:extLst>
      <p:ext uri="{BB962C8B-B14F-4D97-AF65-F5344CB8AC3E}">
        <p14:creationId xmlns:p14="http://schemas.microsoft.com/office/powerpoint/2010/main" val="13627093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FA019ADA-6273-4447-B56C-DF7FE68AE5CC}" type="slidenum">
              <a:rPr lang="it-IT" smtClean="0"/>
              <a:t>29</a:t>
            </a:fld>
            <a:endParaRPr lang="it-IT"/>
          </a:p>
        </p:txBody>
      </p:sp>
    </p:spTree>
    <p:extLst>
      <p:ext uri="{BB962C8B-B14F-4D97-AF65-F5344CB8AC3E}">
        <p14:creationId xmlns:p14="http://schemas.microsoft.com/office/powerpoint/2010/main" val="2855648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FA019ADA-6273-4447-B56C-DF7FE68AE5CC}" type="slidenum">
              <a:rPr lang="it-IT" smtClean="0"/>
              <a:t>3</a:t>
            </a:fld>
            <a:endParaRPr lang="it-IT"/>
          </a:p>
        </p:txBody>
      </p:sp>
    </p:spTree>
    <p:extLst>
      <p:ext uri="{BB962C8B-B14F-4D97-AF65-F5344CB8AC3E}">
        <p14:creationId xmlns:p14="http://schemas.microsoft.com/office/powerpoint/2010/main" val="1553349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FA019ADA-6273-4447-B56C-DF7FE68AE5CC}" type="slidenum">
              <a:rPr lang="it-IT" smtClean="0"/>
              <a:t>30</a:t>
            </a:fld>
            <a:endParaRPr lang="it-IT"/>
          </a:p>
        </p:txBody>
      </p:sp>
    </p:spTree>
    <p:extLst>
      <p:ext uri="{BB962C8B-B14F-4D97-AF65-F5344CB8AC3E}">
        <p14:creationId xmlns:p14="http://schemas.microsoft.com/office/powerpoint/2010/main" val="41240249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FA019ADA-6273-4447-B56C-DF7FE68AE5CC}" type="slidenum">
              <a:rPr lang="it-IT" smtClean="0"/>
              <a:t>31</a:t>
            </a:fld>
            <a:endParaRPr lang="it-IT"/>
          </a:p>
        </p:txBody>
      </p:sp>
    </p:spTree>
    <p:extLst>
      <p:ext uri="{BB962C8B-B14F-4D97-AF65-F5344CB8AC3E}">
        <p14:creationId xmlns:p14="http://schemas.microsoft.com/office/powerpoint/2010/main" val="12833341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FA019ADA-6273-4447-B56C-DF7FE68AE5CC}" type="slidenum">
              <a:rPr lang="it-IT" smtClean="0"/>
              <a:t>32</a:t>
            </a:fld>
            <a:endParaRPr lang="it-IT"/>
          </a:p>
        </p:txBody>
      </p:sp>
    </p:spTree>
    <p:extLst>
      <p:ext uri="{BB962C8B-B14F-4D97-AF65-F5344CB8AC3E}">
        <p14:creationId xmlns:p14="http://schemas.microsoft.com/office/powerpoint/2010/main" val="30701687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FA019ADA-6273-4447-B56C-DF7FE68AE5CC}" type="slidenum">
              <a:rPr lang="it-IT" smtClean="0"/>
              <a:t>33</a:t>
            </a:fld>
            <a:endParaRPr lang="it-IT"/>
          </a:p>
        </p:txBody>
      </p:sp>
    </p:spTree>
    <p:extLst>
      <p:ext uri="{BB962C8B-B14F-4D97-AF65-F5344CB8AC3E}">
        <p14:creationId xmlns:p14="http://schemas.microsoft.com/office/powerpoint/2010/main" val="5534013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FA019ADA-6273-4447-B56C-DF7FE68AE5CC}" type="slidenum">
              <a:rPr lang="it-IT" smtClean="0"/>
              <a:t>34</a:t>
            </a:fld>
            <a:endParaRPr lang="it-IT"/>
          </a:p>
        </p:txBody>
      </p:sp>
    </p:spTree>
    <p:extLst>
      <p:ext uri="{BB962C8B-B14F-4D97-AF65-F5344CB8AC3E}">
        <p14:creationId xmlns:p14="http://schemas.microsoft.com/office/powerpoint/2010/main" val="2932370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FA019ADA-6273-4447-B56C-DF7FE68AE5CC}" type="slidenum">
              <a:rPr lang="it-IT" smtClean="0"/>
              <a:t>35</a:t>
            </a:fld>
            <a:endParaRPr lang="it-IT"/>
          </a:p>
        </p:txBody>
      </p:sp>
    </p:spTree>
    <p:extLst>
      <p:ext uri="{BB962C8B-B14F-4D97-AF65-F5344CB8AC3E}">
        <p14:creationId xmlns:p14="http://schemas.microsoft.com/office/powerpoint/2010/main" val="25902024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FA019ADA-6273-4447-B56C-DF7FE68AE5CC}" type="slidenum">
              <a:rPr lang="it-IT" smtClean="0"/>
              <a:t>36</a:t>
            </a:fld>
            <a:endParaRPr lang="it-IT"/>
          </a:p>
        </p:txBody>
      </p:sp>
    </p:spTree>
    <p:extLst>
      <p:ext uri="{BB962C8B-B14F-4D97-AF65-F5344CB8AC3E}">
        <p14:creationId xmlns:p14="http://schemas.microsoft.com/office/powerpoint/2010/main" val="27919940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Finora abbiamo mostrato ciò che l’ateneo vi offre in termini di formazione, aiuti e premialità. Avete pero la </a:t>
            </a:r>
            <a:r>
              <a:rPr lang="it-IT" dirty="0" err="1"/>
              <a:t>possibilita</a:t>
            </a:r>
            <a:r>
              <a:rPr lang="it-IT" dirty="0"/>
              <a:t> di partecipare attivamente alla vita universitaria, aiutandoci nell’assicurazione della </a:t>
            </a:r>
            <a:r>
              <a:rPr lang="it-IT" dirty="0" err="1"/>
              <a:t>qualita</a:t>
            </a:r>
            <a:r>
              <a:rPr lang="it-IT" dirty="0"/>
              <a:t> nella didattica. </a:t>
            </a:r>
          </a:p>
        </p:txBody>
      </p:sp>
      <p:sp>
        <p:nvSpPr>
          <p:cNvPr id="4" name="Slide Number Placeholder 3"/>
          <p:cNvSpPr>
            <a:spLocks noGrp="1"/>
          </p:cNvSpPr>
          <p:nvPr>
            <p:ph type="sldNum" sz="quarter" idx="5"/>
          </p:nvPr>
        </p:nvSpPr>
        <p:spPr/>
        <p:txBody>
          <a:bodyPr/>
          <a:lstStyle/>
          <a:p>
            <a:fld id="{FA019ADA-6273-4447-B56C-DF7FE68AE5CC}" type="slidenum">
              <a:rPr lang="it-IT" smtClean="0"/>
              <a:t>37</a:t>
            </a:fld>
            <a:endParaRPr lang="it-IT"/>
          </a:p>
        </p:txBody>
      </p:sp>
    </p:spTree>
    <p:extLst>
      <p:ext uri="{BB962C8B-B14F-4D97-AF65-F5344CB8AC3E}">
        <p14:creationId xmlns:p14="http://schemas.microsoft.com/office/powerpoint/2010/main" val="24972094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A019ADA-6273-4447-B56C-DF7FE68AE5CC}" type="slidenum">
              <a:rPr lang="it-IT" smtClean="0"/>
              <a:t>38</a:t>
            </a:fld>
            <a:endParaRPr lang="it-IT"/>
          </a:p>
        </p:txBody>
      </p:sp>
    </p:spTree>
    <p:extLst>
      <p:ext uri="{BB962C8B-B14F-4D97-AF65-F5344CB8AC3E}">
        <p14:creationId xmlns:p14="http://schemas.microsoft.com/office/powerpoint/2010/main" val="15665853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A019ADA-6273-4447-B56C-DF7FE68AE5CC}" type="slidenum">
              <a:rPr lang="it-IT" smtClean="0"/>
              <a:t>39</a:t>
            </a:fld>
            <a:endParaRPr lang="it-IT"/>
          </a:p>
        </p:txBody>
      </p:sp>
    </p:spTree>
    <p:extLst>
      <p:ext uri="{BB962C8B-B14F-4D97-AF65-F5344CB8AC3E}">
        <p14:creationId xmlns:p14="http://schemas.microsoft.com/office/powerpoint/2010/main" val="2032878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FA019ADA-6273-4447-B56C-DF7FE68AE5CC}" type="slidenum">
              <a:rPr lang="it-IT" smtClean="0"/>
              <a:t>4</a:t>
            </a:fld>
            <a:endParaRPr lang="it-IT"/>
          </a:p>
        </p:txBody>
      </p:sp>
    </p:spTree>
    <p:extLst>
      <p:ext uri="{BB962C8B-B14F-4D97-AF65-F5344CB8AC3E}">
        <p14:creationId xmlns:p14="http://schemas.microsoft.com/office/powerpoint/2010/main" val="2250910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Eletti</a:t>
            </a:r>
            <a:r>
              <a:rPr lang="en-US" dirty="0"/>
              <a:t> con DR 1/12/22, per 2 anni, </a:t>
            </a:r>
            <a:r>
              <a:rPr lang="en-US" dirty="0" err="1"/>
              <a:t>fino</a:t>
            </a:r>
            <a:r>
              <a:rPr lang="en-US" dirty="0"/>
              <a:t> al 30/11/24</a:t>
            </a:r>
          </a:p>
        </p:txBody>
      </p:sp>
      <p:sp>
        <p:nvSpPr>
          <p:cNvPr id="4" name="Slide Number Placeholder 3"/>
          <p:cNvSpPr>
            <a:spLocks noGrp="1"/>
          </p:cNvSpPr>
          <p:nvPr>
            <p:ph type="sldNum" sz="quarter" idx="10"/>
          </p:nvPr>
        </p:nvSpPr>
        <p:spPr/>
        <p:txBody>
          <a:bodyPr/>
          <a:lstStyle/>
          <a:p>
            <a:fld id="{FA019ADA-6273-4447-B56C-DF7FE68AE5CC}" type="slidenum">
              <a:rPr lang="it-IT" smtClean="0"/>
              <a:t>40</a:t>
            </a:fld>
            <a:endParaRPr lang="it-IT"/>
          </a:p>
        </p:txBody>
      </p:sp>
    </p:spTree>
    <p:extLst>
      <p:ext uri="{BB962C8B-B14F-4D97-AF65-F5344CB8AC3E}">
        <p14:creationId xmlns:p14="http://schemas.microsoft.com/office/powerpoint/2010/main" val="10316158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FA019ADA-6273-4447-B56C-DF7FE68AE5CC}" type="slidenum">
              <a:rPr lang="it-IT" smtClean="0"/>
              <a:t>41</a:t>
            </a:fld>
            <a:endParaRPr lang="it-IT"/>
          </a:p>
        </p:txBody>
      </p:sp>
    </p:spTree>
    <p:extLst>
      <p:ext uri="{BB962C8B-B14F-4D97-AF65-F5344CB8AC3E}">
        <p14:creationId xmlns:p14="http://schemas.microsoft.com/office/powerpoint/2010/main" val="8270361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FA019ADA-6273-4447-B56C-DF7FE68AE5CC}" type="slidenum">
              <a:rPr lang="it-IT" smtClean="0"/>
              <a:t>42</a:t>
            </a:fld>
            <a:endParaRPr lang="it-IT"/>
          </a:p>
        </p:txBody>
      </p:sp>
    </p:spTree>
    <p:extLst>
      <p:ext uri="{BB962C8B-B14F-4D97-AF65-F5344CB8AC3E}">
        <p14:creationId xmlns:p14="http://schemas.microsoft.com/office/powerpoint/2010/main" val="39509123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FA019ADA-6273-4447-B56C-DF7FE68AE5CC}" type="slidenum">
              <a:rPr lang="it-IT" smtClean="0"/>
              <a:t>43</a:t>
            </a:fld>
            <a:endParaRPr lang="it-IT"/>
          </a:p>
        </p:txBody>
      </p:sp>
    </p:spTree>
    <p:extLst>
      <p:ext uri="{BB962C8B-B14F-4D97-AF65-F5344CB8AC3E}">
        <p14:creationId xmlns:p14="http://schemas.microsoft.com/office/powerpoint/2010/main" val="25973783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FA019ADA-6273-4447-B56C-DF7FE68AE5CC}" type="slidenum">
              <a:rPr lang="it-IT" smtClean="0"/>
              <a:t>44</a:t>
            </a:fld>
            <a:endParaRPr lang="it-IT"/>
          </a:p>
        </p:txBody>
      </p:sp>
    </p:spTree>
    <p:extLst>
      <p:ext uri="{BB962C8B-B14F-4D97-AF65-F5344CB8AC3E}">
        <p14:creationId xmlns:p14="http://schemas.microsoft.com/office/powerpoint/2010/main" val="25611228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FA019ADA-6273-4447-B56C-DF7FE68AE5CC}" type="slidenum">
              <a:rPr lang="it-IT" smtClean="0"/>
              <a:t>45</a:t>
            </a:fld>
            <a:endParaRPr lang="it-IT"/>
          </a:p>
        </p:txBody>
      </p:sp>
    </p:spTree>
    <p:extLst>
      <p:ext uri="{BB962C8B-B14F-4D97-AF65-F5344CB8AC3E}">
        <p14:creationId xmlns:p14="http://schemas.microsoft.com/office/powerpoint/2010/main" val="3504002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FA019ADA-6273-4447-B56C-DF7FE68AE5CC}" type="slidenum">
              <a:rPr lang="it-IT" smtClean="0"/>
              <a:t>46</a:t>
            </a:fld>
            <a:endParaRPr lang="it-IT"/>
          </a:p>
        </p:txBody>
      </p:sp>
    </p:spTree>
    <p:extLst>
      <p:ext uri="{BB962C8B-B14F-4D97-AF65-F5344CB8AC3E}">
        <p14:creationId xmlns:p14="http://schemas.microsoft.com/office/powerpoint/2010/main" val="27360983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FA019ADA-6273-4447-B56C-DF7FE68AE5CC}" type="slidenum">
              <a:rPr lang="it-IT" smtClean="0"/>
              <a:t>47</a:t>
            </a:fld>
            <a:endParaRPr lang="it-IT"/>
          </a:p>
        </p:txBody>
      </p:sp>
    </p:spTree>
    <p:extLst>
      <p:ext uri="{BB962C8B-B14F-4D97-AF65-F5344CB8AC3E}">
        <p14:creationId xmlns:p14="http://schemas.microsoft.com/office/powerpoint/2010/main" val="13613068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FA019ADA-6273-4447-B56C-DF7FE68AE5CC}" type="slidenum">
              <a:rPr lang="it-IT" smtClean="0"/>
              <a:t>48</a:t>
            </a:fld>
            <a:endParaRPr lang="it-IT"/>
          </a:p>
        </p:txBody>
      </p:sp>
    </p:spTree>
    <p:extLst>
      <p:ext uri="{BB962C8B-B14F-4D97-AF65-F5344CB8AC3E}">
        <p14:creationId xmlns:p14="http://schemas.microsoft.com/office/powerpoint/2010/main" val="10068367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FA019ADA-6273-4447-B56C-DF7FE68AE5CC}" type="slidenum">
              <a:rPr lang="it-IT" smtClean="0"/>
              <a:t>49</a:t>
            </a:fld>
            <a:endParaRPr lang="it-IT"/>
          </a:p>
        </p:txBody>
      </p:sp>
    </p:spTree>
    <p:extLst>
      <p:ext uri="{BB962C8B-B14F-4D97-AF65-F5344CB8AC3E}">
        <p14:creationId xmlns:p14="http://schemas.microsoft.com/office/powerpoint/2010/main" val="3093231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FA019ADA-6273-4447-B56C-DF7FE68AE5CC}" type="slidenum">
              <a:rPr lang="it-IT" smtClean="0"/>
              <a:t>5</a:t>
            </a:fld>
            <a:endParaRPr lang="it-IT"/>
          </a:p>
        </p:txBody>
      </p:sp>
    </p:spTree>
    <p:extLst>
      <p:ext uri="{BB962C8B-B14F-4D97-AF65-F5344CB8AC3E}">
        <p14:creationId xmlns:p14="http://schemas.microsoft.com/office/powerpoint/2010/main" val="41275309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FA019ADA-6273-4447-B56C-DF7FE68AE5CC}" type="slidenum">
              <a:rPr lang="it-IT" smtClean="0"/>
              <a:t>50</a:t>
            </a:fld>
            <a:endParaRPr lang="it-IT"/>
          </a:p>
        </p:txBody>
      </p:sp>
    </p:spTree>
    <p:extLst>
      <p:ext uri="{BB962C8B-B14F-4D97-AF65-F5344CB8AC3E}">
        <p14:creationId xmlns:p14="http://schemas.microsoft.com/office/powerpoint/2010/main" val="29261367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FA019ADA-6273-4447-B56C-DF7FE68AE5CC}" type="slidenum">
              <a:rPr lang="it-IT" smtClean="0"/>
              <a:pPr/>
              <a:t>51</a:t>
            </a:fld>
            <a:endParaRPr lang="it-IT"/>
          </a:p>
        </p:txBody>
      </p:sp>
    </p:spTree>
    <p:extLst>
      <p:ext uri="{BB962C8B-B14F-4D97-AF65-F5344CB8AC3E}">
        <p14:creationId xmlns:p14="http://schemas.microsoft.com/office/powerpoint/2010/main" val="2050190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FA019ADA-6273-4447-B56C-DF7FE68AE5CC}" type="slidenum">
              <a:rPr lang="it-IT" smtClean="0"/>
              <a:t>52</a:t>
            </a:fld>
            <a:endParaRPr lang="it-IT"/>
          </a:p>
        </p:txBody>
      </p:sp>
    </p:spTree>
    <p:extLst>
      <p:ext uri="{BB962C8B-B14F-4D97-AF65-F5344CB8AC3E}">
        <p14:creationId xmlns:p14="http://schemas.microsoft.com/office/powerpoint/2010/main" val="3994763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FA019ADA-6273-4447-B56C-DF7FE68AE5CC}" type="slidenum">
              <a:rPr lang="it-IT" smtClean="0"/>
              <a:t>6</a:t>
            </a:fld>
            <a:endParaRPr lang="it-IT"/>
          </a:p>
        </p:txBody>
      </p:sp>
    </p:spTree>
    <p:extLst>
      <p:ext uri="{BB962C8B-B14F-4D97-AF65-F5344CB8AC3E}">
        <p14:creationId xmlns:p14="http://schemas.microsoft.com/office/powerpoint/2010/main" val="379618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FA019ADA-6273-4447-B56C-DF7FE68AE5CC}" type="slidenum">
              <a:rPr lang="it-IT" smtClean="0"/>
              <a:t>7</a:t>
            </a:fld>
            <a:endParaRPr lang="it-IT"/>
          </a:p>
        </p:txBody>
      </p:sp>
    </p:spTree>
    <p:extLst>
      <p:ext uri="{BB962C8B-B14F-4D97-AF65-F5344CB8AC3E}">
        <p14:creationId xmlns:p14="http://schemas.microsoft.com/office/powerpoint/2010/main" val="1021076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FA019ADA-6273-4447-B56C-DF7FE68AE5CC}" type="slidenum">
              <a:rPr lang="it-IT" smtClean="0"/>
              <a:t>8</a:t>
            </a:fld>
            <a:endParaRPr lang="it-IT"/>
          </a:p>
        </p:txBody>
      </p:sp>
    </p:spTree>
    <p:extLst>
      <p:ext uri="{BB962C8B-B14F-4D97-AF65-F5344CB8AC3E}">
        <p14:creationId xmlns:p14="http://schemas.microsoft.com/office/powerpoint/2010/main" val="82681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FA019ADA-6273-4447-B56C-DF7FE68AE5CC}" type="slidenum">
              <a:rPr lang="it-IT" smtClean="0"/>
              <a:t>9</a:t>
            </a:fld>
            <a:endParaRPr lang="it-IT"/>
          </a:p>
        </p:txBody>
      </p:sp>
    </p:spTree>
    <p:extLst>
      <p:ext uri="{BB962C8B-B14F-4D97-AF65-F5344CB8AC3E}">
        <p14:creationId xmlns:p14="http://schemas.microsoft.com/office/powerpoint/2010/main" val="27009851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7" name="Immagine 6" descr="C:\Documents and Settings\daniela.maffioli\Desktop\LOGO-ATENEO-FONDO TRASPAREN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5496" y="31668"/>
            <a:ext cx="1165084" cy="116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7"/>
          <p:cNvSpPr txBox="1"/>
          <p:nvPr userDrawn="1"/>
        </p:nvSpPr>
        <p:spPr>
          <a:xfrm>
            <a:off x="1250022" y="367989"/>
            <a:ext cx="7893978" cy="492443"/>
          </a:xfrm>
          <a:prstGeom prst="rect">
            <a:avLst/>
          </a:prstGeom>
          <a:solidFill>
            <a:srgbClr val="007161"/>
          </a:solidFill>
        </p:spPr>
        <p:txBody>
          <a:bodyPr wrap="square" rtlCol="0">
            <a:spAutoFit/>
          </a:bodyPr>
          <a:lstStyle/>
          <a:p>
            <a:endParaRPr lang="it-IT" sz="2600" dirty="0">
              <a:solidFill>
                <a:schemeClr val="bg1"/>
              </a:solidFill>
            </a:endParaRPr>
          </a:p>
        </p:txBody>
      </p:sp>
      <p:sp>
        <p:nvSpPr>
          <p:cNvPr id="9" name="Titolo 1"/>
          <p:cNvSpPr txBox="1">
            <a:spLocks/>
          </p:cNvSpPr>
          <p:nvPr userDrawn="1"/>
        </p:nvSpPr>
        <p:spPr>
          <a:xfrm>
            <a:off x="1165084" y="332656"/>
            <a:ext cx="7943420" cy="5222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it-IT" sz="2800" dirty="0">
                <a:solidFill>
                  <a:schemeClr val="bg1"/>
                </a:solidFill>
              </a:rPr>
              <a:t>Presentazione del Corso di Laurea in Biotecnologie</a:t>
            </a:r>
          </a:p>
        </p:txBody>
      </p:sp>
      <p:pic>
        <p:nvPicPr>
          <p:cNvPr id="10" name="Immagin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0392" y="5847622"/>
            <a:ext cx="936104" cy="965754"/>
          </a:xfrm>
          <a:prstGeom prst="rect">
            <a:avLst/>
          </a:prstGeom>
        </p:spPr>
      </p:pic>
      <p:sp>
        <p:nvSpPr>
          <p:cNvPr id="11" name="Rettangolo 10"/>
          <p:cNvSpPr/>
          <p:nvPr userDrawn="1"/>
        </p:nvSpPr>
        <p:spPr>
          <a:xfrm>
            <a:off x="0" y="6223744"/>
            <a:ext cx="8028384" cy="373608"/>
          </a:xfrm>
          <a:prstGeom prst="rect">
            <a:avLst/>
          </a:prstGeom>
          <a:solidFill>
            <a:schemeClr val="tx1">
              <a:lumMod val="75000"/>
              <a:lumOff val="2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Segnaposto numero diapositiva 5"/>
          <p:cNvSpPr>
            <a:spLocks noGrp="1"/>
          </p:cNvSpPr>
          <p:nvPr>
            <p:ph type="sldNum" sz="quarter" idx="12"/>
          </p:nvPr>
        </p:nvSpPr>
        <p:spPr>
          <a:xfrm>
            <a:off x="179512" y="6237312"/>
            <a:ext cx="765448" cy="365125"/>
          </a:xfrm>
        </p:spPr>
        <p:txBody>
          <a:bodyPr/>
          <a:lstStyle>
            <a:lvl1pPr algn="l">
              <a:defRPr sz="1800" b="0">
                <a:solidFill>
                  <a:schemeClr val="bg1"/>
                </a:solidFill>
                <a:latin typeface="Century Gothic" panose="020B0502020202020204" pitchFamily="34" charset="0"/>
              </a:defRPr>
            </a:lvl1pPr>
          </a:lstStyle>
          <a:p>
            <a:fld id="{E7A41E1B-4F70-4964-A407-84C68BE8251C}" type="slidenum">
              <a:rPr lang="it-IT" smtClean="0"/>
              <a:pPr/>
              <a:t>‹#›</a:t>
            </a:fld>
            <a:endParaRPr lang="it-IT" dirty="0"/>
          </a:p>
        </p:txBody>
      </p:sp>
      <p:sp>
        <p:nvSpPr>
          <p:cNvPr id="13" name="Titolo 1"/>
          <p:cNvSpPr txBox="1">
            <a:spLocks/>
          </p:cNvSpPr>
          <p:nvPr userDrawn="1"/>
        </p:nvSpPr>
        <p:spPr>
          <a:xfrm>
            <a:off x="2339752" y="6149443"/>
            <a:ext cx="5616624" cy="52220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it-IT" sz="2400" dirty="0">
                <a:solidFill>
                  <a:schemeClr val="bg1"/>
                </a:solidFill>
              </a:rPr>
              <a:t>02 ottobre</a:t>
            </a:r>
            <a:r>
              <a:rPr lang="it-IT" sz="2400" baseline="0" dirty="0">
                <a:solidFill>
                  <a:schemeClr val="bg1"/>
                </a:solidFill>
              </a:rPr>
              <a:t> </a:t>
            </a:r>
            <a:r>
              <a:rPr lang="it-IT" sz="2400" dirty="0">
                <a:solidFill>
                  <a:schemeClr val="bg1"/>
                </a:solidFill>
              </a:rPr>
              <a:t>– Giornata dell’accoglienza</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pic>
        <p:nvPicPr>
          <p:cNvPr id="7" name="Immagine 6" descr="C:\Documents and Settings\daniela.maffioli\Desktop\LOGO-ATENEO-FONDO TRASPAREN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5496" y="31668"/>
            <a:ext cx="1165084" cy="116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7"/>
          <p:cNvSpPr txBox="1"/>
          <p:nvPr userDrawn="1"/>
        </p:nvSpPr>
        <p:spPr>
          <a:xfrm>
            <a:off x="1250022" y="367989"/>
            <a:ext cx="7893978" cy="492443"/>
          </a:xfrm>
          <a:prstGeom prst="rect">
            <a:avLst/>
          </a:prstGeom>
          <a:solidFill>
            <a:srgbClr val="007161"/>
          </a:solidFill>
        </p:spPr>
        <p:txBody>
          <a:bodyPr wrap="square" rtlCol="0">
            <a:spAutoFit/>
          </a:bodyPr>
          <a:lstStyle/>
          <a:p>
            <a:endParaRPr lang="it-IT" sz="2600" dirty="0">
              <a:solidFill>
                <a:schemeClr val="bg1"/>
              </a:solidFill>
            </a:endParaRPr>
          </a:p>
        </p:txBody>
      </p:sp>
      <p:sp>
        <p:nvSpPr>
          <p:cNvPr id="9" name="Titolo 1"/>
          <p:cNvSpPr txBox="1">
            <a:spLocks/>
          </p:cNvSpPr>
          <p:nvPr userDrawn="1"/>
        </p:nvSpPr>
        <p:spPr>
          <a:xfrm>
            <a:off x="3419872" y="332656"/>
            <a:ext cx="5724128" cy="522209"/>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800" dirty="0">
                <a:solidFill>
                  <a:schemeClr val="bg1"/>
                </a:solidFill>
              </a:rPr>
              <a:t>02 ottobre – Giornata dell’ accoglienza</a:t>
            </a:r>
          </a:p>
        </p:txBody>
      </p:sp>
      <p:pic>
        <p:nvPicPr>
          <p:cNvPr id="10" name="Immagin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0392" y="5847622"/>
            <a:ext cx="936104" cy="965754"/>
          </a:xfrm>
          <a:prstGeom prst="rect">
            <a:avLst/>
          </a:prstGeom>
        </p:spPr>
      </p:pic>
      <p:sp>
        <p:nvSpPr>
          <p:cNvPr id="11" name="Rettangolo 10"/>
          <p:cNvSpPr/>
          <p:nvPr userDrawn="1"/>
        </p:nvSpPr>
        <p:spPr>
          <a:xfrm>
            <a:off x="0" y="6223744"/>
            <a:ext cx="8028384" cy="373608"/>
          </a:xfrm>
          <a:prstGeom prst="rect">
            <a:avLst/>
          </a:prstGeom>
          <a:solidFill>
            <a:schemeClr val="tx1">
              <a:lumMod val="75000"/>
              <a:lumOff val="2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egnaposto numero diapositiva 5"/>
          <p:cNvSpPr>
            <a:spLocks noGrp="1"/>
          </p:cNvSpPr>
          <p:nvPr>
            <p:ph type="sldNum" sz="quarter" idx="12"/>
          </p:nvPr>
        </p:nvSpPr>
        <p:spPr>
          <a:xfrm>
            <a:off x="179512" y="6237312"/>
            <a:ext cx="765448" cy="365125"/>
          </a:xfrm>
        </p:spPr>
        <p:txBody>
          <a:bodyPr/>
          <a:lstStyle>
            <a:lvl1pPr algn="l">
              <a:defRPr sz="1800" b="0">
                <a:solidFill>
                  <a:schemeClr val="bg1"/>
                </a:solidFill>
                <a:latin typeface="Century Gothic" panose="020B0502020202020204" pitchFamily="34" charset="0"/>
              </a:defRPr>
            </a:lvl1pPr>
          </a:lstStyle>
          <a:p>
            <a:fld id="{E7A41E1B-4F70-4964-A407-84C68BE8251C}" type="slidenum">
              <a:rPr lang="it-IT" smtClean="0"/>
              <a:pPr/>
              <a:t>‹#›</a:t>
            </a:fld>
            <a:endParaRPr lang="it-IT"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olo e contenuto">
    <p:spTree>
      <p:nvGrpSpPr>
        <p:cNvPr id="1" name=""/>
        <p:cNvGrpSpPr/>
        <p:nvPr/>
      </p:nvGrpSpPr>
      <p:grpSpPr>
        <a:xfrm>
          <a:off x="0" y="0"/>
          <a:ext cx="0" cy="0"/>
          <a:chOff x="0" y="0"/>
          <a:chExt cx="0" cy="0"/>
        </a:xfrm>
      </p:grpSpPr>
      <p:pic>
        <p:nvPicPr>
          <p:cNvPr id="7" name="Immagine 6" descr="C:\Documents and Settings\daniela.maffioli\Desktop\LOGO-ATENEO-FONDO TRASPAREN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5496" y="31668"/>
            <a:ext cx="1165084" cy="116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7"/>
          <p:cNvSpPr txBox="1"/>
          <p:nvPr userDrawn="1"/>
        </p:nvSpPr>
        <p:spPr>
          <a:xfrm>
            <a:off x="1250022" y="365890"/>
            <a:ext cx="7893978" cy="492443"/>
          </a:xfrm>
          <a:prstGeom prst="rect">
            <a:avLst/>
          </a:prstGeom>
          <a:solidFill>
            <a:srgbClr val="007161"/>
          </a:solidFill>
        </p:spPr>
        <p:txBody>
          <a:bodyPr wrap="square" rtlCol="0">
            <a:spAutoFit/>
          </a:bodyPr>
          <a:lstStyle/>
          <a:p>
            <a:endParaRPr lang="it-IT" sz="2600" dirty="0">
              <a:solidFill>
                <a:schemeClr val="bg1"/>
              </a:solidFill>
            </a:endParaRPr>
          </a:p>
        </p:txBody>
      </p:sp>
      <p:sp>
        <p:nvSpPr>
          <p:cNvPr id="9" name="Titolo 1"/>
          <p:cNvSpPr txBox="1">
            <a:spLocks/>
          </p:cNvSpPr>
          <p:nvPr userDrawn="1"/>
        </p:nvSpPr>
        <p:spPr>
          <a:xfrm>
            <a:off x="3419872" y="332656"/>
            <a:ext cx="5724128" cy="522209"/>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800" dirty="0">
                <a:solidFill>
                  <a:schemeClr val="bg1"/>
                </a:solidFill>
              </a:rPr>
              <a:t>02 ottobre – Giornata dell’ accoglienza</a:t>
            </a:r>
          </a:p>
        </p:txBody>
      </p:sp>
      <p:pic>
        <p:nvPicPr>
          <p:cNvPr id="10" name="Immagin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0392" y="5847622"/>
            <a:ext cx="936104" cy="965754"/>
          </a:xfrm>
          <a:prstGeom prst="rect">
            <a:avLst/>
          </a:prstGeom>
        </p:spPr>
      </p:pic>
      <p:sp>
        <p:nvSpPr>
          <p:cNvPr id="11" name="Rettangolo 10"/>
          <p:cNvSpPr/>
          <p:nvPr userDrawn="1"/>
        </p:nvSpPr>
        <p:spPr>
          <a:xfrm>
            <a:off x="0" y="6223744"/>
            <a:ext cx="8028384" cy="373608"/>
          </a:xfrm>
          <a:prstGeom prst="rect">
            <a:avLst/>
          </a:prstGeom>
          <a:solidFill>
            <a:schemeClr val="tx1">
              <a:lumMod val="75000"/>
              <a:lumOff val="2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egnaposto numero diapositiva 5"/>
          <p:cNvSpPr>
            <a:spLocks noGrp="1"/>
          </p:cNvSpPr>
          <p:nvPr>
            <p:ph type="sldNum" sz="quarter" idx="12"/>
          </p:nvPr>
        </p:nvSpPr>
        <p:spPr>
          <a:xfrm>
            <a:off x="179512" y="6237312"/>
            <a:ext cx="765448" cy="365125"/>
          </a:xfrm>
        </p:spPr>
        <p:txBody>
          <a:bodyPr/>
          <a:lstStyle>
            <a:lvl1pPr algn="l">
              <a:defRPr sz="1800" b="0">
                <a:solidFill>
                  <a:schemeClr val="bg1"/>
                </a:solidFill>
                <a:latin typeface="Century Gothic" panose="020B0502020202020204" pitchFamily="34" charset="0"/>
              </a:defRPr>
            </a:lvl1pPr>
          </a:lstStyle>
          <a:p>
            <a:fld id="{E7A41E1B-4F70-4964-A407-84C68BE8251C}" type="slidenum">
              <a:rPr lang="it-IT" smtClean="0"/>
              <a:pPr/>
              <a:t>‹#›</a:t>
            </a:fld>
            <a:endParaRPr lang="it-IT" dirty="0"/>
          </a:p>
        </p:txBody>
      </p:sp>
    </p:spTree>
    <p:extLst>
      <p:ext uri="{BB962C8B-B14F-4D97-AF65-F5344CB8AC3E}">
        <p14:creationId xmlns:p14="http://schemas.microsoft.com/office/powerpoint/2010/main" val="1450967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9ECC92E-90A7-4BBF-B915-DA12F518C146}" type="datetimeFigureOut">
              <a:rPr lang="it-IT" smtClean="0"/>
              <a:pPr/>
              <a:t>21/09/23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F529A0B-F416-4F71-B917-FDC4A65F9CE9}" type="slidenum">
              <a:rPr lang="it-IT" smtClean="0"/>
              <a:pPr/>
              <a:t>‹#›</a:t>
            </a:fld>
            <a:endParaRPr lang="it-IT"/>
          </a:p>
        </p:txBody>
      </p:sp>
    </p:spTree>
    <p:extLst>
      <p:ext uri="{BB962C8B-B14F-4D97-AF65-F5344CB8AC3E}">
        <p14:creationId xmlns:p14="http://schemas.microsoft.com/office/powerpoint/2010/main" val="16112480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E38376-AE3A-4943-8BD5-4D5BBF4FC833}" type="datetime1">
              <a:rPr lang="it-IT" smtClean="0"/>
              <a:t>21/09/23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41E1B-4F70-4964-A407-84C68BE8251C}"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uninsubria.esse3.cineca.it/Guide/PaginaPercorso.do;jsessionid=C16F9754D3EDAC760EA67BA146ED8998.esse3-uninsubria-prod-01?corso_id=10155&amp;percorso_id=10155*2015*9999&amp;ANNO_ACCADEMICO=2018"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comments" Target="../comments/commen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mailto:apdbaltrocchi@uninsubria.it"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mailto:rbassan@studenti.uninsubria.it" TargetMode="External"/><Relationship Id="rId5" Type="http://schemas.openxmlformats.org/officeDocument/2006/relationships/hyperlink" Target="mailto:acarcano@studenti.uninsubria.it" TargetMode="Externa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hyperlink" Target="mailto:mperin1@studenti.uninsubria.it" TargetMode="External"/><Relationship Id="rId5" Type="http://schemas.openxmlformats.org/officeDocument/2006/relationships/hyperlink" Target="mailto:idziri@studenti.uninsubria.it" TargetMode="Externa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comments" Target="../comments/comment2.xml"/><Relationship Id="rId5" Type="http://schemas.openxmlformats.org/officeDocument/2006/relationships/image" Target="../media/image16.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hyperlink" Target="https://www.uninsubria.it/servizi/tutti-i-servizi/infostudenti-servizio-informazioni-gli-studenti" TargetMode="Externa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hyperlink" Target="https://www.uninsubria.it/node/2675"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mailto:didattica.dbsv@uninsubria.it"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www.uninsubria.it/la-didattica/serv-segreterie-studenti"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hyperlink" Target="https://www.uninsubria.it/la-didattica/diritto-allo-studio"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www.uninsubria.it/servizi/infostudenti-servizio-informazioni-gli-studenti"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hyperlink" Target="mailto:ncognome@studenti.uninsubria.it" TargetMode="External"/><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hyperlink" Target="mailto:ncognome@studente.uninsubria.it"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4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9.jpe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C:\Documents and Settings\daniela.maffioli\Desktop\LOGO-ATENEO-FONDO TRASPAREN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31668"/>
            <a:ext cx="1165084" cy="116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olo 1"/>
          <p:cNvSpPr txBox="1">
            <a:spLocks/>
          </p:cNvSpPr>
          <p:nvPr/>
        </p:nvSpPr>
        <p:spPr>
          <a:xfrm>
            <a:off x="1055516" y="1363928"/>
            <a:ext cx="7044876" cy="91294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3600" b="1" dirty="0">
                <a:solidFill>
                  <a:schemeClr val="tx1">
                    <a:lumMod val="75000"/>
                    <a:lumOff val="25000"/>
                  </a:schemeClr>
                </a:solidFill>
                <a:latin typeface="+mn-lt"/>
              </a:rPr>
              <a:t>Università degli Studi dell’</a:t>
            </a:r>
            <a:r>
              <a:rPr lang="it-IT" sz="3600" b="1" dirty="0" err="1">
                <a:solidFill>
                  <a:schemeClr val="tx1">
                    <a:lumMod val="75000"/>
                    <a:lumOff val="25000"/>
                  </a:schemeClr>
                </a:solidFill>
                <a:latin typeface="+mn-lt"/>
              </a:rPr>
              <a:t>Insubria</a:t>
            </a:r>
            <a:endParaRPr lang="it-IT" sz="3600" b="1" dirty="0">
              <a:solidFill>
                <a:schemeClr val="tx1">
                  <a:lumMod val="75000"/>
                  <a:lumOff val="25000"/>
                </a:schemeClr>
              </a:solidFill>
              <a:latin typeface="+mn-lt"/>
            </a:endParaRPr>
          </a:p>
        </p:txBody>
      </p:sp>
      <p:sp>
        <p:nvSpPr>
          <p:cNvPr id="11" name="Titolo 1"/>
          <p:cNvSpPr txBox="1">
            <a:spLocks/>
          </p:cNvSpPr>
          <p:nvPr/>
        </p:nvSpPr>
        <p:spPr>
          <a:xfrm>
            <a:off x="1097470" y="3356992"/>
            <a:ext cx="7002922" cy="1354777"/>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50000"/>
              </a:lnSpc>
              <a:spcBef>
                <a:spcPts val="2000"/>
              </a:spcBef>
            </a:pPr>
            <a:r>
              <a:rPr lang="it-IT" sz="4000" b="1" dirty="0">
                <a:solidFill>
                  <a:srgbClr val="005045"/>
                </a:solidFill>
                <a:latin typeface="+mn-lt"/>
                <a:ea typeface="Al Tarikh" charset="0"/>
                <a:cs typeface="Al Tarikh" charset="0"/>
              </a:rPr>
              <a:t>Corso di Laurea in Biotecnologie</a:t>
            </a:r>
          </a:p>
        </p:txBody>
      </p:sp>
      <p:sp>
        <p:nvSpPr>
          <p:cNvPr id="12" name="Titolo 1"/>
          <p:cNvSpPr txBox="1">
            <a:spLocks/>
          </p:cNvSpPr>
          <p:nvPr/>
        </p:nvSpPr>
        <p:spPr>
          <a:xfrm>
            <a:off x="251520" y="2204864"/>
            <a:ext cx="8637206" cy="91294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3200" b="1" dirty="0">
                <a:solidFill>
                  <a:schemeClr val="tx1">
                    <a:lumMod val="75000"/>
                    <a:lumOff val="25000"/>
                  </a:schemeClr>
                </a:solidFill>
                <a:latin typeface="+mn-lt"/>
              </a:rPr>
              <a:t>Dipartimento di Biotecnologie e Scienze della Vita</a:t>
            </a:r>
          </a:p>
        </p:txBody>
      </p:sp>
      <p:grpSp>
        <p:nvGrpSpPr>
          <p:cNvPr id="2" name="Group 1">
            <a:extLst>
              <a:ext uri="{FF2B5EF4-FFF2-40B4-BE49-F238E27FC236}">
                <a16:creationId xmlns:a16="http://schemas.microsoft.com/office/drawing/2014/main" id="{5AE02183-8499-384A-86DC-20060353B327}"/>
              </a:ext>
            </a:extLst>
          </p:cNvPr>
          <p:cNvGrpSpPr/>
          <p:nvPr/>
        </p:nvGrpSpPr>
        <p:grpSpPr>
          <a:xfrm>
            <a:off x="1250022" y="353105"/>
            <a:ext cx="7893978" cy="522209"/>
            <a:chOff x="1260048" y="923237"/>
            <a:chExt cx="7893978" cy="522209"/>
          </a:xfrm>
        </p:grpSpPr>
        <p:sp>
          <p:nvSpPr>
            <p:cNvPr id="9" name="CasellaDiTesto 8"/>
            <p:cNvSpPr txBox="1"/>
            <p:nvPr/>
          </p:nvSpPr>
          <p:spPr>
            <a:xfrm>
              <a:off x="1260048" y="938121"/>
              <a:ext cx="7893978" cy="492443"/>
            </a:xfrm>
            <a:prstGeom prst="rect">
              <a:avLst/>
            </a:prstGeom>
            <a:solidFill>
              <a:srgbClr val="007161"/>
            </a:solidFill>
          </p:spPr>
          <p:txBody>
            <a:bodyPr wrap="square" rtlCol="0">
              <a:spAutoFit/>
            </a:bodyPr>
            <a:lstStyle/>
            <a:p>
              <a:endParaRPr lang="it-IT" sz="2600" dirty="0">
                <a:solidFill>
                  <a:schemeClr val="bg1"/>
                </a:solidFill>
              </a:endParaRPr>
            </a:p>
          </p:txBody>
        </p:sp>
        <p:sp>
          <p:nvSpPr>
            <p:cNvPr id="13" name="Titolo 1"/>
            <p:cNvSpPr txBox="1">
              <a:spLocks/>
            </p:cNvSpPr>
            <p:nvPr/>
          </p:nvSpPr>
          <p:spPr>
            <a:xfrm>
              <a:off x="2925842" y="923237"/>
              <a:ext cx="6228184" cy="522209"/>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800" dirty="0">
                  <a:solidFill>
                    <a:schemeClr val="bg1"/>
                  </a:solidFill>
                </a:rPr>
                <a:t>25 settembre 2023 – Giornata dell’accoglienza</a:t>
              </a:r>
            </a:p>
          </p:txBody>
        </p:sp>
      </p:grpSp>
      <p:pic>
        <p:nvPicPr>
          <p:cNvPr id="19" name="Immagin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0392" y="5847622"/>
            <a:ext cx="936104" cy="965754"/>
          </a:xfrm>
          <a:prstGeom prst="rect">
            <a:avLst/>
          </a:prstGeom>
        </p:spPr>
      </p:pic>
      <p:sp>
        <p:nvSpPr>
          <p:cNvPr id="21" name="Rettangolo 20"/>
          <p:cNvSpPr/>
          <p:nvPr/>
        </p:nvSpPr>
        <p:spPr>
          <a:xfrm>
            <a:off x="0" y="6223744"/>
            <a:ext cx="8028384" cy="373608"/>
          </a:xfrm>
          <a:prstGeom prst="rect">
            <a:avLst/>
          </a:prstGeom>
          <a:solidFill>
            <a:schemeClr val="tx1">
              <a:lumMod val="75000"/>
              <a:lumOff val="2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Segnaposto numero diapositiva 4"/>
          <p:cNvSpPr>
            <a:spLocks noGrp="1"/>
          </p:cNvSpPr>
          <p:nvPr>
            <p:ph type="sldNum" sz="quarter" idx="12"/>
          </p:nvPr>
        </p:nvSpPr>
        <p:spPr/>
        <p:txBody>
          <a:bodyPr/>
          <a:lstStyle/>
          <a:p>
            <a:fld id="{E7A41E1B-4F70-4964-A407-84C68BE8251C}" type="slidenum">
              <a:rPr lang="it-IT" smtClean="0"/>
              <a:pPr/>
              <a:t>1</a:t>
            </a:fld>
            <a:endParaRPr lang="it-IT" dirty="0"/>
          </a:p>
        </p:txBody>
      </p:sp>
    </p:spTree>
    <p:extLst>
      <p:ext uri="{BB962C8B-B14F-4D97-AF65-F5344CB8AC3E}">
        <p14:creationId xmlns:p14="http://schemas.microsoft.com/office/powerpoint/2010/main" val="2294489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E7A41E1B-4F70-4964-A407-84C68BE8251C}" type="slidenum">
              <a:rPr lang="it-IT" smtClean="0"/>
              <a:pPr/>
              <a:t>10</a:t>
            </a:fld>
            <a:endParaRPr lang="it-IT" dirty="0"/>
          </a:p>
        </p:txBody>
      </p:sp>
      <p:sp>
        <p:nvSpPr>
          <p:cNvPr id="25" name="Titolo 1">
            <a:extLst>
              <a:ext uri="{FF2B5EF4-FFF2-40B4-BE49-F238E27FC236}">
                <a16:creationId xmlns:a16="http://schemas.microsoft.com/office/drawing/2014/main" id="{D7BBB603-2109-2B49-8850-6AD986198F50}"/>
              </a:ext>
            </a:extLst>
          </p:cNvPr>
          <p:cNvSpPr txBox="1">
            <a:spLocks/>
          </p:cNvSpPr>
          <p:nvPr/>
        </p:nvSpPr>
        <p:spPr>
          <a:xfrm>
            <a:off x="215428" y="1385827"/>
            <a:ext cx="8677052" cy="525146"/>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2500" b="1" dirty="0">
                <a:solidFill>
                  <a:srgbClr val="00463C"/>
                </a:solidFill>
              </a:rPr>
              <a:t>I programmi degli insegnamenti (</a:t>
            </a:r>
            <a:r>
              <a:rPr lang="it-IT" sz="2500" b="1" dirty="0" err="1">
                <a:solidFill>
                  <a:srgbClr val="00463C"/>
                </a:solidFill>
              </a:rPr>
              <a:t>syllabi</a:t>
            </a:r>
            <a:r>
              <a:rPr lang="it-IT" sz="2500" b="1" dirty="0">
                <a:solidFill>
                  <a:srgbClr val="00463C"/>
                </a:solidFill>
              </a:rPr>
              <a:t>) sono disponibili </a:t>
            </a:r>
            <a:r>
              <a:rPr lang="it-IT" sz="2500" b="1" u="sng" dirty="0">
                <a:solidFill>
                  <a:srgbClr val="007161"/>
                </a:solidFill>
                <a:hlinkClick r:id="rId3"/>
              </a:rPr>
              <a:t>on line</a:t>
            </a:r>
            <a:endParaRPr lang="it-IT" sz="2500" b="1" u="sng" dirty="0">
              <a:solidFill>
                <a:srgbClr val="007161"/>
              </a:solidFill>
            </a:endParaRPr>
          </a:p>
        </p:txBody>
      </p:sp>
      <p:sp>
        <p:nvSpPr>
          <p:cNvPr id="3" name="TextBox 2">
            <a:extLst>
              <a:ext uri="{FF2B5EF4-FFF2-40B4-BE49-F238E27FC236}">
                <a16:creationId xmlns:a16="http://schemas.microsoft.com/office/drawing/2014/main" id="{E56ECD1D-3702-1114-DEA5-9BE740EBA5D4}"/>
              </a:ext>
            </a:extLst>
          </p:cNvPr>
          <p:cNvSpPr txBox="1"/>
          <p:nvPr/>
        </p:nvSpPr>
        <p:spPr>
          <a:xfrm>
            <a:off x="3131839" y="6216741"/>
            <a:ext cx="4887897" cy="369332"/>
          </a:xfrm>
          <a:prstGeom prst="rect">
            <a:avLst/>
          </a:prstGeom>
          <a:solidFill>
            <a:srgbClr val="404040"/>
          </a:solidFill>
        </p:spPr>
        <p:txBody>
          <a:bodyPr wrap="square" rtlCol="0">
            <a:spAutoFit/>
          </a:bodyPr>
          <a:lstStyle/>
          <a:p>
            <a:pPr algn="r"/>
            <a:r>
              <a:rPr lang="en-US" b="1" dirty="0">
                <a:solidFill>
                  <a:schemeClr val="bg1"/>
                </a:solidFill>
              </a:rPr>
              <a:t>25 </a:t>
            </a:r>
            <a:r>
              <a:rPr lang="en-US" b="1" dirty="0" err="1">
                <a:solidFill>
                  <a:schemeClr val="bg1"/>
                </a:solidFill>
              </a:rPr>
              <a:t>settembre</a:t>
            </a:r>
            <a:r>
              <a:rPr lang="en-IT" b="1" dirty="0">
                <a:solidFill>
                  <a:schemeClr val="bg1"/>
                </a:solidFill>
              </a:rPr>
              <a:t> - Giornata dell’accoglienza</a:t>
            </a:r>
          </a:p>
        </p:txBody>
      </p:sp>
      <p:pic>
        <p:nvPicPr>
          <p:cNvPr id="4" name="Picture 2" descr="MA ATENEO STUDENTI CI È O CI FA? EGLI SONO! – Sinistra Per…">
            <a:extLst>
              <a:ext uri="{FF2B5EF4-FFF2-40B4-BE49-F238E27FC236}">
                <a16:creationId xmlns:a16="http://schemas.microsoft.com/office/drawing/2014/main" id="{248F39A5-470B-EA95-99A9-1AAE20FC62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372"/>
          <a:stretch/>
        </p:blipFill>
        <p:spPr bwMode="auto">
          <a:xfrm>
            <a:off x="6556135" y="2636912"/>
            <a:ext cx="2195736" cy="3015208"/>
          </a:xfrm>
          <a:prstGeom prst="rect">
            <a:avLst/>
          </a:prstGeom>
          <a:noFill/>
          <a:extLst>
            <a:ext uri="{909E8E84-426E-40DD-AFC4-6F175D3DCCD1}">
              <a14:hiddenFill xmlns:a14="http://schemas.microsoft.com/office/drawing/2010/main">
                <a:solidFill>
                  <a:srgbClr val="FFFFFF"/>
                </a:solidFill>
              </a14:hiddenFill>
            </a:ext>
          </a:extLst>
        </p:spPr>
      </p:pic>
      <p:sp>
        <p:nvSpPr>
          <p:cNvPr id="5" name="Segnaposto contenuto 2">
            <a:extLst>
              <a:ext uri="{FF2B5EF4-FFF2-40B4-BE49-F238E27FC236}">
                <a16:creationId xmlns:a16="http://schemas.microsoft.com/office/drawing/2014/main" id="{612E8E98-750E-A837-6511-98CB0C140CF0}"/>
              </a:ext>
            </a:extLst>
          </p:cNvPr>
          <p:cNvSpPr txBox="1">
            <a:spLocks/>
          </p:cNvSpPr>
          <p:nvPr/>
        </p:nvSpPr>
        <p:spPr>
          <a:xfrm>
            <a:off x="755576" y="2348463"/>
            <a:ext cx="4991278" cy="187262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spcBef>
                <a:spcPts val="0"/>
              </a:spcBef>
              <a:buNone/>
            </a:pPr>
            <a:r>
              <a:rPr lang="it-IT" sz="2200" dirty="0"/>
              <a:t>Il </a:t>
            </a:r>
            <a:r>
              <a:rPr lang="it-IT" sz="2200" dirty="0" err="1"/>
              <a:t>Syllabus</a:t>
            </a:r>
            <a:r>
              <a:rPr lang="it-IT" sz="2200" dirty="0"/>
              <a:t> è la carta di identità di un insegnamento, una scheda che fornisce le informazioni necessarie agli studenti per organizzare al meglio il proprio studio e apprendimento.</a:t>
            </a:r>
          </a:p>
        </p:txBody>
      </p:sp>
      <p:sp>
        <p:nvSpPr>
          <p:cNvPr id="6" name="Segnaposto contenuto 2">
            <a:extLst>
              <a:ext uri="{FF2B5EF4-FFF2-40B4-BE49-F238E27FC236}">
                <a16:creationId xmlns:a16="http://schemas.microsoft.com/office/drawing/2014/main" id="{0FBC8FF0-5E00-F75A-63FE-394331309134}"/>
              </a:ext>
            </a:extLst>
          </p:cNvPr>
          <p:cNvSpPr txBox="1">
            <a:spLocks/>
          </p:cNvSpPr>
          <p:nvPr/>
        </p:nvSpPr>
        <p:spPr>
          <a:xfrm>
            <a:off x="771984" y="4394799"/>
            <a:ext cx="4991277" cy="142101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it-IT" sz="2800" dirty="0"/>
              <a:t>«contratto» che esplicita i ruoli e le responsabilità di studenti e docente.</a:t>
            </a:r>
          </a:p>
        </p:txBody>
      </p:sp>
    </p:spTree>
    <p:extLst>
      <p:ext uri="{BB962C8B-B14F-4D97-AF65-F5344CB8AC3E}">
        <p14:creationId xmlns:p14="http://schemas.microsoft.com/office/powerpoint/2010/main" val="263217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2627356" y="26407"/>
            <a:ext cx="3937941" cy="1077218"/>
          </a:xfrm>
          <a:prstGeom prst="rect">
            <a:avLst/>
          </a:prstGeom>
        </p:spPr>
        <p:txBody>
          <a:bodyPr wrap="square">
            <a:spAutoFit/>
          </a:bodyPr>
          <a:lstStyle/>
          <a:p>
            <a:pPr algn="ctr"/>
            <a:r>
              <a:rPr lang="it-IT" sz="4000" b="1" dirty="0">
                <a:solidFill>
                  <a:srgbClr val="007161"/>
                </a:solidFill>
              </a:rPr>
              <a:t>Come è fatto?</a:t>
            </a:r>
          </a:p>
          <a:p>
            <a:pPr marL="457200" indent="-457200">
              <a:buFont typeface="+mj-lt"/>
              <a:buAutoNum type="arabicPeriod"/>
            </a:pPr>
            <a:endParaRPr lang="it-IT" sz="2400" dirty="0">
              <a:solidFill>
                <a:srgbClr val="007161"/>
              </a:solidFill>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8934" y="6344101"/>
            <a:ext cx="1574432" cy="551251"/>
          </a:xfrm>
          <a:prstGeom prst="rect">
            <a:avLst/>
          </a:prstGeom>
        </p:spPr>
      </p:pic>
      <p:sp>
        <p:nvSpPr>
          <p:cNvPr id="8" name="CasellaDiTesto 7"/>
          <p:cNvSpPr txBox="1"/>
          <p:nvPr/>
        </p:nvSpPr>
        <p:spPr>
          <a:xfrm>
            <a:off x="31333" y="6449270"/>
            <a:ext cx="3899722" cy="338554"/>
          </a:xfrm>
          <a:prstGeom prst="rect">
            <a:avLst/>
          </a:prstGeom>
          <a:noFill/>
        </p:spPr>
        <p:txBody>
          <a:bodyPr wrap="none" rtlCol="0">
            <a:spAutoFit/>
          </a:bodyPr>
          <a:lstStyle/>
          <a:p>
            <a:r>
              <a:rPr lang="it-IT" sz="1600" dirty="0">
                <a:solidFill>
                  <a:schemeClr val="bg1"/>
                </a:solidFill>
              </a:rPr>
              <a:t>1° Incontro  PQA Università Statali Lombarde</a:t>
            </a:r>
          </a:p>
        </p:txBody>
      </p:sp>
      <p:sp>
        <p:nvSpPr>
          <p:cNvPr id="10" name="CasellaDiTesto 9"/>
          <p:cNvSpPr txBox="1"/>
          <p:nvPr/>
        </p:nvSpPr>
        <p:spPr>
          <a:xfrm>
            <a:off x="12260" y="6285220"/>
            <a:ext cx="9168134" cy="600164"/>
          </a:xfrm>
          <a:prstGeom prst="rect">
            <a:avLst/>
          </a:prstGeom>
          <a:solidFill>
            <a:srgbClr val="007160"/>
          </a:solidFill>
        </p:spPr>
        <p:txBody>
          <a:bodyPr wrap="square" rtlCol="0">
            <a:spAutoFit/>
          </a:bodyPr>
          <a:lstStyle/>
          <a:p>
            <a:pPr algn="r"/>
            <a:r>
              <a:rPr lang="it-IT" sz="1100" dirty="0"/>
              <a:t>                                                                          </a:t>
            </a:r>
          </a:p>
          <a:p>
            <a:pPr algn="r"/>
            <a:r>
              <a:rPr lang="it-IT" sz="1100" dirty="0"/>
              <a:t>                                                                                 </a:t>
            </a:r>
          </a:p>
          <a:p>
            <a:pPr algn="r"/>
            <a:endParaRPr lang="it-IT" sz="1100" dirty="0">
              <a:solidFill>
                <a:schemeClr val="bg1"/>
              </a:solidFill>
            </a:endParaRPr>
          </a:p>
        </p:txBody>
      </p:sp>
      <p:pic>
        <p:nvPicPr>
          <p:cNvPr id="11" name="Immagin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07121"/>
            <a:ext cx="1884068" cy="659663"/>
          </a:xfrm>
          <a:prstGeom prst="rect">
            <a:avLst/>
          </a:prstGeom>
        </p:spPr>
      </p:pic>
      <p:graphicFrame>
        <p:nvGraphicFramePr>
          <p:cNvPr id="3" name="Tabella 2"/>
          <p:cNvGraphicFramePr>
            <a:graphicFrameLocks noGrp="1"/>
          </p:cNvGraphicFramePr>
          <p:nvPr/>
        </p:nvGraphicFramePr>
        <p:xfrm>
          <a:off x="406376" y="1298086"/>
          <a:ext cx="8379900" cy="4639720"/>
        </p:xfrm>
        <a:graphic>
          <a:graphicData uri="http://schemas.openxmlformats.org/drawingml/2006/table">
            <a:tbl>
              <a:tblPr firstRow="1" firstCol="1" bandRow="1">
                <a:tableStyleId>{5C22544A-7EE6-4342-B048-85BDC9FD1C3A}</a:tableStyleId>
              </a:tblPr>
              <a:tblGrid>
                <a:gridCol w="1584177">
                  <a:extLst>
                    <a:ext uri="{9D8B030D-6E8A-4147-A177-3AD203B41FA5}">
                      <a16:colId xmlns:a16="http://schemas.microsoft.com/office/drawing/2014/main" val="20000"/>
                    </a:ext>
                  </a:extLst>
                </a:gridCol>
                <a:gridCol w="6795723">
                  <a:extLst>
                    <a:ext uri="{9D8B030D-6E8A-4147-A177-3AD203B41FA5}">
                      <a16:colId xmlns:a16="http://schemas.microsoft.com/office/drawing/2014/main" val="20001"/>
                    </a:ext>
                  </a:extLst>
                </a:gridCol>
              </a:tblGrid>
              <a:tr h="349393">
                <a:tc gridSpan="2">
                  <a:txBody>
                    <a:bodyPr/>
                    <a:lstStyle/>
                    <a:p>
                      <a:pPr algn="ctr">
                        <a:lnSpc>
                          <a:spcPct val="115000"/>
                        </a:lnSpc>
                        <a:spcAft>
                          <a:spcPts val="0"/>
                        </a:spcAft>
                      </a:pPr>
                      <a:r>
                        <a:rPr lang="it-IT" sz="1600" dirty="0">
                          <a:effectLst/>
                        </a:rPr>
                        <a:t>TITOLO DELL’INSEGNAMENTO, CFU, DOCENTE</a:t>
                      </a:r>
                      <a:endParaRPr lang="it-IT" sz="1600" dirty="0">
                        <a:effectLst/>
                        <a:latin typeface="Calibri"/>
                        <a:ea typeface="Calibri"/>
                        <a:cs typeface="Times New Roman"/>
                      </a:endParaRPr>
                    </a:p>
                  </a:txBody>
                  <a:tcPr marL="68580" marR="68580" marT="0" marB="0">
                    <a:lnB w="12700" cap="flat" cmpd="sng" algn="ctr">
                      <a:solidFill>
                        <a:schemeClr val="bg1"/>
                      </a:solidFill>
                      <a:prstDash val="solid"/>
                      <a:round/>
                      <a:headEnd type="none" w="med" len="med"/>
                      <a:tailEnd type="none" w="med" len="med"/>
                    </a:lnB>
                    <a:solidFill>
                      <a:srgbClr val="007160"/>
                    </a:solidFill>
                  </a:tcPr>
                </a:tc>
                <a:tc hMerge="1">
                  <a:txBody>
                    <a:bodyPr/>
                    <a:lstStyle/>
                    <a:p>
                      <a:endParaRPr lang="it-IT"/>
                    </a:p>
                  </a:txBody>
                  <a:tcPr/>
                </a:tc>
                <a:extLst>
                  <a:ext uri="{0D108BD9-81ED-4DB2-BD59-A6C34878D82A}">
                    <a16:rowId xmlns:a16="http://schemas.microsoft.com/office/drawing/2014/main" val="10000"/>
                  </a:ext>
                </a:extLst>
              </a:tr>
              <a:tr h="628735">
                <a:tc>
                  <a:txBody>
                    <a:bodyPr/>
                    <a:lstStyle/>
                    <a:p>
                      <a:pPr>
                        <a:lnSpc>
                          <a:spcPct val="115000"/>
                        </a:lnSpc>
                        <a:spcAft>
                          <a:spcPts val="0"/>
                        </a:spcAft>
                      </a:pPr>
                      <a:r>
                        <a:rPr lang="it-IT" sz="1400" dirty="0">
                          <a:effectLst/>
                        </a:rPr>
                        <a:t>OBIETTIVI FORMATIVI</a:t>
                      </a:r>
                      <a:endParaRPr lang="it-IT" sz="1400" dirty="0">
                        <a:effectLst/>
                        <a:latin typeface="Calibri"/>
                        <a:ea typeface="Calibri"/>
                        <a:cs typeface="Times New Roman"/>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7160"/>
                    </a:solidFill>
                  </a:tcPr>
                </a:tc>
                <a:tc>
                  <a:txBody>
                    <a:bodyPr/>
                    <a:lstStyle/>
                    <a:p>
                      <a:pPr fontAlgn="t">
                        <a:lnSpc>
                          <a:spcPct val="115000"/>
                        </a:lnSpc>
                        <a:spcAft>
                          <a:spcPts val="0"/>
                        </a:spcAft>
                      </a:pPr>
                      <a:r>
                        <a:rPr lang="it-IT" sz="1200" b="1" dirty="0">
                          <a:effectLst/>
                        </a:rPr>
                        <a:t>OBIETTIVI FORMATIVI</a:t>
                      </a:r>
                      <a:r>
                        <a:rPr lang="it-IT" sz="1200" b="1" baseline="0" dirty="0">
                          <a:effectLst/>
                        </a:rPr>
                        <a:t>  </a:t>
                      </a:r>
                      <a:r>
                        <a:rPr lang="it-IT" sz="1200" dirty="0">
                          <a:effectLst/>
                        </a:rPr>
                        <a:t>Esprimono  la finalità che</a:t>
                      </a:r>
                      <a:r>
                        <a:rPr lang="it-IT" sz="1200" baseline="0" dirty="0">
                          <a:effectLst/>
                        </a:rPr>
                        <a:t> il docente si propone di realizzare</a:t>
                      </a:r>
                      <a:endParaRPr lang="it-IT" sz="1200" dirty="0">
                        <a:effectLst/>
                      </a:endParaRPr>
                    </a:p>
                    <a:p>
                      <a:pPr fontAlgn="t">
                        <a:lnSpc>
                          <a:spcPct val="115000"/>
                        </a:lnSpc>
                        <a:spcAft>
                          <a:spcPts val="0"/>
                        </a:spcAft>
                      </a:pPr>
                      <a:r>
                        <a:rPr lang="it-IT" sz="1200" b="1" dirty="0">
                          <a:effectLst/>
                        </a:rPr>
                        <a:t>RISULTATI DI APPRENDIMENTO ATTESI</a:t>
                      </a:r>
                      <a:r>
                        <a:rPr lang="it-IT" sz="1200" b="1" baseline="0" dirty="0">
                          <a:effectLst/>
                        </a:rPr>
                        <a:t> </a:t>
                      </a:r>
                      <a:r>
                        <a:rPr lang="it-IT" sz="1200" dirty="0">
                          <a:effectLst/>
                        </a:rPr>
                        <a:t>Descrivono i traguardi  che lo </a:t>
                      </a:r>
                      <a:r>
                        <a:rPr lang="it-IT" sz="1200" dirty="0">
                          <a:solidFill>
                            <a:schemeClr val="tx1"/>
                          </a:solidFill>
                          <a:effectLst/>
                        </a:rPr>
                        <a:t>studente dovrà raggiungere alla fine dell’insegnamento,</a:t>
                      </a:r>
                      <a:r>
                        <a:rPr lang="it-IT" sz="1200" baseline="0" dirty="0">
                          <a:solidFill>
                            <a:schemeClr val="tx1"/>
                          </a:solidFill>
                          <a:effectLst/>
                        </a:rPr>
                        <a:t> </a:t>
                      </a:r>
                      <a:r>
                        <a:rPr lang="it-IT" sz="1200" baseline="0" dirty="0" err="1">
                          <a:solidFill>
                            <a:schemeClr val="tx1"/>
                          </a:solidFill>
                          <a:effectLst/>
                        </a:rPr>
                        <a:t>nonchè</a:t>
                      </a:r>
                      <a:r>
                        <a:rPr lang="it-IT" sz="1200" dirty="0">
                          <a:solidFill>
                            <a:schemeClr val="tx1"/>
                          </a:solidFill>
                          <a:effectLst/>
                        </a:rPr>
                        <a:t> le conoscenze e competenze che il docente si attende che acquisisca.</a:t>
                      </a:r>
                    </a:p>
                  </a:txBody>
                  <a:tcPr marL="68580" marR="68580" marT="0" marB="0">
                    <a:lnL w="12700" cap="flat" cmpd="sng" algn="ctr">
                      <a:solidFill>
                        <a:schemeClr val="tx1"/>
                      </a:solidFill>
                      <a:prstDash val="solid"/>
                      <a:round/>
                      <a:headEnd type="none" w="med" len="med"/>
                      <a:tailEnd type="none" w="med" len="med"/>
                    </a:lnL>
                    <a:lnR w="12700" cap="flat" cmpd="sng" algn="ctr">
                      <a:solidFill>
                        <a:srgbClr val="007160"/>
                      </a:solidFill>
                      <a:prstDash val="solid"/>
                      <a:round/>
                      <a:headEnd type="none" w="med" len="med"/>
                      <a:tailEnd type="none" w="med" len="med"/>
                    </a:lnR>
                    <a:lnT w="12700" cap="flat" cmpd="sng" algn="ctr">
                      <a:solidFill>
                        <a:srgbClr val="007160"/>
                      </a:solidFill>
                      <a:prstDash val="solid"/>
                      <a:round/>
                      <a:headEnd type="none" w="med" len="med"/>
                      <a:tailEnd type="none" w="med" len="med"/>
                    </a:lnT>
                    <a:lnB w="12700" cap="flat" cmpd="sng" algn="ctr">
                      <a:solidFill>
                        <a:srgbClr val="007160"/>
                      </a:solidFill>
                      <a:prstDash val="solid"/>
                      <a:round/>
                      <a:headEnd type="none" w="med" len="med"/>
                      <a:tailEnd type="none" w="med" len="med"/>
                    </a:lnB>
                    <a:noFill/>
                  </a:tcPr>
                </a:tc>
                <a:extLst>
                  <a:ext uri="{0D108BD9-81ED-4DB2-BD59-A6C34878D82A}">
                    <a16:rowId xmlns:a16="http://schemas.microsoft.com/office/drawing/2014/main" val="10001"/>
                  </a:ext>
                </a:extLst>
              </a:tr>
              <a:tr h="299535">
                <a:tc>
                  <a:txBody>
                    <a:bodyPr/>
                    <a:lstStyle/>
                    <a:p>
                      <a:pPr>
                        <a:lnSpc>
                          <a:spcPct val="115000"/>
                        </a:lnSpc>
                        <a:spcAft>
                          <a:spcPts val="0"/>
                        </a:spcAft>
                      </a:pPr>
                      <a:r>
                        <a:rPr lang="it-IT" sz="1400" dirty="0">
                          <a:effectLst/>
                        </a:rPr>
                        <a:t>PREREQUISITI</a:t>
                      </a:r>
                      <a:endParaRPr lang="it-IT" sz="1400" dirty="0">
                        <a:effectLst/>
                        <a:latin typeface="Calibri"/>
                        <a:ea typeface="Calibri"/>
                        <a:cs typeface="Times New Roman"/>
                      </a:endParaRPr>
                    </a:p>
                  </a:txBody>
                  <a:tcPr marL="68580" marR="68580" marT="0" marB="0">
                    <a:lnR w="12700" cap="flat" cmpd="sng" algn="ctr">
                      <a:solidFill>
                        <a:schemeClr val="tx1"/>
                      </a:solidFill>
                      <a:prstDash val="solid"/>
                      <a:round/>
                      <a:headEnd type="none" w="med" len="med"/>
                      <a:tailEnd type="none" w="med" len="med"/>
                    </a:lnR>
                    <a:solidFill>
                      <a:srgbClr val="007160"/>
                    </a:solidFill>
                  </a:tcPr>
                </a:tc>
                <a:tc>
                  <a:txBody>
                    <a:bodyPr/>
                    <a:lstStyle/>
                    <a:p>
                      <a:pPr>
                        <a:lnSpc>
                          <a:spcPct val="115000"/>
                        </a:lnSpc>
                        <a:spcAft>
                          <a:spcPts val="0"/>
                        </a:spcAft>
                      </a:pPr>
                      <a:r>
                        <a:rPr lang="it-IT" sz="1200" dirty="0">
                          <a:effectLst/>
                        </a:rPr>
                        <a:t>Qui sono descritte le eventuali conoscenze preliminari  (o propedeuticità) necessarie per affrontare adeguatamente</a:t>
                      </a:r>
                      <a:r>
                        <a:rPr lang="it-IT" sz="1200" baseline="0" dirty="0">
                          <a:effectLst/>
                        </a:rPr>
                        <a:t> l’insegnamento</a:t>
                      </a:r>
                      <a:endParaRPr lang="it-IT" sz="12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007160"/>
                      </a:solidFill>
                      <a:prstDash val="solid"/>
                      <a:round/>
                      <a:headEnd type="none" w="med" len="med"/>
                      <a:tailEnd type="none" w="med" len="med"/>
                    </a:lnR>
                    <a:lnT w="12700" cap="flat" cmpd="sng" algn="ctr">
                      <a:solidFill>
                        <a:srgbClr val="007160"/>
                      </a:solidFill>
                      <a:prstDash val="solid"/>
                      <a:round/>
                      <a:headEnd type="none" w="med" len="med"/>
                      <a:tailEnd type="none" w="med" len="med"/>
                    </a:lnT>
                    <a:lnB w="12700" cap="flat" cmpd="sng" algn="ctr">
                      <a:solidFill>
                        <a:srgbClr val="007160"/>
                      </a:solidFill>
                      <a:prstDash val="solid"/>
                      <a:round/>
                      <a:headEnd type="none" w="med" len="med"/>
                      <a:tailEnd type="none" w="med" len="med"/>
                    </a:lnB>
                    <a:noFill/>
                  </a:tcPr>
                </a:tc>
                <a:extLst>
                  <a:ext uri="{0D108BD9-81ED-4DB2-BD59-A6C34878D82A}">
                    <a16:rowId xmlns:a16="http://schemas.microsoft.com/office/drawing/2014/main" val="10002"/>
                  </a:ext>
                </a:extLst>
              </a:tr>
              <a:tr h="259079">
                <a:tc>
                  <a:txBody>
                    <a:bodyPr/>
                    <a:lstStyle/>
                    <a:p>
                      <a:pPr>
                        <a:lnSpc>
                          <a:spcPct val="115000"/>
                        </a:lnSpc>
                        <a:spcAft>
                          <a:spcPts val="0"/>
                        </a:spcAft>
                      </a:pPr>
                      <a:r>
                        <a:rPr lang="it-IT" sz="1400" dirty="0">
                          <a:effectLst/>
                        </a:rPr>
                        <a:t>CONTENUTI</a:t>
                      </a:r>
                    </a:p>
                  </a:txBody>
                  <a:tcPr marL="68580" marR="68580" marT="0" marB="0">
                    <a:lnR w="12700" cap="flat" cmpd="sng" algn="ctr">
                      <a:solidFill>
                        <a:schemeClr val="tx1"/>
                      </a:solidFill>
                      <a:prstDash val="solid"/>
                      <a:round/>
                      <a:headEnd type="none" w="med" len="med"/>
                      <a:tailEnd type="none" w="med" len="med"/>
                    </a:lnR>
                    <a:solidFill>
                      <a:srgbClr val="007160"/>
                    </a:solidFill>
                  </a:tcPr>
                </a:tc>
                <a:tc>
                  <a:txBody>
                    <a:bodyPr/>
                    <a:lstStyle/>
                    <a:p>
                      <a:pPr>
                        <a:lnSpc>
                          <a:spcPct val="115000"/>
                        </a:lnSpc>
                        <a:spcAft>
                          <a:spcPts val="0"/>
                        </a:spcAft>
                      </a:pPr>
                      <a:r>
                        <a:rPr lang="it-IT" sz="1200" dirty="0">
                          <a:effectLst/>
                        </a:rPr>
                        <a:t>In questa sezione sono riportati i principali  argomenti previsti dall’insegnamento.</a:t>
                      </a:r>
                      <a:endParaRPr lang="it-IT" sz="1200" strike="sngStrike"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007160"/>
                      </a:solidFill>
                      <a:prstDash val="solid"/>
                      <a:round/>
                      <a:headEnd type="none" w="med" len="med"/>
                      <a:tailEnd type="none" w="med" len="med"/>
                    </a:lnR>
                    <a:lnT w="12700" cap="flat" cmpd="sng" algn="ctr">
                      <a:solidFill>
                        <a:srgbClr val="007160"/>
                      </a:solidFill>
                      <a:prstDash val="solid"/>
                      <a:round/>
                      <a:headEnd type="none" w="med" len="med"/>
                      <a:tailEnd type="none" w="med" len="med"/>
                    </a:lnT>
                    <a:lnB w="12700" cap="flat" cmpd="sng" algn="ctr">
                      <a:solidFill>
                        <a:srgbClr val="007160"/>
                      </a:solidFill>
                      <a:prstDash val="solid"/>
                      <a:round/>
                      <a:headEnd type="none" w="med" len="med"/>
                      <a:tailEnd type="none" w="med" len="med"/>
                    </a:lnB>
                    <a:noFill/>
                  </a:tcPr>
                </a:tc>
                <a:extLst>
                  <a:ext uri="{0D108BD9-81ED-4DB2-BD59-A6C34878D82A}">
                    <a16:rowId xmlns:a16="http://schemas.microsoft.com/office/drawing/2014/main" val="10003"/>
                  </a:ext>
                </a:extLst>
              </a:tr>
              <a:tr h="299535">
                <a:tc>
                  <a:txBody>
                    <a:bodyPr/>
                    <a:lstStyle/>
                    <a:p>
                      <a:pPr>
                        <a:lnSpc>
                          <a:spcPct val="115000"/>
                        </a:lnSpc>
                        <a:spcAft>
                          <a:spcPts val="0"/>
                        </a:spcAft>
                      </a:pPr>
                      <a:r>
                        <a:rPr lang="it-IT" sz="1400" dirty="0">
                          <a:effectLst/>
                        </a:rPr>
                        <a:t>METODI DIDATTICI</a:t>
                      </a:r>
                      <a:endParaRPr lang="it-IT" sz="1400" dirty="0">
                        <a:effectLst/>
                        <a:latin typeface="Calibri"/>
                        <a:ea typeface="Calibri"/>
                        <a:cs typeface="Times New Roman"/>
                      </a:endParaRPr>
                    </a:p>
                  </a:txBody>
                  <a:tcPr marL="68580" marR="68580" marT="0" marB="0">
                    <a:lnR w="12700" cap="flat" cmpd="sng" algn="ctr">
                      <a:solidFill>
                        <a:schemeClr val="tx1"/>
                      </a:solidFill>
                      <a:prstDash val="solid"/>
                      <a:round/>
                      <a:headEnd type="none" w="med" len="med"/>
                      <a:tailEnd type="none" w="med" len="med"/>
                    </a:lnR>
                    <a:solidFill>
                      <a:srgbClr val="007160"/>
                    </a:solidFill>
                  </a:tcPr>
                </a:tc>
                <a:tc>
                  <a:txBody>
                    <a:bodyPr/>
                    <a:lstStyle/>
                    <a:p>
                      <a:pPr>
                        <a:lnSpc>
                          <a:spcPct val="115000"/>
                        </a:lnSpc>
                        <a:spcAft>
                          <a:spcPts val="0"/>
                        </a:spcAft>
                      </a:pPr>
                      <a:r>
                        <a:rPr lang="it-IT" sz="1200" dirty="0">
                          <a:effectLst/>
                        </a:rPr>
                        <a:t>Qui</a:t>
                      </a:r>
                      <a:r>
                        <a:rPr lang="it-IT" sz="1200" baseline="0" dirty="0">
                          <a:effectLst/>
                        </a:rPr>
                        <a:t> sono  definite </a:t>
                      </a:r>
                      <a:r>
                        <a:rPr lang="it-IT" sz="1200" dirty="0">
                          <a:effectLst/>
                        </a:rPr>
                        <a:t>le attività didattiche che il docente utilizza per permettere allo studente di raggiungere i risultati di apprendimento attesi</a:t>
                      </a:r>
                      <a:r>
                        <a:rPr lang="it-IT" sz="1200" baseline="0" dirty="0">
                          <a:effectLst/>
                        </a:rPr>
                        <a:t> . Possono essere </a:t>
                      </a:r>
                      <a:r>
                        <a:rPr lang="it-IT" sz="1200" dirty="0">
                          <a:effectLst/>
                        </a:rPr>
                        <a:t>lezioni  frontali,  laboratori,  esercitazioni,  seminari,  simulazioni,  esperienze  di  laboratorio,  uscite didattiche, uscite in campo, lavoro di gruppo, analisi di casi, etc. </a:t>
                      </a:r>
                      <a:endParaRPr lang="it-IT" sz="12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007160"/>
                      </a:solidFill>
                      <a:prstDash val="solid"/>
                      <a:round/>
                      <a:headEnd type="none" w="med" len="med"/>
                      <a:tailEnd type="none" w="med" len="med"/>
                    </a:lnR>
                    <a:lnT w="12700" cap="flat" cmpd="sng" algn="ctr">
                      <a:solidFill>
                        <a:srgbClr val="007160"/>
                      </a:solidFill>
                      <a:prstDash val="solid"/>
                      <a:round/>
                      <a:headEnd type="none" w="med" len="med"/>
                      <a:tailEnd type="none" w="med" len="med"/>
                    </a:lnT>
                    <a:lnB w="12700" cap="flat" cmpd="sng" algn="ctr">
                      <a:solidFill>
                        <a:srgbClr val="007160"/>
                      </a:solidFill>
                      <a:prstDash val="solid"/>
                      <a:round/>
                      <a:headEnd type="none" w="med" len="med"/>
                      <a:tailEnd type="none" w="med" len="med"/>
                    </a:lnB>
                    <a:noFill/>
                  </a:tcPr>
                </a:tc>
                <a:extLst>
                  <a:ext uri="{0D108BD9-81ED-4DB2-BD59-A6C34878D82A}">
                    <a16:rowId xmlns:a16="http://schemas.microsoft.com/office/drawing/2014/main" val="10004"/>
                  </a:ext>
                </a:extLst>
              </a:tr>
              <a:tr h="617705">
                <a:tc>
                  <a:txBody>
                    <a:bodyPr/>
                    <a:lstStyle/>
                    <a:p>
                      <a:pPr>
                        <a:lnSpc>
                          <a:spcPct val="115000"/>
                        </a:lnSpc>
                        <a:spcAft>
                          <a:spcPts val="0"/>
                        </a:spcAft>
                      </a:pPr>
                      <a:r>
                        <a:rPr lang="it-IT" sz="1400" dirty="0">
                          <a:effectLst/>
                        </a:rPr>
                        <a:t>VERIFICA</a:t>
                      </a:r>
                      <a:r>
                        <a:rPr lang="it-IT" sz="1400" baseline="0" dirty="0">
                          <a:effectLst/>
                        </a:rPr>
                        <a:t> </a:t>
                      </a:r>
                      <a:r>
                        <a:rPr lang="it-IT" sz="1400" dirty="0">
                          <a:effectLst/>
                        </a:rPr>
                        <a:t>APPRENDIMENTO</a:t>
                      </a:r>
                      <a:endParaRPr lang="it-IT" sz="1400" dirty="0">
                        <a:effectLst/>
                        <a:latin typeface="Calibri"/>
                        <a:ea typeface="Calibri"/>
                        <a:cs typeface="Times New Roman"/>
                      </a:endParaRPr>
                    </a:p>
                  </a:txBody>
                  <a:tcPr marL="68580" marR="68580" marT="0" marB="0">
                    <a:lnR w="12700" cap="flat" cmpd="sng" algn="ctr">
                      <a:solidFill>
                        <a:schemeClr val="tx1"/>
                      </a:solidFill>
                      <a:prstDash val="solid"/>
                      <a:round/>
                      <a:headEnd type="none" w="med" len="med"/>
                      <a:tailEnd type="none" w="med" len="med"/>
                    </a:lnR>
                    <a:solidFill>
                      <a:srgbClr val="007160"/>
                    </a:solidFill>
                  </a:tcPr>
                </a:tc>
                <a:tc>
                  <a:txBody>
                    <a:bodyPr/>
                    <a:lstStyle/>
                    <a:p>
                      <a:pPr>
                        <a:lnSpc>
                          <a:spcPct val="115000"/>
                        </a:lnSpc>
                        <a:spcAft>
                          <a:spcPts val="0"/>
                        </a:spcAft>
                      </a:pPr>
                      <a:r>
                        <a:rPr lang="it-IT" sz="1200" dirty="0">
                          <a:effectLst/>
                        </a:rPr>
                        <a:t>Qui il docente  dichiara come valuterà il raggiungimento dei risultati </a:t>
                      </a:r>
                      <a:r>
                        <a:rPr lang="it-IT" sz="1200" baseline="0" dirty="0">
                          <a:effectLst/>
                        </a:rPr>
                        <a:t>di apprendimento attesi : </a:t>
                      </a:r>
                      <a:r>
                        <a:rPr lang="it-IT" sz="1200" dirty="0">
                          <a:effectLst/>
                        </a:rPr>
                        <a:t>la forma (ad es. esame scritto, orale, attività di laboratorio, </a:t>
                      </a:r>
                      <a:r>
                        <a:rPr lang="it-IT" sz="1200" dirty="0" err="1">
                          <a:effectLst/>
                        </a:rPr>
                        <a:t>ecc</a:t>
                      </a:r>
                      <a:r>
                        <a:rPr lang="it-IT" sz="1200" dirty="0">
                          <a:effectLst/>
                        </a:rPr>
                        <a:t>), la tipologia (ad es. con domande a quiz, con domande aperte, </a:t>
                      </a:r>
                      <a:r>
                        <a:rPr lang="it-IT" sz="1200" dirty="0" err="1">
                          <a:effectLst/>
                        </a:rPr>
                        <a:t>ecc</a:t>
                      </a:r>
                      <a:r>
                        <a:rPr lang="it-IT" sz="1200" dirty="0">
                          <a:effectLst/>
                        </a:rPr>
                        <a:t>), le tempistiche (</a:t>
                      </a:r>
                      <a:r>
                        <a:rPr lang="it-IT" sz="1200" i="1" dirty="0">
                          <a:effectLst/>
                        </a:rPr>
                        <a:t>in itinere</a:t>
                      </a:r>
                      <a:r>
                        <a:rPr lang="it-IT" sz="1200" dirty="0">
                          <a:effectLst/>
                        </a:rPr>
                        <a:t>, finale, ecc.).</a:t>
                      </a:r>
                    </a:p>
                    <a:p>
                      <a:pPr>
                        <a:lnSpc>
                          <a:spcPct val="115000"/>
                        </a:lnSpc>
                        <a:spcAft>
                          <a:spcPts val="0"/>
                        </a:spcAft>
                      </a:pPr>
                      <a:r>
                        <a:rPr lang="it-IT" sz="1200" i="0" dirty="0">
                          <a:effectLst/>
                        </a:rPr>
                        <a:t>Sono anche indicati i  criteri  che il docente utilizza ai fini della  valutazione</a:t>
                      </a:r>
                      <a:r>
                        <a:rPr lang="it-IT" sz="1200" i="0" baseline="0" dirty="0">
                          <a:effectLst/>
                        </a:rPr>
                        <a:t>: per esempio, </a:t>
                      </a:r>
                      <a:r>
                        <a:rPr lang="it-IT" altLang="it-IT" sz="1200" i="0" dirty="0"/>
                        <a:t>esattezza e completezza delle  risposte, il grado di approfondimento dell’argomento, la capacità critica di collegamento ed elaborazione delle conoscenze acquisite, la proprietà della terminologia utilizzata…</a:t>
                      </a:r>
                    </a:p>
                  </a:txBody>
                  <a:tcPr marL="68580" marR="68580" marT="0" marB="0">
                    <a:lnL w="12700" cap="flat" cmpd="sng" algn="ctr">
                      <a:solidFill>
                        <a:schemeClr val="tx1"/>
                      </a:solidFill>
                      <a:prstDash val="solid"/>
                      <a:round/>
                      <a:headEnd type="none" w="med" len="med"/>
                      <a:tailEnd type="none" w="med" len="med"/>
                    </a:lnL>
                    <a:lnR w="12700" cap="flat" cmpd="sng" algn="ctr">
                      <a:solidFill>
                        <a:srgbClr val="007160"/>
                      </a:solidFill>
                      <a:prstDash val="solid"/>
                      <a:round/>
                      <a:headEnd type="none" w="med" len="med"/>
                      <a:tailEnd type="none" w="med" len="med"/>
                    </a:lnR>
                    <a:lnT w="12700" cap="flat" cmpd="sng" algn="ctr">
                      <a:solidFill>
                        <a:srgbClr val="007160"/>
                      </a:solidFill>
                      <a:prstDash val="solid"/>
                      <a:round/>
                      <a:headEnd type="none" w="med" len="med"/>
                      <a:tailEnd type="none" w="med" len="med"/>
                    </a:lnT>
                    <a:lnB w="12700" cap="flat" cmpd="sng" algn="ctr">
                      <a:solidFill>
                        <a:srgbClr val="007160"/>
                      </a:solidFill>
                      <a:prstDash val="solid"/>
                      <a:round/>
                      <a:headEnd type="none" w="med" len="med"/>
                      <a:tailEnd type="none" w="med" len="med"/>
                    </a:lnB>
                    <a:noFill/>
                  </a:tcPr>
                </a:tc>
                <a:extLst>
                  <a:ext uri="{0D108BD9-81ED-4DB2-BD59-A6C34878D82A}">
                    <a16:rowId xmlns:a16="http://schemas.microsoft.com/office/drawing/2014/main" val="10005"/>
                  </a:ext>
                </a:extLst>
              </a:tr>
              <a:tr h="299535">
                <a:tc>
                  <a:txBody>
                    <a:bodyPr/>
                    <a:lstStyle/>
                    <a:p>
                      <a:pPr>
                        <a:lnSpc>
                          <a:spcPct val="115000"/>
                        </a:lnSpc>
                        <a:spcAft>
                          <a:spcPts val="0"/>
                        </a:spcAft>
                      </a:pPr>
                      <a:r>
                        <a:rPr lang="it-IT" sz="1400" dirty="0">
                          <a:effectLst/>
                        </a:rPr>
                        <a:t>TESTI</a:t>
                      </a:r>
                      <a:endParaRPr lang="it-IT" sz="1400" dirty="0">
                        <a:effectLst/>
                        <a:latin typeface="Calibri"/>
                        <a:ea typeface="Calibri"/>
                        <a:cs typeface="Times New Roman"/>
                      </a:endParaRPr>
                    </a:p>
                  </a:txBody>
                  <a:tcPr marL="68580" marR="68580" marT="0" marB="0">
                    <a:lnR w="12700" cap="flat" cmpd="sng" algn="ctr">
                      <a:solidFill>
                        <a:schemeClr val="tx1"/>
                      </a:solidFill>
                      <a:prstDash val="solid"/>
                      <a:round/>
                      <a:headEnd type="none" w="med" len="med"/>
                      <a:tailEnd type="none" w="med" len="med"/>
                    </a:lnR>
                    <a:solidFill>
                      <a:srgbClr val="007160"/>
                    </a:solidFill>
                  </a:tcPr>
                </a:tc>
                <a:tc>
                  <a:txBody>
                    <a:bodyPr/>
                    <a:lstStyle/>
                    <a:p>
                      <a:pPr>
                        <a:lnSpc>
                          <a:spcPct val="115000"/>
                        </a:lnSpc>
                        <a:spcAft>
                          <a:spcPts val="0"/>
                        </a:spcAft>
                      </a:pPr>
                      <a:r>
                        <a:rPr lang="it-IT" sz="1200" dirty="0">
                          <a:effectLst/>
                        </a:rPr>
                        <a:t>In questa  sezione </a:t>
                      </a:r>
                      <a:r>
                        <a:rPr lang="it-IT" sz="1200" dirty="0">
                          <a:solidFill>
                            <a:schemeClr val="tx1"/>
                          </a:solidFill>
                          <a:effectLst/>
                        </a:rPr>
                        <a:t>sono elencati i testi </a:t>
                      </a:r>
                      <a:r>
                        <a:rPr lang="it-IT" sz="1200" baseline="0" dirty="0">
                          <a:solidFill>
                            <a:schemeClr val="tx1"/>
                          </a:solidFill>
                          <a:effectLst/>
                        </a:rPr>
                        <a:t> a cui il docente dell’insegnamento fa riferimento e dove  deposita materiale utile per la preparazione  </a:t>
                      </a:r>
                      <a:r>
                        <a:rPr lang="it-IT" sz="1200" baseline="0" dirty="0">
                          <a:solidFill>
                            <a:schemeClr val="tx1"/>
                          </a:solidFill>
                          <a:effectLst/>
                          <a:sym typeface="Wingdings" pitchFamily="2" charset="2"/>
                        </a:rPr>
                        <a:t> </a:t>
                      </a:r>
                      <a:r>
                        <a:rPr lang="it-IT" sz="1200" b="1" baseline="0" dirty="0">
                          <a:solidFill>
                            <a:schemeClr val="tx1"/>
                          </a:solidFill>
                          <a:effectLst/>
                          <a:sym typeface="Wingdings" pitchFamily="2" charset="2"/>
                        </a:rPr>
                        <a:t>link al portale </a:t>
                      </a:r>
                      <a:r>
                        <a:rPr lang="it-IT" sz="1200" b="1" baseline="0" dirty="0" err="1">
                          <a:solidFill>
                            <a:schemeClr val="tx1"/>
                          </a:solidFill>
                          <a:effectLst/>
                          <a:sym typeface="Wingdings" pitchFamily="2" charset="2"/>
                        </a:rPr>
                        <a:t>Leganto</a:t>
                      </a:r>
                      <a:endParaRPr lang="it-IT" sz="12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007160"/>
                      </a:solidFill>
                      <a:prstDash val="solid"/>
                      <a:round/>
                      <a:headEnd type="none" w="med" len="med"/>
                      <a:tailEnd type="none" w="med" len="med"/>
                    </a:lnR>
                    <a:lnT w="12700" cap="flat" cmpd="sng" algn="ctr">
                      <a:solidFill>
                        <a:srgbClr val="007160"/>
                      </a:solidFill>
                      <a:prstDash val="solid"/>
                      <a:round/>
                      <a:headEnd type="none" w="med" len="med"/>
                      <a:tailEnd type="none" w="med" len="med"/>
                    </a:lnT>
                    <a:lnB w="12700" cap="flat" cmpd="sng" algn="ctr">
                      <a:solidFill>
                        <a:srgbClr val="007160"/>
                      </a:solidFill>
                      <a:prstDash val="solid"/>
                      <a:round/>
                      <a:headEnd type="none" w="med" len="med"/>
                      <a:tailEnd type="none" w="med" len="med"/>
                    </a:lnB>
                    <a:noFill/>
                  </a:tcPr>
                </a:tc>
                <a:extLst>
                  <a:ext uri="{0D108BD9-81ED-4DB2-BD59-A6C34878D82A}">
                    <a16:rowId xmlns:a16="http://schemas.microsoft.com/office/drawing/2014/main" val="10006"/>
                  </a:ext>
                </a:extLst>
              </a:tr>
              <a:tr h="506615">
                <a:tc>
                  <a:txBody>
                    <a:bodyPr/>
                    <a:lstStyle/>
                    <a:p>
                      <a:pPr>
                        <a:lnSpc>
                          <a:spcPct val="115000"/>
                        </a:lnSpc>
                        <a:spcAft>
                          <a:spcPts val="0"/>
                        </a:spcAft>
                      </a:pPr>
                      <a:r>
                        <a:rPr lang="it-IT" sz="1400" dirty="0">
                          <a:effectLst/>
                        </a:rPr>
                        <a:t>ALTRE INFO</a:t>
                      </a:r>
                      <a:endParaRPr lang="it-IT" sz="1400" dirty="0">
                        <a:effectLst/>
                        <a:latin typeface="Calibri"/>
                        <a:ea typeface="Calibri"/>
                        <a:cs typeface="Times New Roman"/>
                      </a:endParaRPr>
                    </a:p>
                  </a:txBody>
                  <a:tcPr marL="68580" marR="68580" marT="0" marB="0">
                    <a:lnR w="12700" cap="flat" cmpd="sng" algn="ctr">
                      <a:solidFill>
                        <a:schemeClr val="tx1"/>
                      </a:solidFill>
                      <a:prstDash val="solid"/>
                      <a:round/>
                      <a:headEnd type="none" w="med" len="med"/>
                      <a:tailEnd type="none" w="med" len="med"/>
                    </a:lnR>
                    <a:solidFill>
                      <a:srgbClr val="007160"/>
                    </a:solidFill>
                  </a:tcPr>
                </a:tc>
                <a:tc>
                  <a:txBody>
                    <a:bodyPr/>
                    <a:lstStyle/>
                    <a:p>
                      <a:pPr>
                        <a:lnSpc>
                          <a:spcPct val="115000"/>
                        </a:lnSpc>
                        <a:spcAft>
                          <a:spcPts val="1000"/>
                        </a:spcAft>
                      </a:pPr>
                      <a:r>
                        <a:rPr lang="it-IT" sz="1200" dirty="0">
                          <a:effectLst/>
                        </a:rPr>
                        <a:t> Sono indicate tutte le informazioni necessarie per contattare e fissare un colloquio con il docente</a:t>
                      </a:r>
                      <a:r>
                        <a:rPr lang="it-IT" sz="1200" baseline="0" dirty="0">
                          <a:effectLst/>
                        </a:rPr>
                        <a:t> </a:t>
                      </a:r>
                      <a:endParaRPr lang="it-IT" sz="1200" dirty="0">
                        <a:effectLst/>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007160"/>
                      </a:solidFill>
                      <a:prstDash val="solid"/>
                      <a:round/>
                      <a:headEnd type="none" w="med" len="med"/>
                      <a:tailEnd type="none" w="med" len="med"/>
                    </a:lnR>
                    <a:lnT w="12700" cap="flat" cmpd="sng" algn="ctr">
                      <a:solidFill>
                        <a:srgbClr val="007160"/>
                      </a:solidFill>
                      <a:prstDash val="solid"/>
                      <a:round/>
                      <a:headEnd type="none" w="med" len="med"/>
                      <a:tailEnd type="none" w="med" len="med"/>
                    </a:lnT>
                    <a:lnB w="12700" cap="flat" cmpd="sng" algn="ctr">
                      <a:solidFill>
                        <a:srgbClr val="007160"/>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2" name="CasellaDiTesto 1"/>
          <p:cNvSpPr txBox="1"/>
          <p:nvPr/>
        </p:nvSpPr>
        <p:spPr>
          <a:xfrm>
            <a:off x="1473160" y="764704"/>
            <a:ext cx="6105774" cy="369332"/>
          </a:xfrm>
          <a:prstGeom prst="rect">
            <a:avLst/>
          </a:prstGeom>
          <a:noFill/>
        </p:spPr>
        <p:txBody>
          <a:bodyPr wrap="none" rtlCol="0">
            <a:spAutoFit/>
          </a:bodyPr>
          <a:lstStyle/>
          <a:p>
            <a:r>
              <a:rPr lang="it-IT" b="1" dirty="0">
                <a:solidFill>
                  <a:srgbClr val="005045"/>
                </a:solidFill>
              </a:rPr>
              <a:t>Il </a:t>
            </a:r>
            <a:r>
              <a:rPr lang="it-IT" b="1" dirty="0" err="1">
                <a:solidFill>
                  <a:srgbClr val="005045"/>
                </a:solidFill>
              </a:rPr>
              <a:t>syllabus</a:t>
            </a:r>
            <a:r>
              <a:rPr lang="it-IT" b="1" dirty="0">
                <a:solidFill>
                  <a:srgbClr val="005045"/>
                </a:solidFill>
              </a:rPr>
              <a:t> di un insegnamento è composto dalle seguenti voci:</a:t>
            </a:r>
          </a:p>
        </p:txBody>
      </p:sp>
      <p:sp>
        <p:nvSpPr>
          <p:cNvPr id="4" name="CasellaDiTesto 12">
            <a:extLst>
              <a:ext uri="{FF2B5EF4-FFF2-40B4-BE49-F238E27FC236}">
                <a16:creationId xmlns:a16="http://schemas.microsoft.com/office/drawing/2014/main" id="{8F061B5A-4F0A-986F-A442-CF3065067E21}"/>
              </a:ext>
            </a:extLst>
          </p:cNvPr>
          <p:cNvSpPr txBox="1"/>
          <p:nvPr/>
        </p:nvSpPr>
        <p:spPr>
          <a:xfrm>
            <a:off x="7276303" y="6367675"/>
            <a:ext cx="1775807" cy="338554"/>
          </a:xfrm>
          <a:prstGeom prst="rect">
            <a:avLst/>
          </a:prstGeom>
          <a:noFill/>
        </p:spPr>
        <p:txBody>
          <a:bodyPr wrap="none" rtlCol="0">
            <a:spAutoFit/>
          </a:bodyPr>
          <a:lstStyle/>
          <a:p>
            <a:r>
              <a:rPr lang="it-IT" sz="1600" b="1" dirty="0">
                <a:solidFill>
                  <a:schemeClr val="bg1"/>
                </a:solidFill>
              </a:rPr>
              <a:t>25 settembre 2023</a:t>
            </a:r>
          </a:p>
        </p:txBody>
      </p:sp>
    </p:spTree>
    <p:extLst>
      <p:ext uri="{BB962C8B-B14F-4D97-AF65-F5344CB8AC3E}">
        <p14:creationId xmlns:p14="http://schemas.microsoft.com/office/powerpoint/2010/main" val="1717237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yllabus • UniC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1590" y="3673335"/>
            <a:ext cx="4079692" cy="1635115"/>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2650283" y="44624"/>
            <a:ext cx="3937941" cy="830997"/>
          </a:xfrm>
          <a:prstGeom prst="rect">
            <a:avLst/>
          </a:prstGeom>
        </p:spPr>
        <p:txBody>
          <a:bodyPr wrap="square">
            <a:spAutoFit/>
          </a:bodyPr>
          <a:lstStyle/>
          <a:p>
            <a:pPr algn="ctr"/>
            <a:r>
              <a:rPr lang="it-IT" sz="4800" b="1" dirty="0">
                <a:solidFill>
                  <a:srgbClr val="007161"/>
                </a:solidFill>
              </a:rPr>
              <a:t>Dove lo trovo?</a:t>
            </a:r>
          </a:p>
        </p:txBody>
      </p:sp>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78934" y="6344101"/>
            <a:ext cx="1574432" cy="551251"/>
          </a:xfrm>
          <a:prstGeom prst="rect">
            <a:avLst/>
          </a:prstGeom>
        </p:spPr>
      </p:pic>
      <p:sp>
        <p:nvSpPr>
          <p:cNvPr id="7" name="CasellaDiTesto 6"/>
          <p:cNvSpPr txBox="1"/>
          <p:nvPr/>
        </p:nvSpPr>
        <p:spPr>
          <a:xfrm>
            <a:off x="31333" y="6449270"/>
            <a:ext cx="3899722" cy="338554"/>
          </a:xfrm>
          <a:prstGeom prst="rect">
            <a:avLst/>
          </a:prstGeom>
          <a:noFill/>
        </p:spPr>
        <p:txBody>
          <a:bodyPr wrap="none" rtlCol="0">
            <a:spAutoFit/>
          </a:bodyPr>
          <a:lstStyle/>
          <a:p>
            <a:r>
              <a:rPr lang="it-IT" sz="1600" dirty="0">
                <a:solidFill>
                  <a:schemeClr val="bg1"/>
                </a:solidFill>
              </a:rPr>
              <a:t>1° Incontro  PQA Università Statali Lombarde</a:t>
            </a:r>
          </a:p>
        </p:txBody>
      </p:sp>
      <p:sp>
        <p:nvSpPr>
          <p:cNvPr id="8" name="CasellaDiTesto 7"/>
          <p:cNvSpPr txBox="1"/>
          <p:nvPr/>
        </p:nvSpPr>
        <p:spPr>
          <a:xfrm>
            <a:off x="4911590" y="6418492"/>
            <a:ext cx="1744067" cy="369332"/>
          </a:xfrm>
          <a:prstGeom prst="rect">
            <a:avLst/>
          </a:prstGeom>
          <a:noFill/>
        </p:spPr>
        <p:txBody>
          <a:bodyPr wrap="none" rtlCol="0">
            <a:spAutoFit/>
          </a:bodyPr>
          <a:lstStyle/>
          <a:p>
            <a:r>
              <a:rPr lang="it-IT" dirty="0">
                <a:solidFill>
                  <a:schemeClr val="bg1"/>
                </a:solidFill>
              </a:rPr>
              <a:t>30 gennaio 2020</a:t>
            </a:r>
          </a:p>
        </p:txBody>
      </p:sp>
      <p:sp>
        <p:nvSpPr>
          <p:cNvPr id="9" name="CasellaDiTesto 8"/>
          <p:cNvSpPr txBox="1"/>
          <p:nvPr/>
        </p:nvSpPr>
        <p:spPr>
          <a:xfrm>
            <a:off x="-14768" y="6276371"/>
            <a:ext cx="9168134" cy="600164"/>
          </a:xfrm>
          <a:prstGeom prst="rect">
            <a:avLst/>
          </a:prstGeom>
          <a:solidFill>
            <a:srgbClr val="007161"/>
          </a:solidFill>
        </p:spPr>
        <p:txBody>
          <a:bodyPr wrap="square" rtlCol="0">
            <a:spAutoFit/>
          </a:bodyPr>
          <a:lstStyle/>
          <a:p>
            <a:pPr algn="r"/>
            <a:r>
              <a:rPr lang="it-IT" sz="1100" dirty="0"/>
              <a:t>                                                                          </a:t>
            </a:r>
          </a:p>
          <a:p>
            <a:pPr algn="r"/>
            <a:r>
              <a:rPr lang="it-IT" sz="1100" dirty="0"/>
              <a:t>                                                                                 </a:t>
            </a:r>
          </a:p>
          <a:p>
            <a:pPr algn="r"/>
            <a:endParaRPr lang="it-IT" sz="1100" dirty="0">
              <a:solidFill>
                <a:schemeClr val="bg1"/>
              </a:solidFill>
            </a:endParaRPr>
          </a:p>
        </p:txBody>
      </p:sp>
      <p:pic>
        <p:nvPicPr>
          <p:cNvPr id="10" name="Immagin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07121"/>
            <a:ext cx="1884068" cy="659663"/>
          </a:xfrm>
          <a:prstGeom prst="rect">
            <a:avLst/>
          </a:prstGeom>
        </p:spPr>
      </p:pic>
      <p:sp>
        <p:nvSpPr>
          <p:cNvPr id="2" name="Rounded Rectangle 1">
            <a:extLst>
              <a:ext uri="{FF2B5EF4-FFF2-40B4-BE49-F238E27FC236}">
                <a16:creationId xmlns:a16="http://schemas.microsoft.com/office/drawing/2014/main" id="{39357BE6-13C9-4B4C-A894-DDC22EFA397B}"/>
              </a:ext>
            </a:extLst>
          </p:cNvPr>
          <p:cNvSpPr/>
          <p:nvPr/>
        </p:nvSpPr>
        <p:spPr>
          <a:xfrm>
            <a:off x="597876" y="1370837"/>
            <a:ext cx="5472608" cy="648072"/>
          </a:xfrm>
          <a:prstGeom prst="roundRect">
            <a:avLst/>
          </a:prstGeom>
          <a:solidFill>
            <a:srgbClr val="0050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t>Opzione 1: </a:t>
            </a:r>
          </a:p>
          <a:p>
            <a:r>
              <a:rPr lang="it-IT" dirty="0"/>
              <a:t>Ricerca via corso di studi</a:t>
            </a:r>
          </a:p>
        </p:txBody>
      </p:sp>
      <p:sp>
        <p:nvSpPr>
          <p:cNvPr id="12" name="Rounded Rectangle 11">
            <a:extLst>
              <a:ext uri="{FF2B5EF4-FFF2-40B4-BE49-F238E27FC236}">
                <a16:creationId xmlns:a16="http://schemas.microsoft.com/office/drawing/2014/main" id="{4A966267-C0CA-484D-B29B-ED7CDBE8A0C2}"/>
              </a:ext>
            </a:extLst>
          </p:cNvPr>
          <p:cNvSpPr/>
          <p:nvPr/>
        </p:nvSpPr>
        <p:spPr>
          <a:xfrm>
            <a:off x="597876" y="2309196"/>
            <a:ext cx="5472608" cy="648072"/>
          </a:xfrm>
          <a:prstGeom prst="roundRect">
            <a:avLst/>
          </a:prstGeom>
          <a:solidFill>
            <a:srgbClr val="0050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t>Opzione 2: </a:t>
            </a:r>
          </a:p>
          <a:p>
            <a:r>
              <a:rPr lang="it-IT" dirty="0"/>
              <a:t>Ricerca via docente</a:t>
            </a:r>
          </a:p>
        </p:txBody>
      </p:sp>
      <p:sp>
        <p:nvSpPr>
          <p:cNvPr id="15" name="TextBox 14">
            <a:extLst>
              <a:ext uri="{FF2B5EF4-FFF2-40B4-BE49-F238E27FC236}">
                <a16:creationId xmlns:a16="http://schemas.microsoft.com/office/drawing/2014/main" id="{4690FBE7-FB26-F240-9B2A-334AC02D9E42}"/>
              </a:ext>
            </a:extLst>
          </p:cNvPr>
          <p:cNvSpPr txBox="1"/>
          <p:nvPr/>
        </p:nvSpPr>
        <p:spPr>
          <a:xfrm>
            <a:off x="680867" y="5685712"/>
            <a:ext cx="7776864" cy="430887"/>
          </a:xfrm>
          <a:prstGeom prst="rect">
            <a:avLst/>
          </a:prstGeom>
          <a:noFill/>
        </p:spPr>
        <p:txBody>
          <a:bodyPr wrap="square" rtlCol="0">
            <a:spAutoFit/>
          </a:bodyPr>
          <a:lstStyle/>
          <a:p>
            <a:pPr algn="ctr"/>
            <a:r>
              <a:rPr lang="en-IT" sz="2200" b="1" dirty="0">
                <a:solidFill>
                  <a:srgbClr val="C00000"/>
                </a:solidFill>
              </a:rPr>
              <a:t>Ricordare di consultare i “syllabi” relativi alla propria coorte!</a:t>
            </a:r>
          </a:p>
        </p:txBody>
      </p:sp>
      <p:sp>
        <p:nvSpPr>
          <p:cNvPr id="4" name="CasellaDiTesto 12">
            <a:extLst>
              <a:ext uri="{FF2B5EF4-FFF2-40B4-BE49-F238E27FC236}">
                <a16:creationId xmlns:a16="http://schemas.microsoft.com/office/drawing/2014/main" id="{38F2C654-800F-F139-5E7A-3E45DA61B91D}"/>
              </a:ext>
            </a:extLst>
          </p:cNvPr>
          <p:cNvSpPr txBox="1"/>
          <p:nvPr/>
        </p:nvSpPr>
        <p:spPr>
          <a:xfrm>
            <a:off x="7276303" y="6367675"/>
            <a:ext cx="1775807" cy="338554"/>
          </a:xfrm>
          <a:prstGeom prst="rect">
            <a:avLst/>
          </a:prstGeom>
          <a:noFill/>
        </p:spPr>
        <p:txBody>
          <a:bodyPr wrap="none" rtlCol="0">
            <a:spAutoFit/>
          </a:bodyPr>
          <a:lstStyle/>
          <a:p>
            <a:r>
              <a:rPr lang="it-IT" sz="1600" b="1" dirty="0">
                <a:solidFill>
                  <a:schemeClr val="bg1"/>
                </a:solidFill>
              </a:rPr>
              <a:t>25 settembre 2023</a:t>
            </a:r>
          </a:p>
        </p:txBody>
      </p:sp>
    </p:spTree>
    <p:extLst>
      <p:ext uri="{BB962C8B-B14F-4D97-AF65-F5344CB8AC3E}">
        <p14:creationId xmlns:p14="http://schemas.microsoft.com/office/powerpoint/2010/main" val="3004690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E7A41E1B-4F70-4964-A407-84C68BE8251C}" type="slidenum">
              <a:rPr lang="it-IT" smtClean="0"/>
              <a:pPr/>
              <a:t>13</a:t>
            </a:fld>
            <a:endParaRPr lang="it-IT" dirty="0"/>
          </a:p>
        </p:txBody>
      </p:sp>
      <p:sp>
        <p:nvSpPr>
          <p:cNvPr id="12" name="Titolo 1">
            <a:extLst>
              <a:ext uri="{FF2B5EF4-FFF2-40B4-BE49-F238E27FC236}">
                <a16:creationId xmlns:a16="http://schemas.microsoft.com/office/drawing/2014/main" id="{DDA23D44-B766-1340-9B66-0E9901B72EE9}"/>
              </a:ext>
            </a:extLst>
          </p:cNvPr>
          <p:cNvSpPr txBox="1">
            <a:spLocks/>
          </p:cNvSpPr>
          <p:nvPr/>
        </p:nvSpPr>
        <p:spPr>
          <a:xfrm>
            <a:off x="944960" y="1180948"/>
            <a:ext cx="8686800"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3600">
                <a:solidFill>
                  <a:srgbClr val="005045"/>
                </a:solidFill>
              </a:rPr>
              <a:t>CREDITI FORMATIVI UNIVERSITARI (CFU)</a:t>
            </a:r>
            <a:endParaRPr lang="it-IT" sz="3600" dirty="0">
              <a:solidFill>
                <a:srgbClr val="005045"/>
              </a:solidFill>
            </a:endParaRPr>
          </a:p>
        </p:txBody>
      </p:sp>
      <p:sp>
        <p:nvSpPr>
          <p:cNvPr id="13" name="CasellaDiTesto 2">
            <a:extLst>
              <a:ext uri="{FF2B5EF4-FFF2-40B4-BE49-F238E27FC236}">
                <a16:creationId xmlns:a16="http://schemas.microsoft.com/office/drawing/2014/main" id="{AD08E8FB-94E6-F742-8B88-F96D1B2E4864}"/>
              </a:ext>
            </a:extLst>
          </p:cNvPr>
          <p:cNvSpPr txBox="1"/>
          <p:nvPr/>
        </p:nvSpPr>
        <p:spPr>
          <a:xfrm>
            <a:off x="1691680" y="2323948"/>
            <a:ext cx="6120680" cy="2585323"/>
          </a:xfrm>
          <a:prstGeom prst="rect">
            <a:avLst/>
          </a:prstGeom>
          <a:noFill/>
        </p:spPr>
        <p:txBody>
          <a:bodyPr wrap="square" rtlCol="0">
            <a:spAutoFit/>
          </a:bodyPr>
          <a:lstStyle/>
          <a:p>
            <a:r>
              <a:rPr lang="it-IT" b="1" dirty="0"/>
              <a:t>LEZIONI FRONTALI    </a:t>
            </a:r>
            <a:r>
              <a:rPr lang="it-IT" dirty="0"/>
              <a:t>		</a:t>
            </a:r>
            <a:r>
              <a:rPr lang="it-IT" b="1" dirty="0">
                <a:solidFill>
                  <a:srgbClr val="005045"/>
                </a:solidFill>
              </a:rPr>
              <a:t> 1 CFU = 8 ore</a:t>
            </a:r>
          </a:p>
          <a:p>
            <a:endParaRPr lang="it-IT" dirty="0">
              <a:solidFill>
                <a:srgbClr val="005045"/>
              </a:solidFill>
            </a:endParaRPr>
          </a:p>
          <a:p>
            <a:endParaRPr lang="it-IT" dirty="0"/>
          </a:p>
          <a:p>
            <a:r>
              <a:rPr lang="it-IT" b="1" dirty="0"/>
              <a:t>ATTIVITA’ di LABORATORIO </a:t>
            </a:r>
            <a:r>
              <a:rPr lang="it-IT" dirty="0"/>
              <a:t>		</a:t>
            </a:r>
            <a:r>
              <a:rPr lang="it-IT" b="1" dirty="0">
                <a:solidFill>
                  <a:srgbClr val="005045"/>
                </a:solidFill>
              </a:rPr>
              <a:t>1 CFU= 12 ore</a:t>
            </a:r>
            <a:endParaRPr lang="it-IT" b="1" dirty="0">
              <a:solidFill>
                <a:srgbClr val="FF0000"/>
              </a:solidFill>
            </a:endParaRPr>
          </a:p>
          <a:p>
            <a:endParaRPr lang="it-IT" dirty="0"/>
          </a:p>
          <a:p>
            <a:endParaRPr lang="it-IT" dirty="0"/>
          </a:p>
          <a:p>
            <a:r>
              <a:rPr lang="it-IT" b="1" dirty="0"/>
              <a:t>ESERCITAZIONI IN AULA </a:t>
            </a:r>
            <a:r>
              <a:rPr lang="it-IT" dirty="0"/>
              <a:t>		</a:t>
            </a:r>
            <a:r>
              <a:rPr lang="it-IT" b="1" dirty="0">
                <a:solidFill>
                  <a:srgbClr val="005045"/>
                </a:solidFill>
              </a:rPr>
              <a:t>1 CFU = 12 ore</a:t>
            </a:r>
          </a:p>
          <a:p>
            <a:endParaRPr lang="it-IT" dirty="0"/>
          </a:p>
          <a:p>
            <a:endParaRPr lang="it-IT" dirty="0"/>
          </a:p>
        </p:txBody>
      </p:sp>
      <p:sp>
        <p:nvSpPr>
          <p:cNvPr id="14" name="CasellaDiTesto 7">
            <a:extLst>
              <a:ext uri="{FF2B5EF4-FFF2-40B4-BE49-F238E27FC236}">
                <a16:creationId xmlns:a16="http://schemas.microsoft.com/office/drawing/2014/main" id="{3BAC23D1-3DD3-1F4C-B0AF-C0CC10017D96}"/>
              </a:ext>
            </a:extLst>
          </p:cNvPr>
          <p:cNvSpPr txBox="1"/>
          <p:nvPr/>
        </p:nvSpPr>
        <p:spPr>
          <a:xfrm>
            <a:off x="3079358" y="5013176"/>
            <a:ext cx="3312368" cy="707886"/>
          </a:xfrm>
          <a:prstGeom prst="rect">
            <a:avLst/>
          </a:prstGeom>
          <a:noFill/>
        </p:spPr>
        <p:txBody>
          <a:bodyPr wrap="square" rtlCol="0">
            <a:spAutoFit/>
          </a:bodyPr>
          <a:lstStyle/>
          <a:p>
            <a:r>
              <a:rPr lang="it-IT" sz="4000" b="1" dirty="0">
                <a:solidFill>
                  <a:srgbClr val="005045"/>
                </a:solidFill>
              </a:rPr>
              <a:t>180 CFU totali</a:t>
            </a:r>
          </a:p>
        </p:txBody>
      </p:sp>
      <p:sp>
        <p:nvSpPr>
          <p:cNvPr id="3" name="TextBox 2">
            <a:extLst>
              <a:ext uri="{FF2B5EF4-FFF2-40B4-BE49-F238E27FC236}">
                <a16:creationId xmlns:a16="http://schemas.microsoft.com/office/drawing/2014/main" id="{C39211C2-474E-BDC2-C641-D1FF988F3A7D}"/>
              </a:ext>
            </a:extLst>
          </p:cNvPr>
          <p:cNvSpPr txBox="1"/>
          <p:nvPr/>
        </p:nvSpPr>
        <p:spPr>
          <a:xfrm>
            <a:off x="3131839" y="6216741"/>
            <a:ext cx="4887897" cy="369332"/>
          </a:xfrm>
          <a:prstGeom prst="rect">
            <a:avLst/>
          </a:prstGeom>
          <a:solidFill>
            <a:srgbClr val="404040"/>
          </a:solidFill>
        </p:spPr>
        <p:txBody>
          <a:bodyPr wrap="square" rtlCol="0">
            <a:spAutoFit/>
          </a:bodyPr>
          <a:lstStyle/>
          <a:p>
            <a:pPr algn="r"/>
            <a:r>
              <a:rPr lang="en-US" b="1" dirty="0">
                <a:solidFill>
                  <a:schemeClr val="bg1"/>
                </a:solidFill>
              </a:rPr>
              <a:t>25 </a:t>
            </a:r>
            <a:r>
              <a:rPr lang="en-US" b="1" dirty="0" err="1">
                <a:solidFill>
                  <a:schemeClr val="bg1"/>
                </a:solidFill>
              </a:rPr>
              <a:t>settembre</a:t>
            </a:r>
            <a:r>
              <a:rPr lang="en-IT" b="1" dirty="0">
                <a:solidFill>
                  <a:schemeClr val="bg1"/>
                </a:solidFill>
              </a:rPr>
              <a:t> - Giornata dell’accoglienza</a:t>
            </a:r>
          </a:p>
        </p:txBody>
      </p:sp>
    </p:spTree>
    <p:extLst>
      <p:ext uri="{BB962C8B-B14F-4D97-AF65-F5344CB8AC3E}">
        <p14:creationId xmlns:p14="http://schemas.microsoft.com/office/powerpoint/2010/main" val="1202926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926842-B121-6445-90AD-68E1FB8859A7}"/>
              </a:ext>
            </a:extLst>
          </p:cNvPr>
          <p:cNvSpPr>
            <a:spLocks noGrp="1"/>
          </p:cNvSpPr>
          <p:nvPr>
            <p:ph type="sldNum" sz="quarter" idx="12"/>
          </p:nvPr>
        </p:nvSpPr>
        <p:spPr/>
        <p:txBody>
          <a:bodyPr/>
          <a:lstStyle/>
          <a:p>
            <a:fld id="{E7A41E1B-4F70-4964-A407-84C68BE8251C}" type="slidenum">
              <a:rPr lang="it-IT" smtClean="0"/>
              <a:pPr/>
              <a:t>14</a:t>
            </a:fld>
            <a:endParaRPr lang="it-IT" dirty="0"/>
          </a:p>
        </p:txBody>
      </p:sp>
      <p:sp>
        <p:nvSpPr>
          <p:cNvPr id="4" name="Titolo 1">
            <a:extLst>
              <a:ext uri="{FF2B5EF4-FFF2-40B4-BE49-F238E27FC236}">
                <a16:creationId xmlns:a16="http://schemas.microsoft.com/office/drawing/2014/main" id="{C9D12832-8BA3-7C41-ADF3-2529033B947E}"/>
              </a:ext>
            </a:extLst>
          </p:cNvPr>
          <p:cNvSpPr txBox="1">
            <a:spLocks/>
          </p:cNvSpPr>
          <p:nvPr/>
        </p:nvSpPr>
        <p:spPr>
          <a:xfrm>
            <a:off x="738990" y="2342822"/>
            <a:ext cx="7704856" cy="1619609"/>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3200" b="1" dirty="0">
                <a:solidFill>
                  <a:srgbClr val="005045"/>
                </a:solidFill>
              </a:rPr>
              <a:t>DIDATTICA EROGATA in presenza</a:t>
            </a:r>
          </a:p>
        </p:txBody>
      </p:sp>
      <p:sp>
        <p:nvSpPr>
          <p:cNvPr id="5" name="Rectangle 4">
            <a:extLst>
              <a:ext uri="{FF2B5EF4-FFF2-40B4-BE49-F238E27FC236}">
                <a16:creationId xmlns:a16="http://schemas.microsoft.com/office/drawing/2014/main" id="{CC8FAD43-0E1A-AC42-A6CB-9C5C01B28F87}"/>
              </a:ext>
            </a:extLst>
          </p:cNvPr>
          <p:cNvSpPr/>
          <p:nvPr/>
        </p:nvSpPr>
        <p:spPr>
          <a:xfrm>
            <a:off x="3560537" y="1404065"/>
            <a:ext cx="2022926" cy="584775"/>
          </a:xfrm>
          <a:prstGeom prst="rect">
            <a:avLst/>
          </a:prstGeom>
        </p:spPr>
        <p:txBody>
          <a:bodyPr wrap="none">
            <a:spAutoFit/>
          </a:bodyPr>
          <a:lstStyle/>
          <a:p>
            <a:r>
              <a:rPr lang="it-IT" sz="3200" u="sng" dirty="0">
                <a:solidFill>
                  <a:srgbClr val="005045"/>
                </a:solidFill>
              </a:rPr>
              <a:t>I semestre:</a:t>
            </a:r>
          </a:p>
        </p:txBody>
      </p:sp>
      <p:sp>
        <p:nvSpPr>
          <p:cNvPr id="9" name="Rectangle 8">
            <a:extLst>
              <a:ext uri="{FF2B5EF4-FFF2-40B4-BE49-F238E27FC236}">
                <a16:creationId xmlns:a16="http://schemas.microsoft.com/office/drawing/2014/main" id="{C4914E44-4F2B-9949-AF61-3875E603B75E}"/>
              </a:ext>
            </a:extLst>
          </p:cNvPr>
          <p:cNvSpPr/>
          <p:nvPr/>
        </p:nvSpPr>
        <p:spPr>
          <a:xfrm>
            <a:off x="738990" y="3576377"/>
            <a:ext cx="7704856" cy="1015663"/>
          </a:xfrm>
          <a:prstGeom prst="rect">
            <a:avLst/>
          </a:prstGeom>
          <a:ln>
            <a:solidFill>
              <a:srgbClr val="005045"/>
            </a:solidFill>
          </a:ln>
        </p:spPr>
        <p:txBody>
          <a:bodyPr wrap="square">
            <a:spAutoFit/>
          </a:bodyPr>
          <a:lstStyle/>
          <a:p>
            <a:pPr algn="ctr"/>
            <a:r>
              <a:rPr lang="it-IT" sz="3000" dirty="0"/>
              <a:t>piattaforma </a:t>
            </a:r>
            <a:r>
              <a:rPr lang="it-IT" sz="3000" b="1" dirty="0">
                <a:solidFill>
                  <a:srgbClr val="005045"/>
                </a:solidFill>
                <a:highlight>
                  <a:srgbClr val="FFFF00"/>
                </a:highlight>
              </a:rPr>
              <a:t>E-learning</a:t>
            </a:r>
            <a:r>
              <a:rPr lang="it-IT" sz="3000" b="1" dirty="0">
                <a:solidFill>
                  <a:srgbClr val="005045"/>
                </a:solidFill>
              </a:rPr>
              <a:t>: </a:t>
            </a:r>
            <a:r>
              <a:rPr lang="it-IT" sz="3000" dirty="0"/>
              <a:t>avvisi da parte dei docenti, materiale per lo studio</a:t>
            </a:r>
            <a:r>
              <a:rPr lang="it-IT" sz="3000" b="1" dirty="0">
                <a:solidFill>
                  <a:srgbClr val="005045"/>
                </a:solidFill>
              </a:rPr>
              <a:t> </a:t>
            </a:r>
            <a:endParaRPr lang="it-IT" sz="3000" dirty="0"/>
          </a:p>
        </p:txBody>
      </p:sp>
      <p:sp>
        <p:nvSpPr>
          <p:cNvPr id="3" name="TextBox 2">
            <a:extLst>
              <a:ext uri="{FF2B5EF4-FFF2-40B4-BE49-F238E27FC236}">
                <a16:creationId xmlns:a16="http://schemas.microsoft.com/office/drawing/2014/main" id="{E7427AC1-DF9F-DC16-8CFE-B348831FB2EB}"/>
              </a:ext>
            </a:extLst>
          </p:cNvPr>
          <p:cNvSpPr txBox="1"/>
          <p:nvPr/>
        </p:nvSpPr>
        <p:spPr>
          <a:xfrm>
            <a:off x="3131839" y="6216741"/>
            <a:ext cx="4887897" cy="369332"/>
          </a:xfrm>
          <a:prstGeom prst="rect">
            <a:avLst/>
          </a:prstGeom>
          <a:solidFill>
            <a:srgbClr val="404040"/>
          </a:solidFill>
        </p:spPr>
        <p:txBody>
          <a:bodyPr wrap="square" rtlCol="0">
            <a:spAutoFit/>
          </a:bodyPr>
          <a:lstStyle/>
          <a:p>
            <a:pPr algn="r"/>
            <a:r>
              <a:rPr lang="en-US" b="1" dirty="0">
                <a:solidFill>
                  <a:schemeClr val="bg1"/>
                </a:solidFill>
              </a:rPr>
              <a:t>25 </a:t>
            </a:r>
            <a:r>
              <a:rPr lang="en-US" b="1" dirty="0" err="1">
                <a:solidFill>
                  <a:schemeClr val="bg1"/>
                </a:solidFill>
              </a:rPr>
              <a:t>settembre</a:t>
            </a:r>
            <a:r>
              <a:rPr lang="en-IT" b="1" dirty="0">
                <a:solidFill>
                  <a:schemeClr val="bg1"/>
                </a:solidFill>
              </a:rPr>
              <a:t> - Giornata dell’accoglienza</a:t>
            </a:r>
          </a:p>
        </p:txBody>
      </p:sp>
    </p:spTree>
    <p:extLst>
      <p:ext uri="{BB962C8B-B14F-4D97-AF65-F5344CB8AC3E}">
        <p14:creationId xmlns:p14="http://schemas.microsoft.com/office/powerpoint/2010/main" val="1089465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C:\Documents and Settings\daniela.maffioli\Desktop\LOGO-ATENEO-FONDO TRASPAREN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31668"/>
            <a:ext cx="1165084" cy="116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sellaDiTesto 8"/>
          <p:cNvSpPr txBox="1"/>
          <p:nvPr/>
        </p:nvSpPr>
        <p:spPr>
          <a:xfrm>
            <a:off x="1250022" y="367989"/>
            <a:ext cx="7893978" cy="492443"/>
          </a:xfrm>
          <a:prstGeom prst="rect">
            <a:avLst/>
          </a:prstGeom>
          <a:solidFill>
            <a:srgbClr val="007161"/>
          </a:solidFill>
        </p:spPr>
        <p:txBody>
          <a:bodyPr wrap="square" rtlCol="0">
            <a:spAutoFit/>
          </a:bodyPr>
          <a:lstStyle/>
          <a:p>
            <a:endParaRPr lang="it-IT" sz="2600" dirty="0">
              <a:solidFill>
                <a:schemeClr val="bg1"/>
              </a:solidFill>
            </a:endParaRPr>
          </a:p>
        </p:txBody>
      </p:sp>
      <p:pic>
        <p:nvPicPr>
          <p:cNvPr id="19" name="Immagin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0392" y="5847622"/>
            <a:ext cx="936104" cy="965754"/>
          </a:xfrm>
          <a:prstGeom prst="rect">
            <a:avLst/>
          </a:prstGeom>
        </p:spPr>
      </p:pic>
      <p:sp>
        <p:nvSpPr>
          <p:cNvPr id="10" name="Titolo 1"/>
          <p:cNvSpPr txBox="1">
            <a:spLocks/>
          </p:cNvSpPr>
          <p:nvPr/>
        </p:nvSpPr>
        <p:spPr>
          <a:xfrm>
            <a:off x="800681" y="1204626"/>
            <a:ext cx="7704856" cy="121025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3400" dirty="0">
                <a:solidFill>
                  <a:srgbClr val="005045"/>
                </a:solidFill>
              </a:rPr>
              <a:t>TEST DI VERIFICA DELLE CONOSCENZE </a:t>
            </a:r>
            <a:r>
              <a:rPr lang="it-IT" sz="3600" b="1" dirty="0">
                <a:solidFill>
                  <a:srgbClr val="005045"/>
                </a:solidFill>
              </a:rPr>
              <a:t>Matematica di base</a:t>
            </a:r>
          </a:p>
          <a:p>
            <a:pPr algn="ctr"/>
            <a:endParaRPr lang="it-IT" sz="3400" dirty="0">
              <a:solidFill>
                <a:srgbClr val="005045"/>
              </a:solidFill>
            </a:endParaRPr>
          </a:p>
        </p:txBody>
      </p:sp>
      <p:sp>
        <p:nvSpPr>
          <p:cNvPr id="13" name="Titolo 1"/>
          <p:cNvSpPr txBox="1">
            <a:spLocks/>
          </p:cNvSpPr>
          <p:nvPr/>
        </p:nvSpPr>
        <p:spPr>
          <a:xfrm>
            <a:off x="3696926" y="6165304"/>
            <a:ext cx="3478872" cy="522209"/>
          </a:xfrm>
          <a:prstGeom prst="rect">
            <a:avLst/>
          </a:prstGeom>
        </p:spPr>
        <p:txBody>
          <a:bodyPr vert="horz" lIns="91440" tIns="45720" rIns="91440" bIns="45720" rtlCol="0" anchor="ctr">
            <a:normAutofit fontScale="5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800" dirty="0">
                <a:solidFill>
                  <a:schemeClr val="bg1"/>
                </a:solidFill>
              </a:rPr>
              <a:t>02 ottobre 2020 – Giornata dell’ accoglienza</a:t>
            </a:r>
          </a:p>
        </p:txBody>
      </p:sp>
      <p:sp>
        <p:nvSpPr>
          <p:cNvPr id="16" name="Titolo 1"/>
          <p:cNvSpPr txBox="1">
            <a:spLocks/>
          </p:cNvSpPr>
          <p:nvPr/>
        </p:nvSpPr>
        <p:spPr>
          <a:xfrm>
            <a:off x="1115616" y="116632"/>
            <a:ext cx="7920880" cy="1008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400" b="1" dirty="0">
                <a:solidFill>
                  <a:schemeClr val="bg1"/>
                </a:solidFill>
              </a:rPr>
              <a:t>Presentazione del Corso di Studi in Biotecnologie</a:t>
            </a:r>
          </a:p>
        </p:txBody>
      </p:sp>
      <p:sp>
        <p:nvSpPr>
          <p:cNvPr id="18" name="CasellaDiTesto 1">
            <a:extLst>
              <a:ext uri="{FF2B5EF4-FFF2-40B4-BE49-F238E27FC236}">
                <a16:creationId xmlns:a16="http://schemas.microsoft.com/office/drawing/2014/main" id="{6CD510DB-0AA5-A24A-B413-7DC5DFF8123E}"/>
              </a:ext>
            </a:extLst>
          </p:cNvPr>
          <p:cNvSpPr txBox="1"/>
          <p:nvPr/>
        </p:nvSpPr>
        <p:spPr>
          <a:xfrm>
            <a:off x="1841185" y="5373216"/>
            <a:ext cx="5539127" cy="461665"/>
          </a:xfrm>
          <a:prstGeom prst="rect">
            <a:avLst/>
          </a:prstGeom>
          <a:noFill/>
        </p:spPr>
        <p:txBody>
          <a:bodyPr wrap="square" rtlCol="0">
            <a:spAutoFit/>
          </a:bodyPr>
          <a:lstStyle/>
          <a:p>
            <a:pPr algn="ctr"/>
            <a:r>
              <a:rPr lang="it-IT" sz="2400" b="1" dirty="0"/>
              <a:t>20 domande a risposta multipla</a:t>
            </a:r>
          </a:p>
        </p:txBody>
      </p:sp>
      <p:sp>
        <p:nvSpPr>
          <p:cNvPr id="22" name="Titolo 1">
            <a:extLst>
              <a:ext uri="{FF2B5EF4-FFF2-40B4-BE49-F238E27FC236}">
                <a16:creationId xmlns:a16="http://schemas.microsoft.com/office/drawing/2014/main" id="{D1B0BC71-4307-114E-B4BE-4E7E9BCF33DA}"/>
              </a:ext>
            </a:extLst>
          </p:cNvPr>
          <p:cNvSpPr txBox="1">
            <a:spLocks/>
          </p:cNvSpPr>
          <p:nvPr/>
        </p:nvSpPr>
        <p:spPr>
          <a:xfrm>
            <a:off x="800681" y="2430489"/>
            <a:ext cx="7521262" cy="65366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2400" dirty="0">
                <a:solidFill>
                  <a:schemeClr val="tx1"/>
                </a:solidFill>
              </a:rPr>
              <a:t>Verrà svolto telematicamente (sito e-learning) </a:t>
            </a:r>
          </a:p>
        </p:txBody>
      </p:sp>
      <p:sp>
        <p:nvSpPr>
          <p:cNvPr id="2" name="TextBox 1">
            <a:extLst>
              <a:ext uri="{FF2B5EF4-FFF2-40B4-BE49-F238E27FC236}">
                <a16:creationId xmlns:a16="http://schemas.microsoft.com/office/drawing/2014/main" id="{DA51267B-6780-0FB7-18D4-3CDBCB100F4E}"/>
              </a:ext>
            </a:extLst>
          </p:cNvPr>
          <p:cNvSpPr txBox="1"/>
          <p:nvPr/>
        </p:nvSpPr>
        <p:spPr>
          <a:xfrm>
            <a:off x="1115617" y="6216741"/>
            <a:ext cx="6904120" cy="369332"/>
          </a:xfrm>
          <a:prstGeom prst="rect">
            <a:avLst/>
          </a:prstGeom>
          <a:solidFill>
            <a:srgbClr val="404040"/>
          </a:solidFill>
        </p:spPr>
        <p:txBody>
          <a:bodyPr wrap="square" rtlCol="0">
            <a:spAutoFit/>
          </a:bodyPr>
          <a:lstStyle/>
          <a:p>
            <a:pPr algn="r"/>
            <a:r>
              <a:rPr lang="en-US" b="1" dirty="0">
                <a:solidFill>
                  <a:schemeClr val="bg1"/>
                </a:solidFill>
              </a:rPr>
              <a:t>25 </a:t>
            </a:r>
            <a:r>
              <a:rPr lang="en-US" b="1" dirty="0" err="1">
                <a:solidFill>
                  <a:schemeClr val="bg1"/>
                </a:solidFill>
              </a:rPr>
              <a:t>settembre</a:t>
            </a:r>
            <a:r>
              <a:rPr lang="en-IT" b="1" dirty="0">
                <a:solidFill>
                  <a:schemeClr val="bg1"/>
                </a:solidFill>
              </a:rPr>
              <a:t> - Giornata dell’accoglienza</a:t>
            </a:r>
          </a:p>
        </p:txBody>
      </p:sp>
      <p:grpSp>
        <p:nvGrpSpPr>
          <p:cNvPr id="8" name="Group 7">
            <a:extLst>
              <a:ext uri="{FF2B5EF4-FFF2-40B4-BE49-F238E27FC236}">
                <a16:creationId xmlns:a16="http://schemas.microsoft.com/office/drawing/2014/main" id="{EA09DCF8-EADF-6AF8-057D-8705D5570A87}"/>
              </a:ext>
            </a:extLst>
          </p:cNvPr>
          <p:cNvGrpSpPr/>
          <p:nvPr/>
        </p:nvGrpSpPr>
        <p:grpSpPr>
          <a:xfrm>
            <a:off x="2771800" y="2838514"/>
            <a:ext cx="3600400" cy="1886630"/>
            <a:chOff x="2771800" y="3140968"/>
            <a:chExt cx="3600400" cy="1882475"/>
          </a:xfrm>
        </p:grpSpPr>
        <p:sp>
          <p:nvSpPr>
            <p:cNvPr id="14" name="CasellaDiTesto 13"/>
            <p:cNvSpPr txBox="1"/>
            <p:nvPr/>
          </p:nvSpPr>
          <p:spPr>
            <a:xfrm>
              <a:off x="3108410" y="3715502"/>
              <a:ext cx="576064" cy="646331"/>
            </a:xfrm>
            <a:prstGeom prst="rect">
              <a:avLst/>
            </a:prstGeom>
            <a:noFill/>
          </p:spPr>
          <p:txBody>
            <a:bodyPr wrap="square" rtlCol="0">
              <a:spAutoFit/>
            </a:bodyPr>
            <a:lstStyle/>
            <a:p>
              <a:r>
                <a:rPr lang="it-IT" sz="3600" dirty="0">
                  <a:solidFill>
                    <a:srgbClr val="005045"/>
                  </a:solidFill>
                </a:rPr>
                <a:t>√</a:t>
              </a:r>
            </a:p>
          </p:txBody>
        </p:sp>
        <p:sp>
          <p:nvSpPr>
            <p:cNvPr id="20" name="CasellaDiTesto 13">
              <a:extLst>
                <a:ext uri="{FF2B5EF4-FFF2-40B4-BE49-F238E27FC236}">
                  <a16:creationId xmlns:a16="http://schemas.microsoft.com/office/drawing/2014/main" id="{B69D8CEC-19F7-8A46-9008-B92276950CDF}"/>
                </a:ext>
              </a:extLst>
            </p:cNvPr>
            <p:cNvSpPr txBox="1"/>
            <p:nvPr/>
          </p:nvSpPr>
          <p:spPr>
            <a:xfrm>
              <a:off x="3118208" y="3140968"/>
              <a:ext cx="576064" cy="646331"/>
            </a:xfrm>
            <a:prstGeom prst="rect">
              <a:avLst/>
            </a:prstGeom>
            <a:noFill/>
          </p:spPr>
          <p:txBody>
            <a:bodyPr wrap="square" rtlCol="0">
              <a:spAutoFit/>
            </a:bodyPr>
            <a:lstStyle/>
            <a:p>
              <a:endParaRPr lang="it-IT" sz="3600" dirty="0">
                <a:solidFill>
                  <a:srgbClr val="FF0000"/>
                </a:solidFill>
                <a:highlight>
                  <a:srgbClr val="FFFF00"/>
                </a:highlight>
              </a:endParaRPr>
            </a:p>
          </p:txBody>
        </p:sp>
        <p:sp>
          <p:nvSpPr>
            <p:cNvPr id="17" name="CasellaDiTesto 13">
              <a:extLst>
                <a:ext uri="{FF2B5EF4-FFF2-40B4-BE49-F238E27FC236}">
                  <a16:creationId xmlns:a16="http://schemas.microsoft.com/office/drawing/2014/main" id="{934245A6-3F30-AF43-91CF-52CDE6F30B7B}"/>
                </a:ext>
              </a:extLst>
            </p:cNvPr>
            <p:cNvSpPr txBox="1"/>
            <p:nvPr/>
          </p:nvSpPr>
          <p:spPr>
            <a:xfrm>
              <a:off x="3118208" y="4330451"/>
              <a:ext cx="576064" cy="646331"/>
            </a:xfrm>
            <a:prstGeom prst="rect">
              <a:avLst/>
            </a:prstGeom>
            <a:noFill/>
          </p:spPr>
          <p:txBody>
            <a:bodyPr wrap="square" rtlCol="0">
              <a:spAutoFit/>
            </a:bodyPr>
            <a:lstStyle/>
            <a:p>
              <a:r>
                <a:rPr lang="it-IT" sz="3600" dirty="0">
                  <a:solidFill>
                    <a:srgbClr val="005045"/>
                  </a:solidFill>
                </a:rPr>
                <a:t>√</a:t>
              </a:r>
            </a:p>
          </p:txBody>
        </p:sp>
        <p:sp>
          <p:nvSpPr>
            <p:cNvPr id="5" name="Rectangle 4">
              <a:extLst>
                <a:ext uri="{FF2B5EF4-FFF2-40B4-BE49-F238E27FC236}">
                  <a16:creationId xmlns:a16="http://schemas.microsoft.com/office/drawing/2014/main" id="{C8440437-8363-D04F-833F-B535C693B1F0}"/>
                </a:ext>
              </a:extLst>
            </p:cNvPr>
            <p:cNvSpPr/>
            <p:nvPr/>
          </p:nvSpPr>
          <p:spPr>
            <a:xfrm>
              <a:off x="3694272" y="3807834"/>
              <a:ext cx="2196242" cy="460648"/>
            </a:xfrm>
            <a:prstGeom prst="rect">
              <a:avLst/>
            </a:prstGeom>
          </p:spPr>
          <p:txBody>
            <a:bodyPr wrap="none">
              <a:spAutoFit/>
            </a:bodyPr>
            <a:lstStyle/>
            <a:p>
              <a:r>
                <a:rPr lang="it-IT" sz="2400" dirty="0"/>
                <a:t>06 ottobre 2023</a:t>
              </a:r>
            </a:p>
          </p:txBody>
        </p:sp>
        <p:sp>
          <p:nvSpPr>
            <p:cNvPr id="23" name="Rectangle 22">
              <a:extLst>
                <a:ext uri="{FF2B5EF4-FFF2-40B4-BE49-F238E27FC236}">
                  <a16:creationId xmlns:a16="http://schemas.microsoft.com/office/drawing/2014/main" id="{4BA4B160-DF29-8B41-92B5-5EA4D8DC624C}"/>
                </a:ext>
              </a:extLst>
            </p:cNvPr>
            <p:cNvSpPr/>
            <p:nvPr/>
          </p:nvSpPr>
          <p:spPr>
            <a:xfrm>
              <a:off x="3704070" y="4430956"/>
              <a:ext cx="2196242" cy="460648"/>
            </a:xfrm>
            <a:prstGeom prst="rect">
              <a:avLst/>
            </a:prstGeom>
          </p:spPr>
          <p:txBody>
            <a:bodyPr wrap="none">
              <a:spAutoFit/>
            </a:bodyPr>
            <a:lstStyle/>
            <a:p>
              <a:r>
                <a:rPr lang="it-IT" sz="2400" dirty="0"/>
                <a:t>20 ottobre 2023</a:t>
              </a:r>
            </a:p>
          </p:txBody>
        </p:sp>
        <p:sp>
          <p:nvSpPr>
            <p:cNvPr id="7" name="Rectangle 6">
              <a:extLst>
                <a:ext uri="{FF2B5EF4-FFF2-40B4-BE49-F238E27FC236}">
                  <a16:creationId xmlns:a16="http://schemas.microsoft.com/office/drawing/2014/main" id="{CC1EFEDC-8C31-1AF7-0825-24FDCEE273D1}"/>
                </a:ext>
              </a:extLst>
            </p:cNvPr>
            <p:cNvSpPr/>
            <p:nvPr/>
          </p:nvSpPr>
          <p:spPr>
            <a:xfrm>
              <a:off x="2771800" y="3593552"/>
              <a:ext cx="3600400" cy="1429891"/>
            </a:xfrm>
            <a:prstGeom prst="rect">
              <a:avLst/>
            </a:prstGeom>
            <a:noFill/>
            <a:ln>
              <a:solidFill>
                <a:srgbClr val="007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highlight>
                  <a:srgbClr val="FFFF00"/>
                </a:highlight>
              </a:endParaRPr>
            </a:p>
          </p:txBody>
        </p:sp>
      </p:grpSp>
      <p:sp>
        <p:nvSpPr>
          <p:cNvPr id="11" name="Right Arrow 10">
            <a:extLst>
              <a:ext uri="{FF2B5EF4-FFF2-40B4-BE49-F238E27FC236}">
                <a16:creationId xmlns:a16="http://schemas.microsoft.com/office/drawing/2014/main" id="{8E0250F5-388F-6434-BD11-8EDB07640D82}"/>
              </a:ext>
            </a:extLst>
          </p:cNvPr>
          <p:cNvSpPr/>
          <p:nvPr/>
        </p:nvSpPr>
        <p:spPr>
          <a:xfrm>
            <a:off x="1691680" y="5438106"/>
            <a:ext cx="648072" cy="346700"/>
          </a:xfrm>
          <a:prstGeom prst="rightArrow">
            <a:avLst/>
          </a:prstGeom>
          <a:solidFill>
            <a:srgbClr val="009999"/>
          </a:solidFill>
          <a:ln>
            <a:solidFill>
              <a:srgbClr val="00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Tree>
    <p:extLst>
      <p:ext uri="{BB962C8B-B14F-4D97-AF65-F5344CB8AC3E}">
        <p14:creationId xmlns:p14="http://schemas.microsoft.com/office/powerpoint/2010/main" val="3634474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C:\Documents and Settings\daniela.maffioli\Desktop\LOGO-ATENEO-FONDO TRASPAREN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31668"/>
            <a:ext cx="1165084" cy="116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sellaDiTesto 8"/>
          <p:cNvSpPr txBox="1"/>
          <p:nvPr/>
        </p:nvSpPr>
        <p:spPr>
          <a:xfrm>
            <a:off x="1250022" y="367989"/>
            <a:ext cx="7893978" cy="492443"/>
          </a:xfrm>
          <a:prstGeom prst="rect">
            <a:avLst/>
          </a:prstGeom>
          <a:solidFill>
            <a:srgbClr val="007161"/>
          </a:solidFill>
        </p:spPr>
        <p:txBody>
          <a:bodyPr wrap="square" rtlCol="0">
            <a:spAutoFit/>
          </a:bodyPr>
          <a:lstStyle/>
          <a:p>
            <a:endParaRPr lang="it-IT" sz="2600" dirty="0">
              <a:solidFill>
                <a:schemeClr val="bg1"/>
              </a:solidFill>
            </a:endParaRPr>
          </a:p>
        </p:txBody>
      </p:sp>
      <p:pic>
        <p:nvPicPr>
          <p:cNvPr id="19" name="Immagin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0392" y="5847622"/>
            <a:ext cx="936104" cy="965754"/>
          </a:xfrm>
          <a:prstGeom prst="rect">
            <a:avLst/>
          </a:prstGeom>
        </p:spPr>
      </p:pic>
      <p:sp>
        <p:nvSpPr>
          <p:cNvPr id="21" name="Rettangolo 20"/>
          <p:cNvSpPr/>
          <p:nvPr/>
        </p:nvSpPr>
        <p:spPr>
          <a:xfrm>
            <a:off x="0" y="6223744"/>
            <a:ext cx="8028384" cy="373608"/>
          </a:xfrm>
          <a:prstGeom prst="rect">
            <a:avLst/>
          </a:prstGeom>
          <a:solidFill>
            <a:schemeClr val="tx1">
              <a:lumMod val="75000"/>
              <a:lumOff val="2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itolo 1"/>
          <p:cNvSpPr txBox="1">
            <a:spLocks/>
          </p:cNvSpPr>
          <p:nvPr/>
        </p:nvSpPr>
        <p:spPr>
          <a:xfrm>
            <a:off x="719572" y="2204864"/>
            <a:ext cx="7704856" cy="65366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3400" dirty="0">
                <a:solidFill>
                  <a:srgbClr val="005045"/>
                </a:solidFill>
              </a:rPr>
              <a:t>OFA (Obbligo Formativo Aggiuntivo)</a:t>
            </a:r>
          </a:p>
        </p:txBody>
      </p:sp>
      <p:sp>
        <p:nvSpPr>
          <p:cNvPr id="2" name="Rettangolo 1"/>
          <p:cNvSpPr/>
          <p:nvPr/>
        </p:nvSpPr>
        <p:spPr>
          <a:xfrm>
            <a:off x="1619672" y="1383159"/>
            <a:ext cx="5889040" cy="461665"/>
          </a:xfrm>
          <a:prstGeom prst="rect">
            <a:avLst/>
          </a:prstGeom>
        </p:spPr>
        <p:txBody>
          <a:bodyPr wrap="square">
            <a:spAutoFit/>
          </a:bodyPr>
          <a:lstStyle/>
          <a:p>
            <a:pPr algn="ctr"/>
            <a:r>
              <a:rPr lang="it-IT" sz="2400" b="1" dirty="0"/>
              <a:t>Livello soglia: </a:t>
            </a:r>
            <a:r>
              <a:rPr lang="it-IT" sz="2400" b="1" dirty="0">
                <a:solidFill>
                  <a:srgbClr val="005045"/>
                </a:solidFill>
              </a:rPr>
              <a:t>10</a:t>
            </a:r>
            <a:r>
              <a:rPr lang="it-IT" sz="2400" b="1" dirty="0"/>
              <a:t> risposte esatte su </a:t>
            </a:r>
            <a:r>
              <a:rPr lang="it-IT" sz="2400" b="1" dirty="0">
                <a:solidFill>
                  <a:srgbClr val="005045"/>
                </a:solidFill>
              </a:rPr>
              <a:t>20</a:t>
            </a:r>
            <a:r>
              <a:rPr lang="it-IT" sz="2400" b="1" dirty="0"/>
              <a:t> quesiti</a:t>
            </a:r>
          </a:p>
        </p:txBody>
      </p:sp>
      <p:sp>
        <p:nvSpPr>
          <p:cNvPr id="4" name="Freccia in giù 3"/>
          <p:cNvSpPr/>
          <p:nvPr/>
        </p:nvSpPr>
        <p:spPr>
          <a:xfrm>
            <a:off x="4365104" y="2924944"/>
            <a:ext cx="413792" cy="420832"/>
          </a:xfrm>
          <a:prstGeom prst="downArrow">
            <a:avLst/>
          </a:prstGeom>
          <a:solidFill>
            <a:srgbClr val="005045"/>
          </a:solidFill>
          <a:ln>
            <a:solidFill>
              <a:srgbClr val="00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5045"/>
              </a:solidFill>
            </a:endParaRPr>
          </a:p>
        </p:txBody>
      </p:sp>
      <p:sp>
        <p:nvSpPr>
          <p:cNvPr id="16" name="Titolo 1"/>
          <p:cNvSpPr txBox="1">
            <a:spLocks/>
          </p:cNvSpPr>
          <p:nvPr/>
        </p:nvSpPr>
        <p:spPr>
          <a:xfrm>
            <a:off x="1115616" y="116632"/>
            <a:ext cx="7920880" cy="1008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400" b="1" dirty="0">
                <a:solidFill>
                  <a:schemeClr val="bg1"/>
                </a:solidFill>
              </a:rPr>
              <a:t>Presentazione del Corso di Studi in Biotecnologie</a:t>
            </a:r>
          </a:p>
        </p:txBody>
      </p:sp>
      <p:sp>
        <p:nvSpPr>
          <p:cNvPr id="14" name="Rettangolo 2">
            <a:extLst>
              <a:ext uri="{FF2B5EF4-FFF2-40B4-BE49-F238E27FC236}">
                <a16:creationId xmlns:a16="http://schemas.microsoft.com/office/drawing/2014/main" id="{CB196C53-0A7A-3943-A661-FC526EABF5EF}"/>
              </a:ext>
            </a:extLst>
          </p:cNvPr>
          <p:cNvSpPr/>
          <p:nvPr/>
        </p:nvSpPr>
        <p:spPr>
          <a:xfrm>
            <a:off x="1619672" y="3448397"/>
            <a:ext cx="5976664" cy="2246769"/>
          </a:xfrm>
          <a:prstGeom prst="rect">
            <a:avLst/>
          </a:prstGeom>
        </p:spPr>
        <p:txBody>
          <a:bodyPr wrap="square">
            <a:spAutoFit/>
          </a:bodyPr>
          <a:lstStyle/>
          <a:p>
            <a:pPr algn="just"/>
            <a:r>
              <a:rPr lang="it-IT" sz="2000" dirty="0"/>
              <a:t>richiede la frequenza di una </a:t>
            </a:r>
            <a:r>
              <a:rPr lang="it-IT" sz="2000" b="1" dirty="0"/>
              <a:t>specifica attività formativa </a:t>
            </a:r>
            <a:r>
              <a:rPr lang="it-IT" sz="2000" dirty="0"/>
              <a:t>di recupero all’interno dell’insegnamento di Matematica e basi di Informatica e statistica, al termine della quale è previsto un </a:t>
            </a:r>
            <a:r>
              <a:rPr lang="it-IT" sz="2000" b="1" dirty="0" err="1"/>
              <a:t>pre</a:t>
            </a:r>
            <a:r>
              <a:rPr lang="it-IT" sz="2000" b="1" dirty="0"/>
              <a:t>-esame</a:t>
            </a:r>
            <a:r>
              <a:rPr lang="it-IT" sz="2000" dirty="0"/>
              <a:t> (da sostenere entro la fine di settembre dell’anno successivo), necessario per potersi iscrivere agli appelli di esame dell’insegnamento</a:t>
            </a:r>
          </a:p>
        </p:txBody>
      </p:sp>
      <p:sp>
        <p:nvSpPr>
          <p:cNvPr id="3" name="TextBox 2">
            <a:extLst>
              <a:ext uri="{FF2B5EF4-FFF2-40B4-BE49-F238E27FC236}">
                <a16:creationId xmlns:a16="http://schemas.microsoft.com/office/drawing/2014/main" id="{6604A14E-E6A4-1D5D-A4D1-8AAE3DED2D9B}"/>
              </a:ext>
            </a:extLst>
          </p:cNvPr>
          <p:cNvSpPr txBox="1"/>
          <p:nvPr/>
        </p:nvSpPr>
        <p:spPr>
          <a:xfrm>
            <a:off x="3131839" y="6216741"/>
            <a:ext cx="4887897" cy="369332"/>
          </a:xfrm>
          <a:prstGeom prst="rect">
            <a:avLst/>
          </a:prstGeom>
          <a:solidFill>
            <a:srgbClr val="404040"/>
          </a:solidFill>
        </p:spPr>
        <p:txBody>
          <a:bodyPr wrap="square" rtlCol="0">
            <a:spAutoFit/>
          </a:bodyPr>
          <a:lstStyle/>
          <a:p>
            <a:pPr algn="r"/>
            <a:r>
              <a:rPr lang="en-US" b="1" dirty="0">
                <a:solidFill>
                  <a:schemeClr val="bg1"/>
                </a:solidFill>
              </a:rPr>
              <a:t>25 </a:t>
            </a:r>
            <a:r>
              <a:rPr lang="en-US" b="1" dirty="0" err="1">
                <a:solidFill>
                  <a:schemeClr val="bg1"/>
                </a:solidFill>
              </a:rPr>
              <a:t>settembre</a:t>
            </a:r>
            <a:r>
              <a:rPr lang="en-IT" b="1" dirty="0">
                <a:solidFill>
                  <a:schemeClr val="bg1"/>
                </a:solidFill>
              </a:rPr>
              <a:t> - Giornata dell’accoglienza</a:t>
            </a:r>
          </a:p>
        </p:txBody>
      </p:sp>
    </p:spTree>
    <p:extLst>
      <p:ext uri="{BB962C8B-B14F-4D97-AF65-F5344CB8AC3E}">
        <p14:creationId xmlns:p14="http://schemas.microsoft.com/office/powerpoint/2010/main" val="39321406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C:\Documents and Settings\daniela.maffioli\Desktop\LOGO-ATENEO-FONDO TRASPAREN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31668"/>
            <a:ext cx="1165084" cy="116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sellaDiTesto 8"/>
          <p:cNvSpPr txBox="1"/>
          <p:nvPr/>
        </p:nvSpPr>
        <p:spPr>
          <a:xfrm>
            <a:off x="1250022" y="367989"/>
            <a:ext cx="7893978" cy="492443"/>
          </a:xfrm>
          <a:prstGeom prst="rect">
            <a:avLst/>
          </a:prstGeom>
          <a:solidFill>
            <a:srgbClr val="007161"/>
          </a:solidFill>
        </p:spPr>
        <p:txBody>
          <a:bodyPr wrap="square" rtlCol="0">
            <a:spAutoFit/>
          </a:bodyPr>
          <a:lstStyle/>
          <a:p>
            <a:endParaRPr lang="it-IT" sz="2600" dirty="0">
              <a:solidFill>
                <a:schemeClr val="bg1"/>
              </a:solidFill>
            </a:endParaRPr>
          </a:p>
        </p:txBody>
      </p:sp>
      <p:pic>
        <p:nvPicPr>
          <p:cNvPr id="19" name="Immagin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0392" y="5847622"/>
            <a:ext cx="936104" cy="965754"/>
          </a:xfrm>
          <a:prstGeom prst="rect">
            <a:avLst/>
          </a:prstGeom>
        </p:spPr>
      </p:pic>
      <p:sp>
        <p:nvSpPr>
          <p:cNvPr id="21" name="Rettangolo 20"/>
          <p:cNvSpPr/>
          <p:nvPr/>
        </p:nvSpPr>
        <p:spPr>
          <a:xfrm>
            <a:off x="0" y="6223744"/>
            <a:ext cx="8028384" cy="373608"/>
          </a:xfrm>
          <a:prstGeom prst="rect">
            <a:avLst/>
          </a:prstGeom>
          <a:solidFill>
            <a:schemeClr val="tx1">
              <a:lumMod val="75000"/>
              <a:lumOff val="2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Titolo 1"/>
          <p:cNvSpPr txBox="1">
            <a:spLocks/>
          </p:cNvSpPr>
          <p:nvPr/>
        </p:nvSpPr>
        <p:spPr>
          <a:xfrm>
            <a:off x="1115616" y="116632"/>
            <a:ext cx="7920880" cy="1008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400" b="1" dirty="0">
                <a:solidFill>
                  <a:schemeClr val="bg1"/>
                </a:solidFill>
              </a:rPr>
              <a:t>Presentazione del Corso di Studi in Biotecnologie</a:t>
            </a:r>
          </a:p>
        </p:txBody>
      </p:sp>
      <p:sp>
        <p:nvSpPr>
          <p:cNvPr id="3" name="TextBox 2">
            <a:extLst>
              <a:ext uri="{FF2B5EF4-FFF2-40B4-BE49-F238E27FC236}">
                <a16:creationId xmlns:a16="http://schemas.microsoft.com/office/drawing/2014/main" id="{6604A14E-E6A4-1D5D-A4D1-8AAE3DED2D9B}"/>
              </a:ext>
            </a:extLst>
          </p:cNvPr>
          <p:cNvSpPr txBox="1"/>
          <p:nvPr/>
        </p:nvSpPr>
        <p:spPr>
          <a:xfrm>
            <a:off x="3131839" y="6216741"/>
            <a:ext cx="4887897" cy="369332"/>
          </a:xfrm>
          <a:prstGeom prst="rect">
            <a:avLst/>
          </a:prstGeom>
          <a:solidFill>
            <a:srgbClr val="404040"/>
          </a:solidFill>
        </p:spPr>
        <p:txBody>
          <a:bodyPr wrap="square" rtlCol="0">
            <a:spAutoFit/>
          </a:bodyPr>
          <a:lstStyle/>
          <a:p>
            <a:pPr algn="r"/>
            <a:r>
              <a:rPr lang="en-US" b="1" dirty="0">
                <a:solidFill>
                  <a:schemeClr val="bg1"/>
                </a:solidFill>
              </a:rPr>
              <a:t>25 </a:t>
            </a:r>
            <a:r>
              <a:rPr lang="en-US" b="1" dirty="0" err="1">
                <a:solidFill>
                  <a:schemeClr val="bg1"/>
                </a:solidFill>
              </a:rPr>
              <a:t>settembre</a:t>
            </a:r>
            <a:r>
              <a:rPr lang="en-IT" b="1" dirty="0">
                <a:solidFill>
                  <a:schemeClr val="bg1"/>
                </a:solidFill>
              </a:rPr>
              <a:t> - Giornata dell’accoglienza</a:t>
            </a:r>
          </a:p>
        </p:txBody>
      </p:sp>
      <p:sp>
        <p:nvSpPr>
          <p:cNvPr id="5" name="Titolo 1">
            <a:extLst>
              <a:ext uri="{FF2B5EF4-FFF2-40B4-BE49-F238E27FC236}">
                <a16:creationId xmlns:a16="http://schemas.microsoft.com/office/drawing/2014/main" id="{E5016F35-104A-9D25-CE49-A9B72ECA810C}"/>
              </a:ext>
            </a:extLst>
          </p:cNvPr>
          <p:cNvSpPr txBox="1">
            <a:spLocks/>
          </p:cNvSpPr>
          <p:nvPr/>
        </p:nvSpPr>
        <p:spPr>
          <a:xfrm>
            <a:off x="719572" y="1278182"/>
            <a:ext cx="7704856" cy="65366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3400" dirty="0">
                <a:solidFill>
                  <a:srgbClr val="005045"/>
                </a:solidFill>
              </a:rPr>
              <a:t>Tutoring disciplinare</a:t>
            </a:r>
          </a:p>
        </p:txBody>
      </p:sp>
      <p:sp>
        <p:nvSpPr>
          <p:cNvPr id="7" name="Rettangolo 2">
            <a:extLst>
              <a:ext uri="{FF2B5EF4-FFF2-40B4-BE49-F238E27FC236}">
                <a16:creationId xmlns:a16="http://schemas.microsoft.com/office/drawing/2014/main" id="{919D0B78-D3A3-2EE9-8DC8-BD93D91DEC96}"/>
              </a:ext>
            </a:extLst>
          </p:cNvPr>
          <p:cNvSpPr/>
          <p:nvPr/>
        </p:nvSpPr>
        <p:spPr>
          <a:xfrm>
            <a:off x="872589" y="2204864"/>
            <a:ext cx="7398822" cy="1692771"/>
          </a:xfrm>
          <a:prstGeom prst="rect">
            <a:avLst/>
          </a:prstGeom>
        </p:spPr>
        <p:txBody>
          <a:bodyPr wrap="square">
            <a:spAutoFit/>
          </a:bodyPr>
          <a:lstStyle/>
          <a:p>
            <a:pPr algn="just"/>
            <a:r>
              <a:rPr lang="it-IT" sz="2600" dirty="0"/>
              <a:t>Dottorandi o studenti di corsi di laurea magistrale, specificamente incaricati per il tutoraggio degli studenti/studentesse che incontrano difficoltà nello studio di materie quali:</a:t>
            </a:r>
          </a:p>
        </p:txBody>
      </p:sp>
      <p:sp>
        <p:nvSpPr>
          <p:cNvPr id="11" name="Titolo 1">
            <a:extLst>
              <a:ext uri="{FF2B5EF4-FFF2-40B4-BE49-F238E27FC236}">
                <a16:creationId xmlns:a16="http://schemas.microsoft.com/office/drawing/2014/main" id="{65E8F1AC-37D6-1329-B026-2CACF473DB90}"/>
              </a:ext>
            </a:extLst>
          </p:cNvPr>
          <p:cNvSpPr txBox="1">
            <a:spLocks/>
          </p:cNvSpPr>
          <p:nvPr/>
        </p:nvSpPr>
        <p:spPr>
          <a:xfrm>
            <a:off x="719572" y="3933056"/>
            <a:ext cx="7704856" cy="221421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3200" dirty="0">
                <a:solidFill>
                  <a:srgbClr val="005045"/>
                </a:solidFill>
              </a:rPr>
              <a:t>Matematica</a:t>
            </a:r>
          </a:p>
          <a:p>
            <a:pPr algn="ctr"/>
            <a:r>
              <a:rPr lang="it-IT" sz="3200" dirty="0">
                <a:solidFill>
                  <a:srgbClr val="005045"/>
                </a:solidFill>
              </a:rPr>
              <a:t>Fisica</a:t>
            </a:r>
          </a:p>
          <a:p>
            <a:pPr algn="ctr"/>
            <a:r>
              <a:rPr lang="it-IT" sz="3200" dirty="0">
                <a:solidFill>
                  <a:srgbClr val="005045"/>
                </a:solidFill>
              </a:rPr>
              <a:t>Chimica generale ed inorganica</a:t>
            </a:r>
          </a:p>
          <a:p>
            <a:pPr algn="ctr"/>
            <a:r>
              <a:rPr lang="it-IT" sz="3200" dirty="0">
                <a:solidFill>
                  <a:srgbClr val="005045"/>
                </a:solidFill>
              </a:rPr>
              <a:t>Chimica organica</a:t>
            </a:r>
          </a:p>
          <a:p>
            <a:pPr algn="ctr"/>
            <a:endParaRPr lang="it-IT" sz="3200" dirty="0">
              <a:solidFill>
                <a:srgbClr val="005045"/>
              </a:solidFill>
            </a:endParaRPr>
          </a:p>
        </p:txBody>
      </p:sp>
      <p:sp>
        <p:nvSpPr>
          <p:cNvPr id="12" name="TextBox 11">
            <a:extLst>
              <a:ext uri="{FF2B5EF4-FFF2-40B4-BE49-F238E27FC236}">
                <a16:creationId xmlns:a16="http://schemas.microsoft.com/office/drawing/2014/main" id="{F4E286F9-9185-29D8-D014-50B9DCD4ECF0}"/>
              </a:ext>
            </a:extLst>
          </p:cNvPr>
          <p:cNvSpPr txBox="1"/>
          <p:nvPr/>
        </p:nvSpPr>
        <p:spPr>
          <a:xfrm rot="871266">
            <a:off x="6793563" y="1472852"/>
            <a:ext cx="2189153" cy="707886"/>
          </a:xfrm>
          <a:prstGeom prst="rect">
            <a:avLst/>
          </a:prstGeom>
          <a:solidFill>
            <a:srgbClr val="FFC000"/>
          </a:solidFill>
        </p:spPr>
        <p:txBody>
          <a:bodyPr wrap="square" rtlCol="0">
            <a:spAutoFit/>
          </a:bodyPr>
          <a:lstStyle/>
          <a:p>
            <a:pPr algn="ctr"/>
            <a:r>
              <a:rPr lang="en-US" sz="2000" dirty="0"/>
              <a:t>I</a:t>
            </a:r>
            <a:r>
              <a:rPr lang="en-IT" sz="2000" dirty="0"/>
              <a:t>niziativa sostenuta da PNRR</a:t>
            </a:r>
          </a:p>
        </p:txBody>
      </p:sp>
    </p:spTree>
    <p:extLst>
      <p:ext uri="{BB962C8B-B14F-4D97-AF65-F5344CB8AC3E}">
        <p14:creationId xmlns:p14="http://schemas.microsoft.com/office/powerpoint/2010/main" val="770181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C:\Documents and Settings\daniela.maffioli\Desktop\LOGO-ATENEO-FONDO TRASPAREN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31668"/>
            <a:ext cx="1165084" cy="116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sellaDiTesto 8"/>
          <p:cNvSpPr txBox="1"/>
          <p:nvPr/>
        </p:nvSpPr>
        <p:spPr>
          <a:xfrm>
            <a:off x="1250022" y="367989"/>
            <a:ext cx="7893978" cy="492443"/>
          </a:xfrm>
          <a:prstGeom prst="rect">
            <a:avLst/>
          </a:prstGeom>
          <a:solidFill>
            <a:srgbClr val="007161"/>
          </a:solidFill>
        </p:spPr>
        <p:txBody>
          <a:bodyPr wrap="square" rtlCol="0">
            <a:spAutoFit/>
          </a:bodyPr>
          <a:lstStyle/>
          <a:p>
            <a:endParaRPr lang="it-IT" sz="2600" dirty="0">
              <a:solidFill>
                <a:schemeClr val="bg1"/>
              </a:solidFill>
            </a:endParaRPr>
          </a:p>
        </p:txBody>
      </p:sp>
      <p:pic>
        <p:nvPicPr>
          <p:cNvPr id="19" name="Immagin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0392" y="5847622"/>
            <a:ext cx="936104" cy="965754"/>
          </a:xfrm>
          <a:prstGeom prst="rect">
            <a:avLst/>
          </a:prstGeom>
        </p:spPr>
      </p:pic>
      <p:sp>
        <p:nvSpPr>
          <p:cNvPr id="21" name="Rettangolo 20"/>
          <p:cNvSpPr/>
          <p:nvPr/>
        </p:nvSpPr>
        <p:spPr>
          <a:xfrm>
            <a:off x="0" y="6223744"/>
            <a:ext cx="8028384" cy="373608"/>
          </a:xfrm>
          <a:prstGeom prst="rect">
            <a:avLst/>
          </a:prstGeom>
          <a:solidFill>
            <a:schemeClr val="tx1">
              <a:lumMod val="75000"/>
              <a:lumOff val="2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Titolo 1"/>
          <p:cNvSpPr txBox="1">
            <a:spLocks/>
          </p:cNvSpPr>
          <p:nvPr/>
        </p:nvSpPr>
        <p:spPr>
          <a:xfrm>
            <a:off x="1115616" y="116632"/>
            <a:ext cx="7920880" cy="1008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400" b="1" dirty="0">
                <a:solidFill>
                  <a:schemeClr val="bg1"/>
                </a:solidFill>
              </a:rPr>
              <a:t>Presentazione del Corso di Studi in Biotecnologie</a:t>
            </a:r>
          </a:p>
        </p:txBody>
      </p:sp>
      <p:sp>
        <p:nvSpPr>
          <p:cNvPr id="3" name="TextBox 2">
            <a:extLst>
              <a:ext uri="{FF2B5EF4-FFF2-40B4-BE49-F238E27FC236}">
                <a16:creationId xmlns:a16="http://schemas.microsoft.com/office/drawing/2014/main" id="{6604A14E-E6A4-1D5D-A4D1-8AAE3DED2D9B}"/>
              </a:ext>
            </a:extLst>
          </p:cNvPr>
          <p:cNvSpPr txBox="1"/>
          <p:nvPr/>
        </p:nvSpPr>
        <p:spPr>
          <a:xfrm>
            <a:off x="3131839" y="6216741"/>
            <a:ext cx="4887897" cy="369332"/>
          </a:xfrm>
          <a:prstGeom prst="rect">
            <a:avLst/>
          </a:prstGeom>
          <a:solidFill>
            <a:srgbClr val="404040"/>
          </a:solidFill>
        </p:spPr>
        <p:txBody>
          <a:bodyPr wrap="square" rtlCol="0">
            <a:spAutoFit/>
          </a:bodyPr>
          <a:lstStyle/>
          <a:p>
            <a:pPr algn="r"/>
            <a:r>
              <a:rPr lang="en-US" b="1" dirty="0">
                <a:solidFill>
                  <a:schemeClr val="bg1"/>
                </a:solidFill>
              </a:rPr>
              <a:t>25 </a:t>
            </a:r>
            <a:r>
              <a:rPr lang="en-US" b="1" dirty="0" err="1">
                <a:solidFill>
                  <a:schemeClr val="bg1"/>
                </a:solidFill>
              </a:rPr>
              <a:t>settembre</a:t>
            </a:r>
            <a:r>
              <a:rPr lang="en-IT" b="1" dirty="0">
                <a:solidFill>
                  <a:schemeClr val="bg1"/>
                </a:solidFill>
              </a:rPr>
              <a:t> - Giornata dell’accoglienza</a:t>
            </a:r>
          </a:p>
        </p:txBody>
      </p:sp>
      <p:sp>
        <p:nvSpPr>
          <p:cNvPr id="5" name="Titolo 1">
            <a:extLst>
              <a:ext uri="{FF2B5EF4-FFF2-40B4-BE49-F238E27FC236}">
                <a16:creationId xmlns:a16="http://schemas.microsoft.com/office/drawing/2014/main" id="{E5016F35-104A-9D25-CE49-A9B72ECA810C}"/>
              </a:ext>
            </a:extLst>
          </p:cNvPr>
          <p:cNvSpPr txBox="1">
            <a:spLocks/>
          </p:cNvSpPr>
          <p:nvPr/>
        </p:nvSpPr>
        <p:spPr>
          <a:xfrm>
            <a:off x="719572" y="1278182"/>
            <a:ext cx="7704856" cy="65366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3400" dirty="0">
                <a:solidFill>
                  <a:srgbClr val="005045"/>
                </a:solidFill>
              </a:rPr>
              <a:t>Tutors disciplinari</a:t>
            </a:r>
          </a:p>
        </p:txBody>
      </p:sp>
      <p:sp>
        <p:nvSpPr>
          <p:cNvPr id="11" name="Titolo 1">
            <a:extLst>
              <a:ext uri="{FF2B5EF4-FFF2-40B4-BE49-F238E27FC236}">
                <a16:creationId xmlns:a16="http://schemas.microsoft.com/office/drawing/2014/main" id="{65E8F1AC-37D6-1329-B026-2CACF473DB90}"/>
              </a:ext>
            </a:extLst>
          </p:cNvPr>
          <p:cNvSpPr txBox="1">
            <a:spLocks/>
          </p:cNvSpPr>
          <p:nvPr/>
        </p:nvSpPr>
        <p:spPr>
          <a:xfrm>
            <a:off x="677270" y="2204864"/>
            <a:ext cx="5406898" cy="3819317"/>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600" dirty="0">
                <a:solidFill>
                  <a:schemeClr val="tx1"/>
                </a:solidFill>
              </a:rPr>
              <a:t>Matematica</a:t>
            </a:r>
          </a:p>
          <a:p>
            <a:endParaRPr lang="it-IT" sz="2600" dirty="0">
              <a:solidFill>
                <a:srgbClr val="005045"/>
              </a:solidFill>
            </a:endParaRPr>
          </a:p>
          <a:p>
            <a:r>
              <a:rPr lang="it-IT" sz="2600" dirty="0">
                <a:solidFill>
                  <a:srgbClr val="005045"/>
                </a:solidFill>
              </a:rPr>
              <a:t>			</a:t>
            </a:r>
          </a:p>
          <a:p>
            <a:r>
              <a:rPr lang="it-IT" sz="2600" dirty="0">
                <a:solidFill>
                  <a:schemeClr val="tx1"/>
                </a:solidFill>
              </a:rPr>
              <a:t>Fisica</a:t>
            </a:r>
          </a:p>
          <a:p>
            <a:endParaRPr lang="it-IT" sz="2600" dirty="0">
              <a:solidFill>
                <a:srgbClr val="005045"/>
              </a:solidFill>
            </a:endParaRPr>
          </a:p>
          <a:p>
            <a:r>
              <a:rPr lang="it-IT" sz="2600" dirty="0">
                <a:solidFill>
                  <a:srgbClr val="005045"/>
                </a:solidFill>
              </a:rPr>
              <a:t>	</a:t>
            </a:r>
          </a:p>
          <a:p>
            <a:r>
              <a:rPr lang="it-IT" sz="2600" dirty="0">
                <a:solidFill>
                  <a:schemeClr val="tx1"/>
                </a:solidFill>
              </a:rPr>
              <a:t>Chimica generale ed inorganica</a:t>
            </a:r>
          </a:p>
          <a:p>
            <a:r>
              <a:rPr lang="it-IT" sz="2600" dirty="0">
                <a:solidFill>
                  <a:schemeClr val="tx1"/>
                </a:solidFill>
              </a:rPr>
              <a:t>Chimica organica</a:t>
            </a:r>
          </a:p>
          <a:p>
            <a:endParaRPr lang="it-IT" sz="2600" dirty="0">
              <a:solidFill>
                <a:srgbClr val="005045"/>
              </a:solidFill>
            </a:endParaRPr>
          </a:p>
        </p:txBody>
      </p:sp>
      <p:sp>
        <p:nvSpPr>
          <p:cNvPr id="4" name="TextBox 3">
            <a:extLst>
              <a:ext uri="{FF2B5EF4-FFF2-40B4-BE49-F238E27FC236}">
                <a16:creationId xmlns:a16="http://schemas.microsoft.com/office/drawing/2014/main" id="{15DE7C64-6ABE-5791-25BB-6E06CFFEF111}"/>
              </a:ext>
            </a:extLst>
          </p:cNvPr>
          <p:cNvSpPr txBox="1"/>
          <p:nvPr/>
        </p:nvSpPr>
        <p:spPr>
          <a:xfrm>
            <a:off x="2947495" y="2204864"/>
            <a:ext cx="3640729" cy="707886"/>
          </a:xfrm>
          <a:prstGeom prst="rect">
            <a:avLst/>
          </a:prstGeom>
          <a:noFill/>
          <a:ln>
            <a:noFill/>
          </a:ln>
        </p:spPr>
        <p:txBody>
          <a:bodyPr wrap="square">
            <a:spAutoFit/>
          </a:bodyPr>
          <a:lstStyle/>
          <a:p>
            <a:r>
              <a:rPr lang="en-US" sz="2000" b="0" i="0" u="none" strike="noStrike" dirty="0">
                <a:solidFill>
                  <a:srgbClr val="000000"/>
                </a:solidFill>
                <a:effectLst/>
                <a:latin typeface="Calibri" panose="020F0502020204030204" pitchFamily="34" charset="0"/>
              </a:rPr>
              <a:t>Alessio </a:t>
            </a:r>
            <a:r>
              <a:rPr lang="en-US" sz="2000" b="0" i="0" u="none" strike="noStrike" dirty="0" err="1">
                <a:solidFill>
                  <a:srgbClr val="000000"/>
                </a:solidFill>
                <a:effectLst/>
                <a:latin typeface="Calibri" panose="020F0502020204030204" pitchFamily="34" charset="0"/>
              </a:rPr>
              <a:t>Carcano</a:t>
            </a:r>
            <a:endParaRPr lang="en-US" sz="2000" dirty="0">
              <a:solidFill>
                <a:srgbClr val="000000"/>
              </a:solidFill>
              <a:latin typeface="Calibri" panose="020F0502020204030204" pitchFamily="34" charset="0"/>
            </a:endParaRPr>
          </a:p>
          <a:p>
            <a:r>
              <a:rPr lang="en-US" sz="2000" b="0" i="0" dirty="0">
                <a:solidFill>
                  <a:srgbClr val="005045"/>
                </a:solidFill>
                <a:effectLst/>
                <a:latin typeface="Calibri" panose="020F0502020204030204" pitchFamily="34" charset="0"/>
                <a:hlinkClick r:id="rId5">
                  <a:extLst>
                    <a:ext uri="{A12FA001-AC4F-418D-AE19-62706E023703}">
                      <ahyp:hlinkClr xmlns:ahyp="http://schemas.microsoft.com/office/drawing/2018/hyperlinkcolor" val="tx"/>
                    </a:ext>
                  </a:extLst>
                </a:hlinkClick>
              </a:rPr>
              <a:t>acarcano@studenti.uninsubria.it</a:t>
            </a:r>
            <a:endParaRPr lang="en-IT" sz="2000" dirty="0">
              <a:solidFill>
                <a:srgbClr val="005045"/>
              </a:solidFill>
            </a:endParaRPr>
          </a:p>
        </p:txBody>
      </p:sp>
      <p:sp>
        <p:nvSpPr>
          <p:cNvPr id="10" name="TextBox 9">
            <a:extLst>
              <a:ext uri="{FF2B5EF4-FFF2-40B4-BE49-F238E27FC236}">
                <a16:creationId xmlns:a16="http://schemas.microsoft.com/office/drawing/2014/main" id="{008BA516-AF27-CB05-6D9C-BED0CA27D658}"/>
              </a:ext>
            </a:extLst>
          </p:cNvPr>
          <p:cNvSpPr txBox="1"/>
          <p:nvPr/>
        </p:nvSpPr>
        <p:spPr>
          <a:xfrm>
            <a:off x="5197011" y="4649285"/>
            <a:ext cx="3641952" cy="707886"/>
          </a:xfrm>
          <a:prstGeom prst="rect">
            <a:avLst/>
          </a:prstGeom>
          <a:noFill/>
          <a:ln>
            <a:noFill/>
          </a:ln>
        </p:spPr>
        <p:txBody>
          <a:bodyPr wrap="square">
            <a:spAutoFit/>
          </a:bodyPr>
          <a:lstStyle/>
          <a:p>
            <a:pPr algn="l" rtl="0"/>
            <a:r>
              <a:rPr lang="en-US" sz="2000" b="0" i="0" u="none" strike="noStrike" dirty="0">
                <a:solidFill>
                  <a:srgbClr val="242424"/>
                </a:solidFill>
                <a:effectLst/>
                <a:latin typeface="Calibri" panose="020F0502020204030204" pitchFamily="34" charset="0"/>
              </a:rPr>
              <a:t>Riccardo </a:t>
            </a:r>
            <a:r>
              <a:rPr lang="en-US" sz="2000" b="0" i="0" u="none" strike="noStrike" dirty="0" err="1">
                <a:solidFill>
                  <a:srgbClr val="242424"/>
                </a:solidFill>
                <a:effectLst/>
                <a:latin typeface="Calibri" panose="020F0502020204030204" pitchFamily="34" charset="0"/>
              </a:rPr>
              <a:t>Bassan</a:t>
            </a:r>
            <a:endParaRPr lang="en-US" sz="2000" dirty="0">
              <a:solidFill>
                <a:srgbClr val="242424"/>
              </a:solidFill>
              <a:latin typeface="Calibri" panose="020F0502020204030204" pitchFamily="34" charset="0"/>
            </a:endParaRPr>
          </a:p>
          <a:p>
            <a:pPr algn="l" rtl="0"/>
            <a:r>
              <a:rPr lang="en-US" sz="2000" b="0" i="0" strike="noStrike" dirty="0">
                <a:solidFill>
                  <a:srgbClr val="005045"/>
                </a:solidFill>
                <a:effectLst/>
                <a:latin typeface="Calibri" panose="020F0502020204030204" pitchFamily="34" charset="0"/>
                <a:hlinkClick r:id="rId6">
                  <a:extLst>
                    <a:ext uri="{A12FA001-AC4F-418D-AE19-62706E023703}">
                      <ahyp:hlinkClr xmlns:ahyp="http://schemas.microsoft.com/office/drawing/2018/hyperlinkcolor" val="tx"/>
                    </a:ext>
                  </a:extLst>
                </a:hlinkClick>
              </a:rPr>
              <a:t>rbassan@studenti.uninsubria.it</a:t>
            </a:r>
            <a:endParaRPr lang="en-US" sz="2000" b="0" i="0" strike="noStrike" dirty="0">
              <a:solidFill>
                <a:srgbClr val="005045"/>
              </a:solidFill>
              <a:effectLst/>
              <a:latin typeface="Calibri" panose="020F0502020204030204" pitchFamily="34" charset="0"/>
            </a:endParaRPr>
          </a:p>
        </p:txBody>
      </p:sp>
      <p:sp>
        <p:nvSpPr>
          <p:cNvPr id="14" name="TextBox 13">
            <a:extLst>
              <a:ext uri="{FF2B5EF4-FFF2-40B4-BE49-F238E27FC236}">
                <a16:creationId xmlns:a16="http://schemas.microsoft.com/office/drawing/2014/main" id="{622836F1-7943-596E-E48F-D14B88C5CFB4}"/>
              </a:ext>
            </a:extLst>
          </p:cNvPr>
          <p:cNvSpPr txBox="1"/>
          <p:nvPr/>
        </p:nvSpPr>
        <p:spPr>
          <a:xfrm>
            <a:off x="2972209" y="3356992"/>
            <a:ext cx="3348372" cy="707886"/>
          </a:xfrm>
          <a:prstGeom prst="rect">
            <a:avLst/>
          </a:prstGeom>
          <a:noFill/>
          <a:ln>
            <a:noFill/>
          </a:ln>
        </p:spPr>
        <p:txBody>
          <a:bodyPr wrap="square">
            <a:spAutoFit/>
          </a:bodyPr>
          <a:lstStyle/>
          <a:p>
            <a:pPr algn="l" rtl="0"/>
            <a:r>
              <a:rPr lang="en-US" sz="2000" b="0" i="0" u="none" strike="noStrike" dirty="0">
                <a:solidFill>
                  <a:srgbClr val="242424"/>
                </a:solidFill>
                <a:effectLst/>
                <a:latin typeface="Calibri" panose="020F0502020204030204" pitchFamily="34" charset="0"/>
              </a:rPr>
              <a:t>Alberto </a:t>
            </a:r>
            <a:r>
              <a:rPr lang="en-US" sz="2000" b="0" i="0" u="none" strike="noStrike" dirty="0" err="1">
                <a:solidFill>
                  <a:srgbClr val="242424"/>
                </a:solidFill>
                <a:effectLst/>
                <a:latin typeface="Calibri" panose="020F0502020204030204" pitchFamily="34" charset="0"/>
              </a:rPr>
              <a:t>Baltrocchi</a:t>
            </a:r>
            <a:endParaRPr lang="en-US" sz="2000" b="0" i="0" u="none" strike="noStrike" dirty="0">
              <a:solidFill>
                <a:srgbClr val="242424"/>
              </a:solidFill>
              <a:effectLst/>
              <a:latin typeface="Calibri" panose="020F0502020204030204" pitchFamily="34" charset="0"/>
            </a:endParaRPr>
          </a:p>
          <a:p>
            <a:pPr algn="l" rtl="0"/>
            <a:r>
              <a:rPr lang="en-US" sz="2000" b="0" i="0" u="none" strike="noStrike" dirty="0">
                <a:solidFill>
                  <a:srgbClr val="005045"/>
                </a:solidFill>
                <a:effectLst/>
                <a:latin typeface="Calibri" panose="020F0502020204030204" pitchFamily="34" charset="0"/>
                <a:hlinkClick r:id="rId7">
                  <a:extLst>
                    <a:ext uri="{A12FA001-AC4F-418D-AE19-62706E023703}">
                      <ahyp:hlinkClr xmlns:ahyp="http://schemas.microsoft.com/office/drawing/2018/hyperlinkcolor" val="tx"/>
                    </a:ext>
                  </a:extLst>
                </a:hlinkClick>
              </a:rPr>
              <a:t>apdbaltrocchi@uninsubria.it</a:t>
            </a:r>
            <a:endParaRPr lang="en-US" sz="2000" b="0" i="0" u="none" strike="noStrike" dirty="0">
              <a:solidFill>
                <a:srgbClr val="005045"/>
              </a:solidFill>
              <a:effectLst/>
              <a:latin typeface="Calibri" panose="020F0502020204030204" pitchFamily="34" charset="0"/>
            </a:endParaRPr>
          </a:p>
        </p:txBody>
      </p:sp>
    </p:spTree>
    <p:extLst>
      <p:ext uri="{BB962C8B-B14F-4D97-AF65-F5344CB8AC3E}">
        <p14:creationId xmlns:p14="http://schemas.microsoft.com/office/powerpoint/2010/main" val="1569994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331640" y="1457489"/>
            <a:ext cx="6552728" cy="1323439"/>
          </a:xfrm>
          <a:prstGeom prst="rect">
            <a:avLst/>
          </a:prstGeom>
        </p:spPr>
        <p:txBody>
          <a:bodyPr wrap="square">
            <a:spAutoFit/>
          </a:bodyPr>
          <a:lstStyle/>
          <a:p>
            <a:pPr algn="just"/>
            <a:r>
              <a:rPr lang="it-IT" sz="2000" b="1" dirty="0">
                <a:solidFill>
                  <a:srgbClr val="000000"/>
                </a:solidFill>
              </a:rPr>
              <a:t>PROPEDEUTICITÀ </a:t>
            </a:r>
            <a:endParaRPr lang="it-IT" sz="2000" dirty="0">
              <a:solidFill>
                <a:srgbClr val="000000"/>
              </a:solidFill>
            </a:endParaRPr>
          </a:p>
          <a:p>
            <a:pPr algn="just"/>
            <a:r>
              <a:rPr lang="it-IT" sz="2000" dirty="0">
                <a:solidFill>
                  <a:srgbClr val="000000"/>
                </a:solidFill>
              </a:rPr>
              <a:t>Non sono previste propedeuticità per i singoli insegnamenti; tuttavia l’accesso al tirocinio al terzo anno è subordinato al superamento di tutti gli esami del primo anno. 	</a:t>
            </a:r>
          </a:p>
        </p:txBody>
      </p:sp>
      <p:sp>
        <p:nvSpPr>
          <p:cNvPr id="3" name="Rettangolo 2"/>
          <p:cNvSpPr/>
          <p:nvPr/>
        </p:nvSpPr>
        <p:spPr>
          <a:xfrm>
            <a:off x="1250022" y="3250719"/>
            <a:ext cx="6634346" cy="2554545"/>
          </a:xfrm>
          <a:prstGeom prst="rect">
            <a:avLst/>
          </a:prstGeom>
        </p:spPr>
        <p:txBody>
          <a:bodyPr wrap="square">
            <a:spAutoFit/>
          </a:bodyPr>
          <a:lstStyle/>
          <a:p>
            <a:pPr algn="just"/>
            <a:r>
              <a:rPr lang="it-IT" sz="2000" b="1" dirty="0"/>
              <a:t>OBBLIGHI DI FREQUENZA</a:t>
            </a:r>
            <a:r>
              <a:rPr lang="it-IT" sz="2000" dirty="0"/>
              <a:t>.</a:t>
            </a:r>
          </a:p>
          <a:p>
            <a:pPr algn="just"/>
            <a:r>
              <a:rPr lang="it-IT" sz="2000" dirty="0"/>
              <a:t>La </a:t>
            </a:r>
            <a:r>
              <a:rPr lang="it-IT" sz="2000" b="1" dirty="0">
                <a:solidFill>
                  <a:srgbClr val="005045"/>
                </a:solidFill>
              </a:rPr>
              <a:t>frequenza è obbligatoria solo per le attività di laboratorio</a:t>
            </a:r>
            <a:r>
              <a:rPr lang="it-IT" sz="2000" dirty="0"/>
              <a:t> (almeno il </a:t>
            </a:r>
            <a:r>
              <a:rPr lang="it-IT" sz="2000" b="1" dirty="0">
                <a:solidFill>
                  <a:srgbClr val="005045"/>
                </a:solidFill>
              </a:rPr>
              <a:t>75%</a:t>
            </a:r>
            <a:r>
              <a:rPr lang="it-IT" sz="2000" dirty="0"/>
              <a:t>). </a:t>
            </a:r>
          </a:p>
          <a:p>
            <a:pPr algn="just"/>
            <a:r>
              <a:rPr lang="it-IT" sz="2000" dirty="0">
                <a:highlight>
                  <a:srgbClr val="FFFF00"/>
                </a:highlight>
              </a:rPr>
              <a:t>Gli insegnamenti </a:t>
            </a:r>
            <a:r>
              <a:rPr lang="it-IT" sz="2000" b="1" dirty="0">
                <a:highlight>
                  <a:srgbClr val="FFFF00"/>
                </a:highlight>
              </a:rPr>
              <a:t>con frequenza obbligatoria devono essere seguiti secondo l’anno di competenza</a:t>
            </a:r>
            <a:r>
              <a:rPr lang="it-IT" sz="2000" dirty="0"/>
              <a:t>. </a:t>
            </a:r>
          </a:p>
          <a:p>
            <a:pPr algn="just"/>
            <a:r>
              <a:rPr lang="it-IT" sz="2000" dirty="0"/>
              <a:t>Deroghe alla presente disposizione potranno essere concesse, ad esempio in caso di passaggio interno o trasferimento da altro Ateneo.</a:t>
            </a:r>
          </a:p>
        </p:txBody>
      </p:sp>
      <p:sp>
        <p:nvSpPr>
          <p:cNvPr id="4" name="CasellaDiTesto 3"/>
          <p:cNvSpPr txBox="1"/>
          <p:nvPr/>
        </p:nvSpPr>
        <p:spPr>
          <a:xfrm>
            <a:off x="1250022" y="367989"/>
            <a:ext cx="7893978" cy="492443"/>
          </a:xfrm>
          <a:prstGeom prst="rect">
            <a:avLst/>
          </a:prstGeom>
          <a:solidFill>
            <a:srgbClr val="007161"/>
          </a:solidFill>
        </p:spPr>
        <p:txBody>
          <a:bodyPr wrap="square" rtlCol="0">
            <a:spAutoFit/>
          </a:bodyPr>
          <a:lstStyle/>
          <a:p>
            <a:endParaRPr lang="it-IT" sz="2600" dirty="0">
              <a:solidFill>
                <a:schemeClr val="bg1"/>
              </a:solidFill>
            </a:endParaRPr>
          </a:p>
        </p:txBody>
      </p:sp>
      <p:sp>
        <p:nvSpPr>
          <p:cNvPr id="7" name="Titolo 1"/>
          <p:cNvSpPr txBox="1">
            <a:spLocks/>
          </p:cNvSpPr>
          <p:nvPr/>
        </p:nvSpPr>
        <p:spPr>
          <a:xfrm>
            <a:off x="1115616" y="116632"/>
            <a:ext cx="7920880" cy="1008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400" b="1" dirty="0">
                <a:solidFill>
                  <a:schemeClr val="bg1"/>
                </a:solidFill>
              </a:rPr>
              <a:t>Presentazione del Corso di Studi in Biotecnologie</a:t>
            </a:r>
          </a:p>
        </p:txBody>
      </p:sp>
      <p:sp>
        <p:nvSpPr>
          <p:cNvPr id="5" name="TextBox 4">
            <a:extLst>
              <a:ext uri="{FF2B5EF4-FFF2-40B4-BE49-F238E27FC236}">
                <a16:creationId xmlns:a16="http://schemas.microsoft.com/office/drawing/2014/main" id="{DB5C9A36-8FDF-94C8-450B-B5B93409E16C}"/>
              </a:ext>
            </a:extLst>
          </p:cNvPr>
          <p:cNvSpPr txBox="1"/>
          <p:nvPr/>
        </p:nvSpPr>
        <p:spPr>
          <a:xfrm>
            <a:off x="3131839" y="6216741"/>
            <a:ext cx="4887897" cy="369332"/>
          </a:xfrm>
          <a:prstGeom prst="rect">
            <a:avLst/>
          </a:prstGeom>
          <a:solidFill>
            <a:srgbClr val="404040"/>
          </a:solidFill>
        </p:spPr>
        <p:txBody>
          <a:bodyPr wrap="square" rtlCol="0">
            <a:spAutoFit/>
          </a:bodyPr>
          <a:lstStyle/>
          <a:p>
            <a:pPr algn="r"/>
            <a:r>
              <a:rPr lang="en-US" b="1" dirty="0">
                <a:solidFill>
                  <a:schemeClr val="bg1"/>
                </a:solidFill>
              </a:rPr>
              <a:t>25 </a:t>
            </a:r>
            <a:r>
              <a:rPr lang="en-US" b="1" dirty="0" err="1">
                <a:solidFill>
                  <a:schemeClr val="bg1"/>
                </a:solidFill>
              </a:rPr>
              <a:t>settembre</a:t>
            </a:r>
            <a:r>
              <a:rPr lang="en-IT" b="1" dirty="0">
                <a:solidFill>
                  <a:schemeClr val="bg1"/>
                </a:solidFill>
              </a:rPr>
              <a:t> - Giornata dell’accoglienza</a:t>
            </a:r>
          </a:p>
        </p:txBody>
      </p:sp>
    </p:spTree>
    <p:extLst>
      <p:ext uri="{BB962C8B-B14F-4D97-AF65-F5344CB8AC3E}">
        <p14:creationId xmlns:p14="http://schemas.microsoft.com/office/powerpoint/2010/main" val="15563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dissolve">
                                      <p:cBhvr>
                                        <p:cTn id="1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7A41E1B-4F70-4964-A407-84C68BE8251C}" type="slidenum">
              <a:rPr lang="it-IT" smtClean="0"/>
              <a:pPr/>
              <a:t>2</a:t>
            </a:fld>
            <a:endParaRPr lang="it-IT" dirty="0"/>
          </a:p>
        </p:txBody>
      </p:sp>
      <p:sp>
        <p:nvSpPr>
          <p:cNvPr id="3" name="Titolo 1"/>
          <p:cNvSpPr txBox="1">
            <a:spLocks/>
          </p:cNvSpPr>
          <p:nvPr/>
        </p:nvSpPr>
        <p:spPr>
          <a:xfrm>
            <a:off x="909644" y="893570"/>
            <a:ext cx="5616624" cy="52220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800" b="1" dirty="0">
                <a:solidFill>
                  <a:srgbClr val="005045"/>
                </a:solidFill>
              </a:rPr>
              <a:t>Organizzazione dell’UNIVERSITA’</a:t>
            </a:r>
          </a:p>
        </p:txBody>
      </p:sp>
      <p:sp>
        <p:nvSpPr>
          <p:cNvPr id="5" name="CasellaDiTesto 10"/>
          <p:cNvSpPr txBox="1"/>
          <p:nvPr/>
        </p:nvSpPr>
        <p:spPr>
          <a:xfrm>
            <a:off x="3851920" y="1681716"/>
            <a:ext cx="2664296" cy="523220"/>
          </a:xfrm>
          <a:prstGeom prst="rect">
            <a:avLst/>
          </a:prstGeom>
          <a:noFill/>
        </p:spPr>
        <p:txBody>
          <a:bodyPr wrap="square" rtlCol="0">
            <a:spAutoFit/>
          </a:bodyPr>
          <a:lstStyle/>
          <a:p>
            <a:r>
              <a:rPr lang="it-IT" sz="2800" b="1" dirty="0"/>
              <a:t>UNIVERSITA’</a:t>
            </a:r>
          </a:p>
        </p:txBody>
      </p:sp>
      <p:grpSp>
        <p:nvGrpSpPr>
          <p:cNvPr id="6" name="Gruppo 2"/>
          <p:cNvGrpSpPr/>
          <p:nvPr/>
        </p:nvGrpSpPr>
        <p:grpSpPr>
          <a:xfrm>
            <a:off x="467544" y="2608931"/>
            <a:ext cx="1916124" cy="1080120"/>
            <a:chOff x="207604" y="1772816"/>
            <a:chExt cx="1916124" cy="1080120"/>
          </a:xfrm>
          <a:solidFill>
            <a:srgbClr val="005045"/>
          </a:solidFill>
        </p:grpSpPr>
        <p:sp>
          <p:nvSpPr>
            <p:cNvPr id="7" name="Rettangolo arrotondato 1"/>
            <p:cNvSpPr/>
            <p:nvPr/>
          </p:nvSpPr>
          <p:spPr>
            <a:xfrm>
              <a:off x="207604" y="1772816"/>
              <a:ext cx="1916124" cy="108012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11"/>
            <p:cNvSpPr txBox="1"/>
            <p:nvPr/>
          </p:nvSpPr>
          <p:spPr>
            <a:xfrm>
              <a:off x="351620" y="1995056"/>
              <a:ext cx="1744016" cy="369332"/>
            </a:xfrm>
            <a:prstGeom prst="rect">
              <a:avLst/>
            </a:prstGeom>
            <a:grpFill/>
          </p:spPr>
          <p:txBody>
            <a:bodyPr wrap="square" rtlCol="0">
              <a:spAutoFit/>
            </a:bodyPr>
            <a:lstStyle/>
            <a:p>
              <a:r>
                <a:rPr lang="it-IT" b="1" dirty="0">
                  <a:solidFill>
                    <a:schemeClr val="bg1"/>
                  </a:solidFill>
                </a:rPr>
                <a:t>DIPARTIMENTO</a:t>
              </a:r>
            </a:p>
          </p:txBody>
        </p:sp>
      </p:grpSp>
      <p:grpSp>
        <p:nvGrpSpPr>
          <p:cNvPr id="9" name="Gruppo 19"/>
          <p:cNvGrpSpPr/>
          <p:nvPr/>
        </p:nvGrpSpPr>
        <p:grpSpPr>
          <a:xfrm>
            <a:off x="2583868" y="2608931"/>
            <a:ext cx="1916124" cy="1080120"/>
            <a:chOff x="207604" y="1772816"/>
            <a:chExt cx="1916124" cy="1080120"/>
          </a:xfrm>
          <a:solidFill>
            <a:srgbClr val="005045"/>
          </a:solidFill>
        </p:grpSpPr>
        <p:sp>
          <p:nvSpPr>
            <p:cNvPr id="10" name="Rettangolo arrotondato 20"/>
            <p:cNvSpPr/>
            <p:nvPr/>
          </p:nvSpPr>
          <p:spPr>
            <a:xfrm>
              <a:off x="207604" y="1772816"/>
              <a:ext cx="1916124" cy="108012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21"/>
            <p:cNvSpPr txBox="1"/>
            <p:nvPr/>
          </p:nvSpPr>
          <p:spPr>
            <a:xfrm>
              <a:off x="304589" y="1991933"/>
              <a:ext cx="1703215" cy="369332"/>
            </a:xfrm>
            <a:prstGeom prst="rect">
              <a:avLst/>
            </a:prstGeom>
            <a:grpFill/>
          </p:spPr>
          <p:txBody>
            <a:bodyPr wrap="square" rtlCol="0">
              <a:spAutoFit/>
            </a:bodyPr>
            <a:lstStyle/>
            <a:p>
              <a:r>
                <a:rPr lang="it-IT" b="1" dirty="0">
                  <a:solidFill>
                    <a:schemeClr val="bg1"/>
                  </a:solidFill>
                </a:rPr>
                <a:t>DIPARTIMENTO</a:t>
              </a:r>
            </a:p>
          </p:txBody>
        </p:sp>
      </p:grpSp>
      <p:grpSp>
        <p:nvGrpSpPr>
          <p:cNvPr id="12" name="Gruppo 22"/>
          <p:cNvGrpSpPr/>
          <p:nvPr/>
        </p:nvGrpSpPr>
        <p:grpSpPr>
          <a:xfrm>
            <a:off x="4716016" y="2608931"/>
            <a:ext cx="1916124" cy="1080120"/>
            <a:chOff x="207604" y="1772816"/>
            <a:chExt cx="1916124" cy="1080120"/>
          </a:xfrm>
          <a:solidFill>
            <a:srgbClr val="005045"/>
          </a:solidFill>
        </p:grpSpPr>
        <p:sp>
          <p:nvSpPr>
            <p:cNvPr id="13" name="Rettangolo arrotondato 23"/>
            <p:cNvSpPr/>
            <p:nvPr/>
          </p:nvSpPr>
          <p:spPr>
            <a:xfrm>
              <a:off x="207604" y="1772816"/>
              <a:ext cx="1916124" cy="108012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24"/>
            <p:cNvSpPr txBox="1"/>
            <p:nvPr/>
          </p:nvSpPr>
          <p:spPr>
            <a:xfrm>
              <a:off x="351620" y="1991933"/>
              <a:ext cx="1656184" cy="369332"/>
            </a:xfrm>
            <a:prstGeom prst="rect">
              <a:avLst/>
            </a:prstGeom>
            <a:grpFill/>
          </p:spPr>
          <p:txBody>
            <a:bodyPr wrap="square" rtlCol="0">
              <a:spAutoFit/>
            </a:bodyPr>
            <a:lstStyle/>
            <a:p>
              <a:r>
                <a:rPr lang="it-IT" b="1" dirty="0">
                  <a:solidFill>
                    <a:schemeClr val="bg1"/>
                  </a:solidFill>
                </a:rPr>
                <a:t>DIPARTIMENTO</a:t>
              </a:r>
            </a:p>
          </p:txBody>
        </p:sp>
      </p:grpSp>
      <p:grpSp>
        <p:nvGrpSpPr>
          <p:cNvPr id="15" name="Gruppo 25"/>
          <p:cNvGrpSpPr/>
          <p:nvPr/>
        </p:nvGrpSpPr>
        <p:grpSpPr>
          <a:xfrm>
            <a:off x="6804248" y="2617820"/>
            <a:ext cx="1916124" cy="1080120"/>
            <a:chOff x="207604" y="1772816"/>
            <a:chExt cx="1916124" cy="1080120"/>
          </a:xfrm>
          <a:solidFill>
            <a:srgbClr val="005045"/>
          </a:solidFill>
        </p:grpSpPr>
        <p:sp>
          <p:nvSpPr>
            <p:cNvPr id="16" name="Rettangolo arrotondato 26"/>
            <p:cNvSpPr/>
            <p:nvPr/>
          </p:nvSpPr>
          <p:spPr>
            <a:xfrm>
              <a:off x="207604" y="1772816"/>
              <a:ext cx="1916124" cy="108012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27"/>
            <p:cNvSpPr txBox="1"/>
            <p:nvPr/>
          </p:nvSpPr>
          <p:spPr>
            <a:xfrm>
              <a:off x="351620" y="1986167"/>
              <a:ext cx="1738536" cy="369332"/>
            </a:xfrm>
            <a:prstGeom prst="rect">
              <a:avLst/>
            </a:prstGeom>
            <a:grpFill/>
          </p:spPr>
          <p:txBody>
            <a:bodyPr wrap="square" rtlCol="0">
              <a:spAutoFit/>
            </a:bodyPr>
            <a:lstStyle/>
            <a:p>
              <a:r>
                <a:rPr lang="it-IT" b="1" dirty="0">
                  <a:solidFill>
                    <a:schemeClr val="bg1"/>
                  </a:solidFill>
                </a:rPr>
                <a:t>DIPARTIMENTO</a:t>
              </a:r>
            </a:p>
          </p:txBody>
        </p:sp>
      </p:grpSp>
      <p:cxnSp>
        <p:nvCxnSpPr>
          <p:cNvPr id="21" name="Connettore 2 49"/>
          <p:cNvCxnSpPr/>
          <p:nvPr/>
        </p:nvCxnSpPr>
        <p:spPr>
          <a:xfrm flipH="1">
            <a:off x="4092921" y="2187688"/>
            <a:ext cx="456864" cy="37269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Connettore 2 51"/>
          <p:cNvCxnSpPr/>
          <p:nvPr/>
        </p:nvCxnSpPr>
        <p:spPr>
          <a:xfrm flipH="1">
            <a:off x="1979712" y="2108343"/>
            <a:ext cx="2005465" cy="4351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ttore 2 53"/>
          <p:cNvCxnSpPr/>
          <p:nvPr/>
        </p:nvCxnSpPr>
        <p:spPr>
          <a:xfrm>
            <a:off x="5090715" y="2187810"/>
            <a:ext cx="506190" cy="37923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Connettore 2 55"/>
          <p:cNvCxnSpPr/>
          <p:nvPr/>
        </p:nvCxnSpPr>
        <p:spPr>
          <a:xfrm>
            <a:off x="5812207" y="2106090"/>
            <a:ext cx="1640113" cy="43704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Rettangolo arrotondato 23">
            <a:extLst>
              <a:ext uri="{FF2B5EF4-FFF2-40B4-BE49-F238E27FC236}">
                <a16:creationId xmlns:a16="http://schemas.microsoft.com/office/drawing/2014/main" id="{3B369F02-E9AD-AE40-A754-4DFE0D4F061F}"/>
              </a:ext>
            </a:extLst>
          </p:cNvPr>
          <p:cNvSpPr/>
          <p:nvPr/>
        </p:nvSpPr>
        <p:spPr>
          <a:xfrm>
            <a:off x="1359732" y="4153022"/>
            <a:ext cx="1916124" cy="788146"/>
          </a:xfrm>
          <a:prstGeom prst="roundRect">
            <a:avLst/>
          </a:prstGeom>
          <a:solidFill>
            <a:srgbClr val="005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bg1"/>
                </a:solidFill>
              </a:rPr>
              <a:t>RICERCA</a:t>
            </a:r>
          </a:p>
        </p:txBody>
      </p:sp>
      <p:sp>
        <p:nvSpPr>
          <p:cNvPr id="32" name="Rettangolo arrotondato 23">
            <a:extLst>
              <a:ext uri="{FF2B5EF4-FFF2-40B4-BE49-F238E27FC236}">
                <a16:creationId xmlns:a16="http://schemas.microsoft.com/office/drawing/2014/main" id="{BFB1C71F-B32F-234F-8C85-C5EEB9701DD3}"/>
              </a:ext>
            </a:extLst>
          </p:cNvPr>
          <p:cNvSpPr/>
          <p:nvPr/>
        </p:nvSpPr>
        <p:spPr>
          <a:xfrm>
            <a:off x="2655876" y="5011066"/>
            <a:ext cx="1916124" cy="788146"/>
          </a:xfrm>
          <a:prstGeom prst="roundRect">
            <a:avLst/>
          </a:prstGeom>
          <a:solidFill>
            <a:srgbClr val="005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rgbClr val="FFC000"/>
                </a:solidFill>
              </a:rPr>
              <a:t>DIDATTICA</a:t>
            </a:r>
          </a:p>
        </p:txBody>
      </p:sp>
      <p:cxnSp>
        <p:nvCxnSpPr>
          <p:cNvPr id="33" name="Straight Connector 32">
            <a:extLst>
              <a:ext uri="{FF2B5EF4-FFF2-40B4-BE49-F238E27FC236}">
                <a16:creationId xmlns:a16="http://schemas.microsoft.com/office/drawing/2014/main" id="{0C1F634B-3296-304C-A08F-43D089F30830}"/>
              </a:ext>
            </a:extLst>
          </p:cNvPr>
          <p:cNvCxnSpPr>
            <a:cxnSpLocks/>
          </p:cNvCxnSpPr>
          <p:nvPr/>
        </p:nvCxnSpPr>
        <p:spPr>
          <a:xfrm flipV="1">
            <a:off x="2355576" y="3689531"/>
            <a:ext cx="1138542" cy="463491"/>
          </a:xfrm>
          <a:prstGeom prst="line">
            <a:avLst/>
          </a:prstGeom>
          <a:ln w="28575">
            <a:solidFill>
              <a:srgbClr val="005045"/>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BAFDC27-8A88-7146-819F-5E8079864AE9}"/>
              </a:ext>
            </a:extLst>
          </p:cNvPr>
          <p:cNvCxnSpPr>
            <a:cxnSpLocks/>
            <a:stCxn id="35" idx="0"/>
          </p:cNvCxnSpPr>
          <p:nvPr/>
        </p:nvCxnSpPr>
        <p:spPr>
          <a:xfrm flipH="1" flipV="1">
            <a:off x="3613928" y="3699874"/>
            <a:ext cx="1326422" cy="453148"/>
          </a:xfrm>
          <a:prstGeom prst="line">
            <a:avLst/>
          </a:prstGeom>
          <a:ln w="28575">
            <a:solidFill>
              <a:srgbClr val="005045"/>
            </a:solidFill>
          </a:ln>
        </p:spPr>
        <p:style>
          <a:lnRef idx="1">
            <a:schemeClr val="accent1"/>
          </a:lnRef>
          <a:fillRef idx="0">
            <a:schemeClr val="accent1"/>
          </a:fillRef>
          <a:effectRef idx="0">
            <a:schemeClr val="accent1"/>
          </a:effectRef>
          <a:fontRef idx="minor">
            <a:schemeClr val="tx1"/>
          </a:fontRef>
        </p:style>
      </p:cxnSp>
      <p:sp>
        <p:nvSpPr>
          <p:cNvPr id="35" name="Rettangolo arrotondato 23">
            <a:extLst>
              <a:ext uri="{FF2B5EF4-FFF2-40B4-BE49-F238E27FC236}">
                <a16:creationId xmlns:a16="http://schemas.microsoft.com/office/drawing/2014/main" id="{8B51FAD0-57B9-3E41-9E43-56C36E46D13B}"/>
              </a:ext>
            </a:extLst>
          </p:cNvPr>
          <p:cNvSpPr/>
          <p:nvPr/>
        </p:nvSpPr>
        <p:spPr>
          <a:xfrm>
            <a:off x="3580507" y="4153022"/>
            <a:ext cx="2719685" cy="788146"/>
          </a:xfrm>
          <a:prstGeom prst="roundRect">
            <a:avLst/>
          </a:prstGeom>
          <a:solidFill>
            <a:srgbClr val="005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bg1"/>
                </a:solidFill>
              </a:rPr>
              <a:t>TERZA MISSIONE </a:t>
            </a:r>
          </a:p>
          <a:p>
            <a:pPr algn="ctr"/>
            <a:r>
              <a:rPr lang="it-IT" sz="2000" dirty="0">
                <a:solidFill>
                  <a:schemeClr val="bg1"/>
                </a:solidFill>
              </a:rPr>
              <a:t>(diffusione conoscenze)</a:t>
            </a:r>
          </a:p>
        </p:txBody>
      </p:sp>
      <p:cxnSp>
        <p:nvCxnSpPr>
          <p:cNvPr id="36" name="Straight Connector 35">
            <a:extLst>
              <a:ext uri="{FF2B5EF4-FFF2-40B4-BE49-F238E27FC236}">
                <a16:creationId xmlns:a16="http://schemas.microsoft.com/office/drawing/2014/main" id="{FC1DC883-B18F-6743-85C5-FEC8B7A86B3C}"/>
              </a:ext>
            </a:extLst>
          </p:cNvPr>
          <p:cNvCxnSpPr>
            <a:cxnSpLocks/>
          </p:cNvCxnSpPr>
          <p:nvPr/>
        </p:nvCxnSpPr>
        <p:spPr>
          <a:xfrm flipV="1">
            <a:off x="3532460" y="3689051"/>
            <a:ext cx="0" cy="1322014"/>
          </a:xfrm>
          <a:prstGeom prst="line">
            <a:avLst/>
          </a:prstGeom>
          <a:ln w="28575">
            <a:solidFill>
              <a:srgbClr val="005045"/>
            </a:solidFill>
          </a:ln>
        </p:spPr>
        <p:style>
          <a:lnRef idx="1">
            <a:schemeClr val="accent1"/>
          </a:lnRef>
          <a:fillRef idx="0">
            <a:schemeClr val="accent1"/>
          </a:fillRef>
          <a:effectRef idx="0">
            <a:schemeClr val="accent1"/>
          </a:effectRef>
          <a:fontRef idx="minor">
            <a:schemeClr val="tx1"/>
          </a:fontRef>
        </p:style>
      </p:cxnSp>
      <p:sp>
        <p:nvSpPr>
          <p:cNvPr id="37" name="CasellaDiTesto 8">
            <a:extLst>
              <a:ext uri="{FF2B5EF4-FFF2-40B4-BE49-F238E27FC236}">
                <a16:creationId xmlns:a16="http://schemas.microsoft.com/office/drawing/2014/main" id="{F74D8A83-9FE1-E846-990D-496D08A6DEEA}"/>
              </a:ext>
            </a:extLst>
          </p:cNvPr>
          <p:cNvSpPr txBox="1"/>
          <p:nvPr/>
        </p:nvSpPr>
        <p:spPr>
          <a:xfrm>
            <a:off x="1250022" y="367989"/>
            <a:ext cx="7893978" cy="492443"/>
          </a:xfrm>
          <a:prstGeom prst="rect">
            <a:avLst/>
          </a:prstGeom>
          <a:solidFill>
            <a:srgbClr val="007161"/>
          </a:solidFill>
        </p:spPr>
        <p:txBody>
          <a:bodyPr wrap="square" rtlCol="0">
            <a:spAutoFit/>
          </a:bodyPr>
          <a:lstStyle/>
          <a:p>
            <a:endParaRPr lang="it-IT" sz="2600" dirty="0">
              <a:solidFill>
                <a:schemeClr val="bg1"/>
              </a:solidFill>
            </a:endParaRPr>
          </a:p>
        </p:txBody>
      </p:sp>
      <p:sp>
        <p:nvSpPr>
          <p:cNvPr id="4" name="Titolo 1">
            <a:extLst>
              <a:ext uri="{FF2B5EF4-FFF2-40B4-BE49-F238E27FC236}">
                <a16:creationId xmlns:a16="http://schemas.microsoft.com/office/drawing/2014/main" id="{67F4CB28-D463-CF8D-EF88-A4D308957BDE}"/>
              </a:ext>
            </a:extLst>
          </p:cNvPr>
          <p:cNvSpPr txBox="1">
            <a:spLocks/>
          </p:cNvSpPr>
          <p:nvPr/>
        </p:nvSpPr>
        <p:spPr>
          <a:xfrm>
            <a:off x="2915816" y="353105"/>
            <a:ext cx="6228184" cy="522209"/>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800" dirty="0">
                <a:solidFill>
                  <a:schemeClr val="bg1"/>
                </a:solidFill>
              </a:rPr>
              <a:t>25 settembre 2023 – Giornata dell’accoglienza</a:t>
            </a:r>
          </a:p>
        </p:txBody>
      </p:sp>
    </p:spTree>
    <p:extLst>
      <p:ext uri="{BB962C8B-B14F-4D97-AF65-F5344CB8AC3E}">
        <p14:creationId xmlns:p14="http://schemas.microsoft.com/office/powerpoint/2010/main" val="242351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C:\Documents and Settings\daniela.maffioli\Desktop\LOGO-ATENEO-FONDO TRASPAREN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31668"/>
            <a:ext cx="1165084" cy="116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sellaDiTesto 8"/>
          <p:cNvSpPr txBox="1"/>
          <p:nvPr/>
        </p:nvSpPr>
        <p:spPr>
          <a:xfrm>
            <a:off x="1250022" y="367989"/>
            <a:ext cx="7893978" cy="492443"/>
          </a:xfrm>
          <a:prstGeom prst="rect">
            <a:avLst/>
          </a:prstGeom>
          <a:solidFill>
            <a:srgbClr val="007161"/>
          </a:solidFill>
        </p:spPr>
        <p:txBody>
          <a:bodyPr wrap="square" rtlCol="0">
            <a:spAutoFit/>
          </a:bodyPr>
          <a:lstStyle/>
          <a:p>
            <a:endParaRPr lang="it-IT" sz="2600" dirty="0">
              <a:solidFill>
                <a:schemeClr val="bg1"/>
              </a:solidFill>
            </a:endParaRPr>
          </a:p>
        </p:txBody>
      </p:sp>
      <p:pic>
        <p:nvPicPr>
          <p:cNvPr id="19" name="Immagin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0392" y="5847622"/>
            <a:ext cx="936104" cy="965754"/>
          </a:xfrm>
          <a:prstGeom prst="rect">
            <a:avLst/>
          </a:prstGeom>
        </p:spPr>
      </p:pic>
      <p:sp>
        <p:nvSpPr>
          <p:cNvPr id="21" name="Rettangolo 20"/>
          <p:cNvSpPr/>
          <p:nvPr/>
        </p:nvSpPr>
        <p:spPr>
          <a:xfrm>
            <a:off x="0" y="6223744"/>
            <a:ext cx="8028384" cy="373608"/>
          </a:xfrm>
          <a:prstGeom prst="rect">
            <a:avLst/>
          </a:prstGeom>
          <a:solidFill>
            <a:schemeClr val="tx1">
              <a:lumMod val="75000"/>
              <a:lumOff val="2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Titolo 1"/>
          <p:cNvSpPr txBox="1">
            <a:spLocks/>
          </p:cNvSpPr>
          <p:nvPr/>
        </p:nvSpPr>
        <p:spPr>
          <a:xfrm>
            <a:off x="1115616" y="116632"/>
            <a:ext cx="7920880" cy="1008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400" b="1" dirty="0">
                <a:solidFill>
                  <a:schemeClr val="bg1"/>
                </a:solidFill>
              </a:rPr>
              <a:t>Presentazione del Corso di Studi in Biotecnologie</a:t>
            </a:r>
          </a:p>
        </p:txBody>
      </p:sp>
      <p:sp>
        <p:nvSpPr>
          <p:cNvPr id="3" name="TextBox 2">
            <a:extLst>
              <a:ext uri="{FF2B5EF4-FFF2-40B4-BE49-F238E27FC236}">
                <a16:creationId xmlns:a16="http://schemas.microsoft.com/office/drawing/2014/main" id="{6604A14E-E6A4-1D5D-A4D1-8AAE3DED2D9B}"/>
              </a:ext>
            </a:extLst>
          </p:cNvPr>
          <p:cNvSpPr txBox="1"/>
          <p:nvPr/>
        </p:nvSpPr>
        <p:spPr>
          <a:xfrm>
            <a:off x="3131839" y="6216741"/>
            <a:ext cx="4887897" cy="369332"/>
          </a:xfrm>
          <a:prstGeom prst="rect">
            <a:avLst/>
          </a:prstGeom>
          <a:solidFill>
            <a:srgbClr val="404040"/>
          </a:solidFill>
        </p:spPr>
        <p:txBody>
          <a:bodyPr wrap="square" rtlCol="0">
            <a:spAutoFit/>
          </a:bodyPr>
          <a:lstStyle/>
          <a:p>
            <a:pPr algn="r"/>
            <a:r>
              <a:rPr lang="en-US" b="1" dirty="0">
                <a:solidFill>
                  <a:schemeClr val="bg1"/>
                </a:solidFill>
              </a:rPr>
              <a:t>25 </a:t>
            </a:r>
            <a:r>
              <a:rPr lang="en-US" b="1" dirty="0" err="1">
                <a:solidFill>
                  <a:schemeClr val="bg1"/>
                </a:solidFill>
              </a:rPr>
              <a:t>settembre</a:t>
            </a:r>
            <a:r>
              <a:rPr lang="en-IT" b="1" dirty="0">
                <a:solidFill>
                  <a:schemeClr val="bg1"/>
                </a:solidFill>
              </a:rPr>
              <a:t> - Giornata dell’accoglienza</a:t>
            </a:r>
          </a:p>
        </p:txBody>
      </p:sp>
      <p:sp>
        <p:nvSpPr>
          <p:cNvPr id="5" name="Titolo 1">
            <a:extLst>
              <a:ext uri="{FF2B5EF4-FFF2-40B4-BE49-F238E27FC236}">
                <a16:creationId xmlns:a16="http://schemas.microsoft.com/office/drawing/2014/main" id="{E5016F35-104A-9D25-CE49-A9B72ECA810C}"/>
              </a:ext>
            </a:extLst>
          </p:cNvPr>
          <p:cNvSpPr txBox="1">
            <a:spLocks/>
          </p:cNvSpPr>
          <p:nvPr/>
        </p:nvSpPr>
        <p:spPr>
          <a:xfrm>
            <a:off x="539552" y="2287710"/>
            <a:ext cx="8266328" cy="1285306"/>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400" u="sng" dirty="0">
                <a:solidFill>
                  <a:srgbClr val="005045"/>
                </a:solidFill>
              </a:rPr>
              <a:t>Il welcome lab  </a:t>
            </a:r>
            <a:r>
              <a:rPr lang="it-IT" sz="3400" dirty="0">
                <a:solidFill>
                  <a:schemeClr val="tx1"/>
                </a:solidFill>
                <a:sym typeface="Wingdings" pitchFamily="2" charset="2"/>
              </a:rPr>
              <a:t> Specificamente per il I anno</a:t>
            </a:r>
            <a:endParaRPr lang="it-IT" sz="3400" dirty="0">
              <a:solidFill>
                <a:schemeClr val="tx1"/>
              </a:solidFill>
            </a:endParaRPr>
          </a:p>
        </p:txBody>
      </p:sp>
      <p:sp>
        <p:nvSpPr>
          <p:cNvPr id="2" name="Titolo 1">
            <a:extLst>
              <a:ext uri="{FF2B5EF4-FFF2-40B4-BE49-F238E27FC236}">
                <a16:creationId xmlns:a16="http://schemas.microsoft.com/office/drawing/2014/main" id="{AB7897F9-5C69-1765-FE43-C806F75B2642}"/>
              </a:ext>
            </a:extLst>
          </p:cNvPr>
          <p:cNvSpPr txBox="1">
            <a:spLocks/>
          </p:cNvSpPr>
          <p:nvPr/>
        </p:nvSpPr>
        <p:spPr>
          <a:xfrm>
            <a:off x="755576" y="1325184"/>
            <a:ext cx="3060971" cy="65366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400" dirty="0">
                <a:solidFill>
                  <a:srgbClr val="005045"/>
                </a:solidFill>
              </a:rPr>
              <a:t>LE PERSONE </a:t>
            </a:r>
          </a:p>
        </p:txBody>
      </p:sp>
      <p:sp>
        <p:nvSpPr>
          <p:cNvPr id="12" name="TextBox 11">
            <a:extLst>
              <a:ext uri="{FF2B5EF4-FFF2-40B4-BE49-F238E27FC236}">
                <a16:creationId xmlns:a16="http://schemas.microsoft.com/office/drawing/2014/main" id="{0E700748-C81F-202C-0D86-401FF6AC3DA7}"/>
              </a:ext>
            </a:extLst>
          </p:cNvPr>
          <p:cNvSpPr txBox="1"/>
          <p:nvPr/>
        </p:nvSpPr>
        <p:spPr>
          <a:xfrm>
            <a:off x="1395334" y="3989993"/>
            <a:ext cx="6624402" cy="523220"/>
          </a:xfrm>
          <a:prstGeom prst="rect">
            <a:avLst/>
          </a:prstGeom>
          <a:noFill/>
        </p:spPr>
        <p:txBody>
          <a:bodyPr wrap="square">
            <a:spAutoFit/>
          </a:bodyPr>
          <a:lstStyle/>
          <a:p>
            <a:pPr algn="l"/>
            <a:r>
              <a:rPr lang="en-US" sz="2800" b="0" i="0" u="none" strike="noStrike" dirty="0" err="1">
                <a:solidFill>
                  <a:schemeClr val="tx1">
                    <a:lumMod val="75000"/>
                    <a:lumOff val="25000"/>
                  </a:schemeClr>
                </a:solidFill>
                <a:effectLst/>
                <a:latin typeface="Calibri" panose="020F0502020204030204" pitchFamily="34" charset="0"/>
                <a:cs typeface="Calibri" panose="020F0502020204030204" pitchFamily="34" charset="0"/>
              </a:rPr>
              <a:t>Imen</a:t>
            </a:r>
            <a:r>
              <a:rPr lang="en-US" sz="2800" b="0" i="0" u="none" strike="noStrike" dirty="0">
                <a:solidFill>
                  <a:schemeClr val="tx1">
                    <a:lumMod val="75000"/>
                    <a:lumOff val="25000"/>
                  </a:schemeClr>
                </a:solidFill>
                <a:effectLst/>
                <a:latin typeface="Calibri" panose="020F0502020204030204" pitchFamily="34" charset="0"/>
                <a:cs typeface="Calibri" panose="020F0502020204030204" pitchFamily="34" charset="0"/>
              </a:rPr>
              <a:t> DZIRI </a:t>
            </a:r>
            <a:r>
              <a:rPr lang="en-US" sz="2400" b="0" i="0" u="none" strike="noStrike" dirty="0">
                <a:solidFill>
                  <a:schemeClr val="tx1">
                    <a:lumMod val="75000"/>
                    <a:lumOff val="25000"/>
                  </a:schemeClr>
                </a:solidFill>
                <a:effectLst/>
                <a:latin typeface="Calibri" panose="020F0502020204030204" pitchFamily="34" charset="0"/>
                <a:cs typeface="Calibri" panose="020F0502020204030204" pitchFamily="34" charset="0"/>
              </a:rPr>
              <a:t>- </a:t>
            </a:r>
            <a:r>
              <a:rPr lang="en-US" sz="2400" i="0" u="none" strike="noStrike" dirty="0">
                <a:solidFill>
                  <a:srgbClr val="005045"/>
                </a:solidFill>
                <a:effectLst/>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idziri@studenti.uninsubria.it</a:t>
            </a:r>
            <a:endParaRPr lang="en-US" sz="2400" i="0" u="none" strike="noStrike" dirty="0">
              <a:solidFill>
                <a:srgbClr val="005045"/>
              </a:solidFill>
              <a:effectLst/>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2CA36622-8C0A-2AEC-B2DF-106A55C9DDA1}"/>
              </a:ext>
            </a:extLst>
          </p:cNvPr>
          <p:cNvSpPr txBox="1"/>
          <p:nvPr/>
        </p:nvSpPr>
        <p:spPr>
          <a:xfrm>
            <a:off x="1395334" y="4633972"/>
            <a:ext cx="6418321" cy="523220"/>
          </a:xfrm>
          <a:prstGeom prst="rect">
            <a:avLst/>
          </a:prstGeom>
          <a:noFill/>
        </p:spPr>
        <p:txBody>
          <a:bodyPr wrap="square">
            <a:spAutoFit/>
          </a:bodyPr>
          <a:lstStyle/>
          <a:p>
            <a:r>
              <a:rPr lang="en-US" sz="2800" dirty="0">
                <a:solidFill>
                  <a:schemeClr val="tx1">
                    <a:lumMod val="75000"/>
                    <a:lumOff val="25000"/>
                  </a:schemeClr>
                </a:solidFill>
                <a:latin typeface="Calibri" panose="020F0502020204030204" pitchFamily="34" charset="0"/>
                <a:cs typeface="Calibri" panose="020F0502020204030204" pitchFamily="34" charset="0"/>
              </a:rPr>
              <a:t>Marco PERIN </a:t>
            </a:r>
            <a:r>
              <a:rPr lang="en-US" sz="2400" b="0" i="0" u="none" strike="noStrike" dirty="0">
                <a:solidFill>
                  <a:schemeClr val="tx1">
                    <a:lumMod val="75000"/>
                    <a:lumOff val="25000"/>
                  </a:schemeClr>
                </a:solidFill>
                <a:effectLst/>
                <a:latin typeface="Calibri" panose="020F0502020204030204" pitchFamily="34" charset="0"/>
                <a:cs typeface="Calibri" panose="020F0502020204030204" pitchFamily="34" charset="0"/>
              </a:rPr>
              <a:t>- </a:t>
            </a:r>
            <a:r>
              <a:rPr lang="en-US" sz="2400" i="0" u="none" strike="noStrike" dirty="0">
                <a:solidFill>
                  <a:srgbClr val="005045"/>
                </a:solidFill>
                <a:effectLst/>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mperin1@studenti.uninsubria.it</a:t>
            </a:r>
            <a:endParaRPr lang="en-US" sz="2400" i="0" u="none" strike="noStrike" dirty="0">
              <a:solidFill>
                <a:srgbClr val="005045"/>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986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62C476-E854-3F4B-B393-E4E5DE3222ED}"/>
              </a:ext>
            </a:extLst>
          </p:cNvPr>
          <p:cNvSpPr>
            <a:spLocks noGrp="1"/>
          </p:cNvSpPr>
          <p:nvPr>
            <p:ph type="sldNum" sz="quarter" idx="12"/>
          </p:nvPr>
        </p:nvSpPr>
        <p:spPr/>
        <p:txBody>
          <a:bodyPr/>
          <a:lstStyle/>
          <a:p>
            <a:fld id="{E7A41E1B-4F70-4964-A407-84C68BE8251C}" type="slidenum">
              <a:rPr lang="it-IT" smtClean="0"/>
              <a:pPr/>
              <a:t>21</a:t>
            </a:fld>
            <a:endParaRPr lang="it-IT" dirty="0"/>
          </a:p>
        </p:txBody>
      </p:sp>
      <p:sp>
        <p:nvSpPr>
          <p:cNvPr id="4" name="Titolo 1">
            <a:extLst>
              <a:ext uri="{FF2B5EF4-FFF2-40B4-BE49-F238E27FC236}">
                <a16:creationId xmlns:a16="http://schemas.microsoft.com/office/drawing/2014/main" id="{8ED4A858-4F5C-D940-AEA8-44A3B9CA8757}"/>
              </a:ext>
            </a:extLst>
          </p:cNvPr>
          <p:cNvSpPr txBox="1">
            <a:spLocks/>
          </p:cNvSpPr>
          <p:nvPr/>
        </p:nvSpPr>
        <p:spPr>
          <a:xfrm>
            <a:off x="755576" y="1325184"/>
            <a:ext cx="3060971" cy="65366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400" dirty="0">
                <a:solidFill>
                  <a:srgbClr val="005045"/>
                </a:solidFill>
              </a:rPr>
              <a:t>LE PERSONE </a:t>
            </a:r>
          </a:p>
        </p:txBody>
      </p:sp>
      <p:sp>
        <p:nvSpPr>
          <p:cNvPr id="5" name="Titolo 1">
            <a:extLst>
              <a:ext uri="{FF2B5EF4-FFF2-40B4-BE49-F238E27FC236}">
                <a16:creationId xmlns:a16="http://schemas.microsoft.com/office/drawing/2014/main" id="{B0102CD6-E183-E840-94CF-E2DE1C52D83C}"/>
              </a:ext>
            </a:extLst>
          </p:cNvPr>
          <p:cNvSpPr txBox="1">
            <a:spLocks/>
          </p:cNvSpPr>
          <p:nvPr/>
        </p:nvSpPr>
        <p:spPr>
          <a:xfrm>
            <a:off x="1437802" y="2199271"/>
            <a:ext cx="6230542" cy="65366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000" u="sng" dirty="0">
                <a:solidFill>
                  <a:srgbClr val="005045"/>
                </a:solidFill>
              </a:rPr>
              <a:t>Il </a:t>
            </a:r>
            <a:r>
              <a:rPr lang="it-IT" sz="3000" u="sng" dirty="0" err="1">
                <a:solidFill>
                  <a:srgbClr val="005045"/>
                </a:solidFill>
              </a:rPr>
              <a:t>peer</a:t>
            </a:r>
            <a:r>
              <a:rPr lang="it-IT" sz="3000" u="sng" dirty="0">
                <a:solidFill>
                  <a:srgbClr val="005045"/>
                </a:solidFill>
              </a:rPr>
              <a:t> tutoring:</a:t>
            </a:r>
          </a:p>
        </p:txBody>
      </p:sp>
      <p:sp>
        <p:nvSpPr>
          <p:cNvPr id="6" name="Titolo 1">
            <a:extLst>
              <a:ext uri="{FF2B5EF4-FFF2-40B4-BE49-F238E27FC236}">
                <a16:creationId xmlns:a16="http://schemas.microsoft.com/office/drawing/2014/main" id="{DF6346FC-944B-BE46-AC88-172183181219}"/>
              </a:ext>
            </a:extLst>
          </p:cNvPr>
          <p:cNvSpPr txBox="1">
            <a:spLocks/>
          </p:cNvSpPr>
          <p:nvPr/>
        </p:nvSpPr>
        <p:spPr>
          <a:xfrm>
            <a:off x="1437802" y="2884560"/>
            <a:ext cx="3456384" cy="1120504"/>
          </a:xfrm>
          <a:prstGeom prst="rect">
            <a:avLst/>
          </a:prstGeom>
          <a:ln>
            <a:no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800" dirty="0">
                <a:solidFill>
                  <a:schemeClr val="tx1">
                    <a:lumMod val="75000"/>
                    <a:lumOff val="25000"/>
                  </a:schemeClr>
                </a:solidFill>
              </a:rPr>
              <a:t>Federica GAMBERONI</a:t>
            </a:r>
          </a:p>
          <a:p>
            <a:r>
              <a:rPr lang="it-IT" sz="2800" dirty="0">
                <a:solidFill>
                  <a:schemeClr val="tx1">
                    <a:lumMod val="75000"/>
                    <a:lumOff val="25000"/>
                  </a:schemeClr>
                </a:solidFill>
              </a:rPr>
              <a:t>Ludovica BARONE</a:t>
            </a:r>
          </a:p>
        </p:txBody>
      </p:sp>
      <p:sp>
        <p:nvSpPr>
          <p:cNvPr id="8" name="TextBox 7">
            <a:extLst>
              <a:ext uri="{FF2B5EF4-FFF2-40B4-BE49-F238E27FC236}">
                <a16:creationId xmlns:a16="http://schemas.microsoft.com/office/drawing/2014/main" id="{1E8723F0-B96A-5B40-9F4D-7BA4F997FF13}"/>
              </a:ext>
            </a:extLst>
          </p:cNvPr>
          <p:cNvSpPr txBox="1"/>
          <p:nvPr/>
        </p:nvSpPr>
        <p:spPr>
          <a:xfrm>
            <a:off x="2629373" y="4509120"/>
            <a:ext cx="3847400" cy="523220"/>
          </a:xfrm>
          <a:prstGeom prst="rect">
            <a:avLst/>
          </a:prstGeom>
          <a:noFill/>
        </p:spPr>
        <p:txBody>
          <a:bodyPr wrap="none" rtlCol="0">
            <a:spAutoFit/>
          </a:bodyPr>
          <a:lstStyle/>
          <a:p>
            <a:r>
              <a:rPr lang="en-GB" sz="2800" dirty="0">
                <a:solidFill>
                  <a:srgbClr val="005045"/>
                </a:solidFill>
              </a:rPr>
              <a:t>t</a:t>
            </a:r>
            <a:r>
              <a:rPr lang="en-IT" sz="2800" dirty="0">
                <a:solidFill>
                  <a:srgbClr val="005045"/>
                </a:solidFill>
              </a:rPr>
              <a:t>utor.dbsv@uninsubria.it</a:t>
            </a:r>
          </a:p>
        </p:txBody>
      </p:sp>
      <p:sp>
        <p:nvSpPr>
          <p:cNvPr id="12" name="CasellaDiTesto 8">
            <a:extLst>
              <a:ext uri="{FF2B5EF4-FFF2-40B4-BE49-F238E27FC236}">
                <a16:creationId xmlns:a16="http://schemas.microsoft.com/office/drawing/2014/main" id="{7C428192-1A1F-BA49-AE31-71C878B9EABD}"/>
              </a:ext>
            </a:extLst>
          </p:cNvPr>
          <p:cNvSpPr txBox="1"/>
          <p:nvPr/>
        </p:nvSpPr>
        <p:spPr>
          <a:xfrm>
            <a:off x="1250022" y="367989"/>
            <a:ext cx="7893978" cy="492443"/>
          </a:xfrm>
          <a:prstGeom prst="rect">
            <a:avLst/>
          </a:prstGeom>
          <a:solidFill>
            <a:srgbClr val="007161"/>
          </a:solidFill>
        </p:spPr>
        <p:txBody>
          <a:bodyPr wrap="square" rtlCol="0">
            <a:spAutoFit/>
          </a:bodyPr>
          <a:lstStyle/>
          <a:p>
            <a:endParaRPr lang="it-IT" sz="2600" dirty="0">
              <a:solidFill>
                <a:schemeClr val="bg1"/>
              </a:solidFill>
            </a:endParaRPr>
          </a:p>
        </p:txBody>
      </p:sp>
      <p:sp>
        <p:nvSpPr>
          <p:cNvPr id="3" name="Titolo 1">
            <a:extLst>
              <a:ext uri="{FF2B5EF4-FFF2-40B4-BE49-F238E27FC236}">
                <a16:creationId xmlns:a16="http://schemas.microsoft.com/office/drawing/2014/main" id="{1E5538F3-E2B3-02C0-D0A5-6F63BF042EBF}"/>
              </a:ext>
            </a:extLst>
          </p:cNvPr>
          <p:cNvSpPr txBox="1">
            <a:spLocks/>
          </p:cNvSpPr>
          <p:nvPr/>
        </p:nvSpPr>
        <p:spPr>
          <a:xfrm>
            <a:off x="2915816" y="353105"/>
            <a:ext cx="6228184" cy="522209"/>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800" dirty="0">
                <a:solidFill>
                  <a:schemeClr val="bg1"/>
                </a:solidFill>
              </a:rPr>
              <a:t>25 settembre 2023 – Giornata dell’accoglienza</a:t>
            </a:r>
          </a:p>
        </p:txBody>
      </p:sp>
    </p:spTree>
    <p:extLst>
      <p:ext uri="{BB962C8B-B14F-4D97-AF65-F5344CB8AC3E}">
        <p14:creationId xmlns:p14="http://schemas.microsoft.com/office/powerpoint/2010/main" val="2517352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E7A41E1B-4F70-4964-A407-84C68BE8251C}" type="slidenum">
              <a:rPr lang="it-IT" smtClean="0"/>
              <a:pPr/>
              <a:t>22</a:t>
            </a:fld>
            <a:endParaRPr lang="it-IT" dirty="0"/>
          </a:p>
        </p:txBody>
      </p:sp>
      <p:sp>
        <p:nvSpPr>
          <p:cNvPr id="3" name="Titolo 1"/>
          <p:cNvSpPr txBox="1">
            <a:spLocks/>
          </p:cNvSpPr>
          <p:nvPr/>
        </p:nvSpPr>
        <p:spPr>
          <a:xfrm>
            <a:off x="755576" y="1124744"/>
            <a:ext cx="3060971" cy="65366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400" dirty="0">
                <a:solidFill>
                  <a:srgbClr val="005045"/>
                </a:solidFill>
              </a:rPr>
              <a:t>LE PERSONE</a:t>
            </a:r>
          </a:p>
        </p:txBody>
      </p:sp>
      <p:sp>
        <p:nvSpPr>
          <p:cNvPr id="4" name="Titolo 1"/>
          <p:cNvSpPr txBox="1">
            <a:spLocks/>
          </p:cNvSpPr>
          <p:nvPr/>
        </p:nvSpPr>
        <p:spPr>
          <a:xfrm>
            <a:off x="1121224" y="1700808"/>
            <a:ext cx="6302550" cy="65366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000" u="sng" dirty="0">
                <a:solidFill>
                  <a:srgbClr val="005045"/>
                </a:solidFill>
              </a:rPr>
              <a:t>I Docenti tutor:</a:t>
            </a:r>
          </a:p>
        </p:txBody>
      </p:sp>
      <p:sp>
        <p:nvSpPr>
          <p:cNvPr id="7" name="Titolo 1"/>
          <p:cNvSpPr txBox="1">
            <a:spLocks/>
          </p:cNvSpPr>
          <p:nvPr/>
        </p:nvSpPr>
        <p:spPr>
          <a:xfrm>
            <a:off x="867629" y="4322142"/>
            <a:ext cx="5921053" cy="57606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800" dirty="0">
                <a:solidFill>
                  <a:schemeClr val="tx1">
                    <a:lumMod val="75000"/>
                    <a:lumOff val="25000"/>
                  </a:schemeClr>
                </a:solidFill>
              </a:rPr>
              <a:t>Prof.ssa Paola CAMPOMENOSI</a:t>
            </a:r>
          </a:p>
        </p:txBody>
      </p:sp>
      <p:sp>
        <p:nvSpPr>
          <p:cNvPr id="8" name="Titolo 1"/>
          <p:cNvSpPr txBox="1">
            <a:spLocks/>
          </p:cNvSpPr>
          <p:nvPr/>
        </p:nvSpPr>
        <p:spPr>
          <a:xfrm>
            <a:off x="867629" y="4691965"/>
            <a:ext cx="6584175" cy="429953"/>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100" dirty="0">
                <a:solidFill>
                  <a:schemeClr val="tx1">
                    <a:lumMod val="75000"/>
                    <a:lumOff val="25000"/>
                  </a:schemeClr>
                </a:solidFill>
              </a:rPr>
              <a:t>Laboratorio di Genetica Molecolare – piano blu</a:t>
            </a:r>
          </a:p>
        </p:txBody>
      </p:sp>
      <p:sp>
        <p:nvSpPr>
          <p:cNvPr id="9" name="Titolo 1"/>
          <p:cNvSpPr txBox="1">
            <a:spLocks/>
          </p:cNvSpPr>
          <p:nvPr/>
        </p:nvSpPr>
        <p:spPr>
          <a:xfrm>
            <a:off x="842118" y="2417350"/>
            <a:ext cx="5344989" cy="717001"/>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800" dirty="0">
                <a:solidFill>
                  <a:schemeClr val="tx1">
                    <a:lumMod val="75000"/>
                    <a:lumOff val="25000"/>
                  </a:schemeClr>
                </a:solidFill>
              </a:rPr>
              <a:t>Prof. Lorenzo MORTARA</a:t>
            </a:r>
          </a:p>
        </p:txBody>
      </p:sp>
      <p:sp>
        <p:nvSpPr>
          <p:cNvPr id="10" name="Titolo 1"/>
          <p:cNvSpPr txBox="1">
            <a:spLocks/>
          </p:cNvSpPr>
          <p:nvPr/>
        </p:nvSpPr>
        <p:spPr>
          <a:xfrm>
            <a:off x="845110" y="2777390"/>
            <a:ext cx="8046854" cy="429953"/>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100" dirty="0">
                <a:solidFill>
                  <a:schemeClr val="tx1">
                    <a:lumMod val="75000"/>
                    <a:lumOff val="25000"/>
                  </a:schemeClr>
                </a:solidFill>
              </a:rPr>
              <a:t>Laboratorio di Immunologia e Patologia generale – Monte Generoso 71 </a:t>
            </a:r>
          </a:p>
        </p:txBody>
      </p:sp>
      <p:sp>
        <p:nvSpPr>
          <p:cNvPr id="11" name="Titolo 1"/>
          <p:cNvSpPr txBox="1">
            <a:spLocks/>
          </p:cNvSpPr>
          <p:nvPr/>
        </p:nvSpPr>
        <p:spPr>
          <a:xfrm>
            <a:off x="842118" y="3342516"/>
            <a:ext cx="5921053" cy="57606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800" dirty="0">
                <a:solidFill>
                  <a:schemeClr val="tx1">
                    <a:lumMod val="75000"/>
                    <a:lumOff val="25000"/>
                  </a:schemeClr>
                </a:solidFill>
              </a:rPr>
              <a:t>Prof. Enrico CARUSO</a:t>
            </a:r>
          </a:p>
        </p:txBody>
      </p:sp>
      <p:sp>
        <p:nvSpPr>
          <p:cNvPr id="12" name="Titolo 1"/>
          <p:cNvSpPr txBox="1">
            <a:spLocks/>
          </p:cNvSpPr>
          <p:nvPr/>
        </p:nvSpPr>
        <p:spPr>
          <a:xfrm>
            <a:off x="867629" y="3702556"/>
            <a:ext cx="6584175" cy="429953"/>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100" dirty="0">
                <a:solidFill>
                  <a:schemeClr val="tx1">
                    <a:lumMod val="75000"/>
                    <a:lumOff val="25000"/>
                  </a:schemeClr>
                </a:solidFill>
              </a:rPr>
              <a:t>Laboratorio di Chimica organica – piano rosso</a:t>
            </a:r>
          </a:p>
        </p:txBody>
      </p:sp>
      <p:sp>
        <p:nvSpPr>
          <p:cNvPr id="13" name="Titolo 1"/>
          <p:cNvSpPr txBox="1">
            <a:spLocks/>
          </p:cNvSpPr>
          <p:nvPr/>
        </p:nvSpPr>
        <p:spPr>
          <a:xfrm>
            <a:off x="9632" y="5408715"/>
            <a:ext cx="9124736" cy="897177"/>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100" dirty="0">
                <a:solidFill>
                  <a:srgbClr val="005045"/>
                </a:solidFill>
              </a:rPr>
              <a:t>Potete contattare i docenti tutor all’indirizzo mail: </a:t>
            </a:r>
            <a:r>
              <a:rPr lang="it-IT" sz="2100" b="1" i="1" dirty="0" err="1">
                <a:solidFill>
                  <a:srgbClr val="005045"/>
                </a:solidFill>
              </a:rPr>
              <a:t>nome.cognome</a:t>
            </a:r>
            <a:r>
              <a:rPr lang="it-IT" sz="2100" b="1" dirty="0" err="1">
                <a:solidFill>
                  <a:srgbClr val="005045"/>
                </a:solidFill>
              </a:rPr>
              <a:t>@uninsubria.it</a:t>
            </a:r>
            <a:endParaRPr lang="it-IT" sz="2100" b="1" dirty="0">
              <a:solidFill>
                <a:srgbClr val="005045"/>
              </a:solidFill>
            </a:endParaRPr>
          </a:p>
        </p:txBody>
      </p:sp>
      <p:sp>
        <p:nvSpPr>
          <p:cNvPr id="5" name="TextBox 4">
            <a:extLst>
              <a:ext uri="{FF2B5EF4-FFF2-40B4-BE49-F238E27FC236}">
                <a16:creationId xmlns:a16="http://schemas.microsoft.com/office/drawing/2014/main" id="{A618228D-2A37-FBF2-4EF9-405C2C2440AA}"/>
              </a:ext>
            </a:extLst>
          </p:cNvPr>
          <p:cNvSpPr txBox="1"/>
          <p:nvPr/>
        </p:nvSpPr>
        <p:spPr>
          <a:xfrm>
            <a:off x="3131839" y="6216741"/>
            <a:ext cx="4887897" cy="369332"/>
          </a:xfrm>
          <a:prstGeom prst="rect">
            <a:avLst/>
          </a:prstGeom>
          <a:solidFill>
            <a:srgbClr val="404040"/>
          </a:solidFill>
        </p:spPr>
        <p:txBody>
          <a:bodyPr wrap="square" rtlCol="0">
            <a:spAutoFit/>
          </a:bodyPr>
          <a:lstStyle/>
          <a:p>
            <a:pPr algn="r"/>
            <a:r>
              <a:rPr lang="en-US" b="1" dirty="0">
                <a:solidFill>
                  <a:schemeClr val="bg1"/>
                </a:solidFill>
              </a:rPr>
              <a:t>25 </a:t>
            </a:r>
            <a:r>
              <a:rPr lang="en-US" b="1" dirty="0" err="1">
                <a:solidFill>
                  <a:schemeClr val="bg1"/>
                </a:solidFill>
              </a:rPr>
              <a:t>settembre</a:t>
            </a:r>
            <a:r>
              <a:rPr lang="en-IT" b="1" dirty="0">
                <a:solidFill>
                  <a:schemeClr val="bg1"/>
                </a:solidFill>
              </a:rPr>
              <a:t> - Giornata dell’accoglienza</a:t>
            </a:r>
          </a:p>
        </p:txBody>
      </p:sp>
    </p:spTree>
    <p:extLst>
      <p:ext uri="{BB962C8B-B14F-4D97-AF65-F5344CB8AC3E}">
        <p14:creationId xmlns:p14="http://schemas.microsoft.com/office/powerpoint/2010/main" val="17308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E7A41E1B-4F70-4964-A407-84C68BE8251C}" type="slidenum">
              <a:rPr lang="it-IT" smtClean="0"/>
              <a:pPr/>
              <a:t>23</a:t>
            </a:fld>
            <a:endParaRPr lang="it-IT" dirty="0"/>
          </a:p>
        </p:txBody>
      </p:sp>
      <p:sp>
        <p:nvSpPr>
          <p:cNvPr id="3" name="Titolo 1"/>
          <p:cNvSpPr txBox="1">
            <a:spLocks/>
          </p:cNvSpPr>
          <p:nvPr/>
        </p:nvSpPr>
        <p:spPr>
          <a:xfrm>
            <a:off x="899592" y="1453399"/>
            <a:ext cx="6806606" cy="65366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000" b="1" dirty="0">
                <a:solidFill>
                  <a:srgbClr val="005045"/>
                </a:solidFill>
              </a:rPr>
              <a:t>Dal II anno in poi: </a:t>
            </a:r>
            <a:r>
              <a:rPr lang="it-IT" sz="3000" b="1" u="sng" dirty="0">
                <a:solidFill>
                  <a:srgbClr val="005045"/>
                </a:solidFill>
              </a:rPr>
              <a:t>le tappe importanti</a:t>
            </a:r>
          </a:p>
        </p:txBody>
      </p:sp>
      <p:sp>
        <p:nvSpPr>
          <p:cNvPr id="4" name="Titolo 1"/>
          <p:cNvSpPr txBox="1">
            <a:spLocks/>
          </p:cNvSpPr>
          <p:nvPr/>
        </p:nvSpPr>
        <p:spPr>
          <a:xfrm>
            <a:off x="755576" y="2461511"/>
            <a:ext cx="7848872" cy="717001"/>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indent="-457200">
              <a:buFont typeface="Wingdings" charset="2"/>
              <a:buChar char="v"/>
            </a:pPr>
            <a:r>
              <a:rPr lang="it-IT" sz="3000" dirty="0">
                <a:solidFill>
                  <a:schemeClr val="tx1">
                    <a:lumMod val="75000"/>
                    <a:lumOff val="25000"/>
                  </a:schemeClr>
                </a:solidFill>
              </a:rPr>
              <a:t>Assistenza alla compilazione del </a:t>
            </a:r>
            <a:r>
              <a:rPr lang="it-IT" sz="3000" u="sng" dirty="0">
                <a:solidFill>
                  <a:schemeClr val="tx1">
                    <a:lumMod val="75000"/>
                    <a:lumOff val="25000"/>
                  </a:schemeClr>
                </a:solidFill>
              </a:rPr>
              <a:t>piano di studi</a:t>
            </a:r>
          </a:p>
        </p:txBody>
      </p:sp>
      <p:sp>
        <p:nvSpPr>
          <p:cNvPr id="6" name="Titolo 1"/>
          <p:cNvSpPr txBox="1">
            <a:spLocks/>
          </p:cNvSpPr>
          <p:nvPr/>
        </p:nvSpPr>
        <p:spPr>
          <a:xfrm>
            <a:off x="1259632" y="2968646"/>
            <a:ext cx="7272808" cy="500977"/>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600" dirty="0">
                <a:solidFill>
                  <a:srgbClr val="005045"/>
                </a:solidFill>
              </a:rPr>
              <a:t>Incontro con i Tutor all’inizio del </a:t>
            </a:r>
            <a:r>
              <a:rPr lang="it-IT" sz="2600" b="1" dirty="0">
                <a:solidFill>
                  <a:srgbClr val="005045"/>
                </a:solidFill>
                <a:highlight>
                  <a:srgbClr val="FFFF00"/>
                </a:highlight>
              </a:rPr>
              <a:t>II anno</a:t>
            </a:r>
          </a:p>
        </p:txBody>
      </p:sp>
      <p:sp>
        <p:nvSpPr>
          <p:cNvPr id="9" name="TextBox 8">
            <a:extLst>
              <a:ext uri="{FF2B5EF4-FFF2-40B4-BE49-F238E27FC236}">
                <a16:creationId xmlns:a16="http://schemas.microsoft.com/office/drawing/2014/main" id="{A5222AD1-6308-7F78-214A-91F24DE84CE0}"/>
              </a:ext>
            </a:extLst>
          </p:cNvPr>
          <p:cNvSpPr txBox="1"/>
          <p:nvPr/>
        </p:nvSpPr>
        <p:spPr>
          <a:xfrm>
            <a:off x="3131839" y="6216741"/>
            <a:ext cx="4887897" cy="369332"/>
          </a:xfrm>
          <a:prstGeom prst="rect">
            <a:avLst/>
          </a:prstGeom>
          <a:solidFill>
            <a:srgbClr val="404040"/>
          </a:solidFill>
        </p:spPr>
        <p:txBody>
          <a:bodyPr wrap="square" rtlCol="0">
            <a:spAutoFit/>
          </a:bodyPr>
          <a:lstStyle/>
          <a:p>
            <a:pPr algn="r"/>
            <a:r>
              <a:rPr lang="en-US" b="1" dirty="0">
                <a:solidFill>
                  <a:schemeClr val="bg1"/>
                </a:solidFill>
              </a:rPr>
              <a:t>25 </a:t>
            </a:r>
            <a:r>
              <a:rPr lang="en-US" b="1" dirty="0" err="1">
                <a:solidFill>
                  <a:schemeClr val="bg1"/>
                </a:solidFill>
              </a:rPr>
              <a:t>settembre</a:t>
            </a:r>
            <a:r>
              <a:rPr lang="en-IT" b="1" dirty="0">
                <a:solidFill>
                  <a:schemeClr val="bg1"/>
                </a:solidFill>
              </a:rPr>
              <a:t> - Giornata dell’accoglienza</a:t>
            </a:r>
          </a:p>
        </p:txBody>
      </p:sp>
      <p:sp>
        <p:nvSpPr>
          <p:cNvPr id="10" name="Titolo 1">
            <a:extLst>
              <a:ext uri="{FF2B5EF4-FFF2-40B4-BE49-F238E27FC236}">
                <a16:creationId xmlns:a16="http://schemas.microsoft.com/office/drawing/2014/main" id="{65C533F0-062A-E611-B24A-FF2A5DCB004A}"/>
              </a:ext>
            </a:extLst>
          </p:cNvPr>
          <p:cNvSpPr txBox="1">
            <a:spLocks/>
          </p:cNvSpPr>
          <p:nvPr/>
        </p:nvSpPr>
        <p:spPr>
          <a:xfrm>
            <a:off x="3491880" y="3645589"/>
            <a:ext cx="2304256" cy="65366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000" b="1" u="sng" dirty="0">
                <a:solidFill>
                  <a:srgbClr val="005045"/>
                </a:solidFill>
              </a:rPr>
              <a:t>I CURRICULA</a:t>
            </a:r>
          </a:p>
        </p:txBody>
      </p:sp>
      <p:sp>
        <p:nvSpPr>
          <p:cNvPr id="11" name="Titolo 1">
            <a:extLst>
              <a:ext uri="{FF2B5EF4-FFF2-40B4-BE49-F238E27FC236}">
                <a16:creationId xmlns:a16="http://schemas.microsoft.com/office/drawing/2014/main" id="{D8F9E726-9D8C-B4A2-37E5-A3D2EF051CFC}"/>
              </a:ext>
            </a:extLst>
          </p:cNvPr>
          <p:cNvSpPr txBox="1">
            <a:spLocks/>
          </p:cNvSpPr>
          <p:nvPr/>
        </p:nvSpPr>
        <p:spPr>
          <a:xfrm>
            <a:off x="2051720" y="4296175"/>
            <a:ext cx="5112568" cy="717001"/>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indent="-457200">
              <a:buFont typeface="Wingdings" charset="2"/>
              <a:buChar char="v"/>
            </a:pPr>
            <a:r>
              <a:rPr lang="it-IT" sz="3200" dirty="0">
                <a:solidFill>
                  <a:schemeClr val="tx1">
                    <a:lumMod val="75000"/>
                    <a:lumOff val="25000"/>
                  </a:schemeClr>
                </a:solidFill>
              </a:rPr>
              <a:t>Biotecnologie Molecolari</a:t>
            </a:r>
          </a:p>
        </p:txBody>
      </p:sp>
      <p:sp>
        <p:nvSpPr>
          <p:cNvPr id="12" name="Titolo 1">
            <a:extLst>
              <a:ext uri="{FF2B5EF4-FFF2-40B4-BE49-F238E27FC236}">
                <a16:creationId xmlns:a16="http://schemas.microsoft.com/office/drawing/2014/main" id="{D12F63D5-3EF8-ABA5-D47D-79214D116409}"/>
              </a:ext>
            </a:extLst>
          </p:cNvPr>
          <p:cNvSpPr txBox="1">
            <a:spLocks/>
          </p:cNvSpPr>
          <p:nvPr/>
        </p:nvSpPr>
        <p:spPr>
          <a:xfrm>
            <a:off x="2051720" y="5016255"/>
            <a:ext cx="5112568" cy="717001"/>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indent="-457200">
              <a:buFont typeface="Wingdings" charset="2"/>
              <a:buChar char="v"/>
            </a:pPr>
            <a:r>
              <a:rPr lang="it-IT" sz="3200" dirty="0">
                <a:solidFill>
                  <a:schemeClr val="tx1">
                    <a:lumMod val="75000"/>
                    <a:lumOff val="25000"/>
                  </a:schemeClr>
                </a:solidFill>
              </a:rPr>
              <a:t>Biotecnologie della Salute</a:t>
            </a:r>
          </a:p>
        </p:txBody>
      </p:sp>
    </p:spTree>
    <p:extLst>
      <p:ext uri="{BB962C8B-B14F-4D97-AF65-F5344CB8AC3E}">
        <p14:creationId xmlns:p14="http://schemas.microsoft.com/office/powerpoint/2010/main" val="29580543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a:xfrm>
            <a:off x="179512" y="3039373"/>
            <a:ext cx="765448" cy="365125"/>
          </a:xfrm>
        </p:spPr>
        <p:txBody>
          <a:bodyPr/>
          <a:lstStyle/>
          <a:p>
            <a:fld id="{E7A41E1B-4F70-4964-A407-84C68BE8251C}" type="slidenum">
              <a:rPr lang="it-IT" smtClean="0"/>
              <a:pPr/>
              <a:t>24</a:t>
            </a:fld>
            <a:endParaRPr lang="it-IT" dirty="0"/>
          </a:p>
        </p:txBody>
      </p:sp>
      <p:sp>
        <p:nvSpPr>
          <p:cNvPr id="6" name="TextBox 5">
            <a:extLst>
              <a:ext uri="{FF2B5EF4-FFF2-40B4-BE49-F238E27FC236}">
                <a16:creationId xmlns:a16="http://schemas.microsoft.com/office/drawing/2014/main" id="{6D03A117-4EEF-BB9C-790B-EC934ED08EF0}"/>
              </a:ext>
            </a:extLst>
          </p:cNvPr>
          <p:cNvSpPr txBox="1"/>
          <p:nvPr/>
        </p:nvSpPr>
        <p:spPr>
          <a:xfrm>
            <a:off x="3131839" y="6228020"/>
            <a:ext cx="4887897" cy="369332"/>
          </a:xfrm>
          <a:prstGeom prst="rect">
            <a:avLst/>
          </a:prstGeom>
          <a:solidFill>
            <a:srgbClr val="404040"/>
          </a:solidFill>
        </p:spPr>
        <p:txBody>
          <a:bodyPr wrap="square" rtlCol="0">
            <a:spAutoFit/>
          </a:bodyPr>
          <a:lstStyle/>
          <a:p>
            <a:pPr algn="r"/>
            <a:r>
              <a:rPr lang="en-US" b="1" dirty="0">
                <a:solidFill>
                  <a:schemeClr val="bg1"/>
                </a:solidFill>
              </a:rPr>
              <a:t>25 </a:t>
            </a:r>
            <a:r>
              <a:rPr lang="en-US" b="1" dirty="0" err="1">
                <a:solidFill>
                  <a:schemeClr val="bg1"/>
                </a:solidFill>
              </a:rPr>
              <a:t>settembre</a:t>
            </a:r>
            <a:r>
              <a:rPr lang="en-IT" b="1" dirty="0">
                <a:solidFill>
                  <a:schemeClr val="bg1"/>
                </a:solidFill>
              </a:rPr>
              <a:t> - Giornata dell’accoglienza</a:t>
            </a:r>
          </a:p>
        </p:txBody>
      </p:sp>
      <p:sp>
        <p:nvSpPr>
          <p:cNvPr id="8" name="Titolo 1">
            <a:extLst>
              <a:ext uri="{FF2B5EF4-FFF2-40B4-BE49-F238E27FC236}">
                <a16:creationId xmlns:a16="http://schemas.microsoft.com/office/drawing/2014/main" id="{BEBFD2D2-C1C2-474E-E390-FF71481AAB24}"/>
              </a:ext>
            </a:extLst>
          </p:cNvPr>
          <p:cNvSpPr txBox="1">
            <a:spLocks/>
          </p:cNvSpPr>
          <p:nvPr/>
        </p:nvSpPr>
        <p:spPr>
          <a:xfrm>
            <a:off x="683568" y="2533519"/>
            <a:ext cx="7560840" cy="717001"/>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indent="-457200">
              <a:buFont typeface="Wingdings" charset="2"/>
              <a:buChar char="v"/>
            </a:pPr>
            <a:r>
              <a:rPr lang="it-IT" sz="3000" dirty="0">
                <a:solidFill>
                  <a:schemeClr val="tx1">
                    <a:lumMod val="75000"/>
                    <a:lumOff val="25000"/>
                  </a:schemeClr>
                </a:solidFill>
              </a:rPr>
              <a:t>Presentazione e guida alle offerte di </a:t>
            </a:r>
            <a:r>
              <a:rPr lang="it-IT" sz="3000" u="sng" dirty="0">
                <a:solidFill>
                  <a:schemeClr val="tx1">
                    <a:lumMod val="75000"/>
                    <a:lumOff val="25000"/>
                  </a:schemeClr>
                </a:solidFill>
              </a:rPr>
              <a:t>tirocinio</a:t>
            </a:r>
          </a:p>
        </p:txBody>
      </p:sp>
      <p:sp>
        <p:nvSpPr>
          <p:cNvPr id="9" name="Titolo 1">
            <a:extLst>
              <a:ext uri="{FF2B5EF4-FFF2-40B4-BE49-F238E27FC236}">
                <a16:creationId xmlns:a16="http://schemas.microsoft.com/office/drawing/2014/main" id="{C39EA6D8-87AD-4BE6-221B-E33C93B59C49}"/>
              </a:ext>
            </a:extLst>
          </p:cNvPr>
          <p:cNvSpPr txBox="1">
            <a:spLocks/>
          </p:cNvSpPr>
          <p:nvPr/>
        </p:nvSpPr>
        <p:spPr>
          <a:xfrm>
            <a:off x="1187624" y="3072039"/>
            <a:ext cx="7272808" cy="500977"/>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600" dirty="0">
                <a:solidFill>
                  <a:srgbClr val="005045"/>
                </a:solidFill>
              </a:rPr>
              <a:t>Incontro con i Tutor e la commissione stage all’inizio del </a:t>
            </a:r>
            <a:r>
              <a:rPr lang="it-IT" sz="2600" b="1" dirty="0">
                <a:solidFill>
                  <a:srgbClr val="005045"/>
                </a:solidFill>
                <a:highlight>
                  <a:srgbClr val="FFFF00"/>
                </a:highlight>
              </a:rPr>
              <a:t>III anno</a:t>
            </a:r>
          </a:p>
        </p:txBody>
      </p:sp>
      <p:sp>
        <p:nvSpPr>
          <p:cNvPr id="12" name="Titolo 1">
            <a:extLst>
              <a:ext uri="{FF2B5EF4-FFF2-40B4-BE49-F238E27FC236}">
                <a16:creationId xmlns:a16="http://schemas.microsoft.com/office/drawing/2014/main" id="{AD46AB03-7436-EEC4-E38E-64402125CC60}"/>
              </a:ext>
            </a:extLst>
          </p:cNvPr>
          <p:cNvSpPr txBox="1">
            <a:spLocks/>
          </p:cNvSpPr>
          <p:nvPr/>
        </p:nvSpPr>
        <p:spPr>
          <a:xfrm>
            <a:off x="899592" y="1453399"/>
            <a:ext cx="6806606" cy="65366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000" b="1" dirty="0">
                <a:solidFill>
                  <a:srgbClr val="005045"/>
                </a:solidFill>
              </a:rPr>
              <a:t>Dal II anno in poi: </a:t>
            </a:r>
            <a:r>
              <a:rPr lang="it-IT" sz="3000" b="1" u="sng" dirty="0">
                <a:solidFill>
                  <a:srgbClr val="005045"/>
                </a:solidFill>
              </a:rPr>
              <a:t>le tappe importanti</a:t>
            </a:r>
          </a:p>
        </p:txBody>
      </p:sp>
    </p:spTree>
    <p:extLst>
      <p:ext uri="{BB962C8B-B14F-4D97-AF65-F5344CB8AC3E}">
        <p14:creationId xmlns:p14="http://schemas.microsoft.com/office/powerpoint/2010/main" val="2885397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250022" y="367989"/>
            <a:ext cx="7893978" cy="492443"/>
          </a:xfrm>
          <a:prstGeom prst="rect">
            <a:avLst/>
          </a:prstGeom>
          <a:solidFill>
            <a:srgbClr val="007161"/>
          </a:solidFill>
        </p:spPr>
        <p:txBody>
          <a:bodyPr wrap="square" rtlCol="0">
            <a:spAutoFit/>
          </a:bodyPr>
          <a:lstStyle/>
          <a:p>
            <a:endParaRPr lang="it-IT" sz="2600" dirty="0">
              <a:solidFill>
                <a:schemeClr val="bg1"/>
              </a:solidFill>
            </a:endParaRPr>
          </a:p>
        </p:txBody>
      </p:sp>
      <p:sp>
        <p:nvSpPr>
          <p:cNvPr id="12" name="Titolo 1"/>
          <p:cNvSpPr txBox="1">
            <a:spLocks/>
          </p:cNvSpPr>
          <p:nvPr/>
        </p:nvSpPr>
        <p:spPr>
          <a:xfrm>
            <a:off x="3042084" y="1359789"/>
            <a:ext cx="3600400" cy="500977"/>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600" b="1" dirty="0">
                <a:solidFill>
                  <a:srgbClr val="005045"/>
                </a:solidFill>
              </a:rPr>
              <a:t>Percorso di eccellenza</a:t>
            </a:r>
          </a:p>
        </p:txBody>
      </p:sp>
      <p:sp>
        <p:nvSpPr>
          <p:cNvPr id="15" name="Rettangolo 14"/>
          <p:cNvSpPr/>
          <p:nvPr/>
        </p:nvSpPr>
        <p:spPr>
          <a:xfrm>
            <a:off x="1259632" y="2420888"/>
            <a:ext cx="6696744" cy="923330"/>
          </a:xfrm>
          <a:prstGeom prst="rect">
            <a:avLst/>
          </a:prstGeom>
        </p:spPr>
        <p:txBody>
          <a:bodyPr wrap="square">
            <a:spAutoFit/>
          </a:bodyPr>
          <a:lstStyle/>
          <a:p>
            <a:pPr algn="just"/>
            <a:r>
              <a:rPr lang="it-IT" dirty="0"/>
              <a:t>Percorso rivolto agli studenti del </a:t>
            </a:r>
            <a:r>
              <a:rPr lang="it-IT" b="1" dirty="0">
                <a:solidFill>
                  <a:srgbClr val="005045"/>
                </a:solidFill>
              </a:rPr>
              <a:t>II anno</a:t>
            </a:r>
            <a:r>
              <a:rPr lang="it-IT" b="1" dirty="0">
                <a:solidFill>
                  <a:srgbClr val="FF0000"/>
                </a:solidFill>
              </a:rPr>
              <a:t> </a:t>
            </a:r>
            <a:r>
              <a:rPr lang="it-IT" dirty="0"/>
              <a:t>che siano in pari con gli esami dopo la pausa didattica del I semestre (1º anno e 5 esami del 2º), con una media di almeno </a:t>
            </a:r>
            <a:r>
              <a:rPr lang="it-IT" dirty="0">
                <a:solidFill>
                  <a:srgbClr val="005045"/>
                </a:solidFill>
              </a:rPr>
              <a:t>27/30</a:t>
            </a:r>
            <a:r>
              <a:rPr lang="it-IT" dirty="0"/>
              <a:t>.</a:t>
            </a:r>
          </a:p>
        </p:txBody>
      </p:sp>
      <p:sp>
        <p:nvSpPr>
          <p:cNvPr id="17" name="Freccia in giù 16"/>
          <p:cNvSpPr/>
          <p:nvPr/>
        </p:nvSpPr>
        <p:spPr>
          <a:xfrm>
            <a:off x="4359878" y="3501008"/>
            <a:ext cx="458670" cy="720080"/>
          </a:xfrm>
          <a:prstGeom prst="downArrow">
            <a:avLst/>
          </a:prstGeom>
          <a:solidFill>
            <a:srgbClr val="0050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itolo 1"/>
          <p:cNvSpPr txBox="1">
            <a:spLocks/>
          </p:cNvSpPr>
          <p:nvPr/>
        </p:nvSpPr>
        <p:spPr>
          <a:xfrm>
            <a:off x="1115616" y="116632"/>
            <a:ext cx="7920880" cy="1008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400" b="1" dirty="0">
                <a:solidFill>
                  <a:schemeClr val="bg1"/>
                </a:solidFill>
              </a:rPr>
              <a:t>Presentazione del Corso di Studi in Biotecnologie</a:t>
            </a:r>
          </a:p>
        </p:txBody>
      </p:sp>
      <p:pic>
        <p:nvPicPr>
          <p:cNvPr id="19" name="Immagine 18"/>
          <p:cNvPicPr>
            <a:picLocks noChangeAspect="1"/>
          </p:cNvPicPr>
          <p:nvPr/>
        </p:nvPicPr>
        <p:blipFill>
          <a:blip r:embed="rId3"/>
          <a:stretch>
            <a:fillRect/>
          </a:stretch>
        </p:blipFill>
        <p:spPr>
          <a:xfrm rot="19633792">
            <a:off x="1815666" y="1132865"/>
            <a:ext cx="1104003" cy="1104003"/>
          </a:xfrm>
          <a:prstGeom prst="rect">
            <a:avLst/>
          </a:prstGeom>
        </p:spPr>
      </p:pic>
      <p:sp>
        <p:nvSpPr>
          <p:cNvPr id="13" name="Rettangolo 15">
            <a:extLst>
              <a:ext uri="{FF2B5EF4-FFF2-40B4-BE49-F238E27FC236}">
                <a16:creationId xmlns:a16="http://schemas.microsoft.com/office/drawing/2014/main" id="{C25E02B6-66F8-6E43-B689-7FF289296963}"/>
              </a:ext>
            </a:extLst>
          </p:cNvPr>
          <p:cNvSpPr/>
          <p:nvPr/>
        </p:nvSpPr>
        <p:spPr>
          <a:xfrm>
            <a:off x="1259631" y="4437112"/>
            <a:ext cx="6696745" cy="1477328"/>
          </a:xfrm>
          <a:prstGeom prst="rect">
            <a:avLst/>
          </a:prstGeom>
        </p:spPr>
        <p:txBody>
          <a:bodyPr wrap="square">
            <a:spAutoFit/>
          </a:bodyPr>
          <a:lstStyle/>
          <a:p>
            <a:pPr algn="ctr"/>
            <a:r>
              <a:rPr lang="it-IT" dirty="0"/>
              <a:t>“percorso” seminariale di approfondimento su tematiche nell’ambito delle Biotecnologie (ricerca, tecniche e applicazioni) e visita a una realtà aziendale operante nel campo. </a:t>
            </a:r>
          </a:p>
          <a:p>
            <a:pPr algn="ctr"/>
            <a:endParaRPr lang="it-IT" dirty="0"/>
          </a:p>
          <a:p>
            <a:pPr algn="ctr"/>
            <a:r>
              <a:rPr lang="it-IT" b="1" dirty="0">
                <a:solidFill>
                  <a:srgbClr val="C00000"/>
                </a:solidFill>
              </a:rPr>
              <a:t>Menzione </a:t>
            </a:r>
            <a:r>
              <a:rPr lang="it-IT" b="1" dirty="0"/>
              <a:t>in fase di conseguimento della laurea.</a:t>
            </a:r>
          </a:p>
        </p:txBody>
      </p:sp>
      <p:sp>
        <p:nvSpPr>
          <p:cNvPr id="2" name="TextBox 1">
            <a:extLst>
              <a:ext uri="{FF2B5EF4-FFF2-40B4-BE49-F238E27FC236}">
                <a16:creationId xmlns:a16="http://schemas.microsoft.com/office/drawing/2014/main" id="{7560F29F-A5C0-78FF-0CBF-024793DB438E}"/>
              </a:ext>
            </a:extLst>
          </p:cNvPr>
          <p:cNvSpPr txBox="1"/>
          <p:nvPr/>
        </p:nvSpPr>
        <p:spPr>
          <a:xfrm>
            <a:off x="3131839" y="6216741"/>
            <a:ext cx="4887897" cy="369332"/>
          </a:xfrm>
          <a:prstGeom prst="rect">
            <a:avLst/>
          </a:prstGeom>
          <a:solidFill>
            <a:srgbClr val="404040"/>
          </a:solidFill>
        </p:spPr>
        <p:txBody>
          <a:bodyPr wrap="square" rtlCol="0">
            <a:spAutoFit/>
          </a:bodyPr>
          <a:lstStyle/>
          <a:p>
            <a:pPr algn="r"/>
            <a:r>
              <a:rPr lang="en-US" b="1" dirty="0">
                <a:solidFill>
                  <a:schemeClr val="bg1"/>
                </a:solidFill>
              </a:rPr>
              <a:t>25 </a:t>
            </a:r>
            <a:r>
              <a:rPr lang="en-US" b="1" dirty="0" err="1">
                <a:solidFill>
                  <a:schemeClr val="bg1"/>
                </a:solidFill>
              </a:rPr>
              <a:t>settembre</a:t>
            </a:r>
            <a:r>
              <a:rPr lang="en-IT" b="1" dirty="0">
                <a:solidFill>
                  <a:schemeClr val="bg1"/>
                </a:solidFill>
              </a:rPr>
              <a:t> - Giornata dell’accoglienza</a:t>
            </a:r>
          </a:p>
        </p:txBody>
      </p:sp>
    </p:spTree>
    <p:extLst>
      <p:ext uri="{BB962C8B-B14F-4D97-AF65-F5344CB8AC3E}">
        <p14:creationId xmlns:p14="http://schemas.microsoft.com/office/powerpoint/2010/main" val="2495079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C:\Documents and Settings\daniela.maffioli\Desktop\LOGO-ATENEO-FONDO TRASPAREN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31668"/>
            <a:ext cx="1165084" cy="116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sellaDiTesto 8"/>
          <p:cNvSpPr txBox="1"/>
          <p:nvPr/>
        </p:nvSpPr>
        <p:spPr>
          <a:xfrm>
            <a:off x="1250022" y="367989"/>
            <a:ext cx="7893978" cy="492443"/>
          </a:xfrm>
          <a:prstGeom prst="rect">
            <a:avLst/>
          </a:prstGeom>
          <a:solidFill>
            <a:srgbClr val="007161"/>
          </a:solidFill>
        </p:spPr>
        <p:txBody>
          <a:bodyPr wrap="square" rtlCol="0">
            <a:spAutoFit/>
          </a:bodyPr>
          <a:lstStyle/>
          <a:p>
            <a:endParaRPr lang="it-IT" sz="2600" dirty="0">
              <a:solidFill>
                <a:schemeClr val="bg1"/>
              </a:solidFill>
            </a:endParaRPr>
          </a:p>
        </p:txBody>
      </p:sp>
      <p:pic>
        <p:nvPicPr>
          <p:cNvPr id="19" name="Immagin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0392" y="5847622"/>
            <a:ext cx="936104" cy="965754"/>
          </a:xfrm>
          <a:prstGeom prst="rect">
            <a:avLst/>
          </a:prstGeom>
        </p:spPr>
      </p:pic>
      <p:sp>
        <p:nvSpPr>
          <p:cNvPr id="21" name="Rettangolo 20"/>
          <p:cNvSpPr/>
          <p:nvPr/>
        </p:nvSpPr>
        <p:spPr>
          <a:xfrm>
            <a:off x="0" y="6223744"/>
            <a:ext cx="8028384" cy="373608"/>
          </a:xfrm>
          <a:prstGeom prst="rect">
            <a:avLst/>
          </a:prstGeom>
          <a:solidFill>
            <a:schemeClr val="tx1">
              <a:lumMod val="75000"/>
              <a:lumOff val="2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Segnaposto numero diapositiva 4"/>
          <p:cNvSpPr>
            <a:spLocks noGrp="1"/>
          </p:cNvSpPr>
          <p:nvPr>
            <p:ph type="sldNum" sz="quarter" idx="12"/>
          </p:nvPr>
        </p:nvSpPr>
        <p:spPr/>
        <p:txBody>
          <a:bodyPr/>
          <a:lstStyle/>
          <a:p>
            <a:fld id="{E7A41E1B-4F70-4964-A407-84C68BE8251C}" type="slidenum">
              <a:rPr lang="it-IT" smtClean="0"/>
              <a:pPr/>
              <a:t>26</a:t>
            </a:fld>
            <a:endParaRPr lang="it-IT" dirty="0"/>
          </a:p>
        </p:txBody>
      </p:sp>
      <p:grpSp>
        <p:nvGrpSpPr>
          <p:cNvPr id="11" name="Gruppo 10">
            <a:extLst>
              <a:ext uri="{FF2B5EF4-FFF2-40B4-BE49-F238E27FC236}">
                <a16:creationId xmlns:a16="http://schemas.microsoft.com/office/drawing/2014/main" id="{F21D77C9-AE0A-9145-8B8F-32A514B48D7C}"/>
              </a:ext>
            </a:extLst>
          </p:cNvPr>
          <p:cNvGrpSpPr/>
          <p:nvPr/>
        </p:nvGrpSpPr>
        <p:grpSpPr>
          <a:xfrm>
            <a:off x="1259632" y="1196752"/>
            <a:ext cx="7344816" cy="3875848"/>
            <a:chOff x="1259632" y="2884321"/>
            <a:chExt cx="7344816" cy="3875848"/>
          </a:xfrm>
        </p:grpSpPr>
        <p:sp>
          <p:nvSpPr>
            <p:cNvPr id="12" name="Titolo 1">
              <a:extLst>
                <a:ext uri="{FF2B5EF4-FFF2-40B4-BE49-F238E27FC236}">
                  <a16:creationId xmlns:a16="http://schemas.microsoft.com/office/drawing/2014/main" id="{486E575C-48D5-6445-8EFA-D24C1C32EC76}"/>
                </a:ext>
              </a:extLst>
            </p:cNvPr>
            <p:cNvSpPr txBox="1">
              <a:spLocks/>
            </p:cNvSpPr>
            <p:nvPr/>
          </p:nvSpPr>
          <p:spPr>
            <a:xfrm>
              <a:off x="1331640" y="2884321"/>
              <a:ext cx="7272808" cy="717001"/>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000" u="sng" dirty="0">
                  <a:solidFill>
                    <a:schemeClr val="tx1">
                      <a:lumMod val="75000"/>
                      <a:lumOff val="25000"/>
                    </a:schemeClr>
                  </a:solidFill>
                </a:rPr>
                <a:t>Percorso Erasmus</a:t>
              </a:r>
            </a:p>
          </p:txBody>
        </p:sp>
        <p:sp>
          <p:nvSpPr>
            <p:cNvPr id="15" name="Titolo 1">
              <a:extLst>
                <a:ext uri="{FF2B5EF4-FFF2-40B4-BE49-F238E27FC236}">
                  <a16:creationId xmlns:a16="http://schemas.microsoft.com/office/drawing/2014/main" id="{D7841AE1-90DA-294C-B714-DA213720834C}"/>
                </a:ext>
              </a:extLst>
            </p:cNvPr>
            <p:cNvSpPr txBox="1">
              <a:spLocks/>
            </p:cNvSpPr>
            <p:nvPr/>
          </p:nvSpPr>
          <p:spPr>
            <a:xfrm>
              <a:off x="1259632" y="5764641"/>
              <a:ext cx="7272808" cy="500977"/>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600" dirty="0">
                  <a:solidFill>
                    <a:srgbClr val="005045"/>
                  </a:solidFill>
                </a:rPr>
                <a:t>Responsabile Erasmus: Prof.ssa Marcella BRACALE</a:t>
              </a:r>
            </a:p>
          </p:txBody>
        </p:sp>
        <p:sp>
          <p:nvSpPr>
            <p:cNvPr id="16" name="Titolo 1">
              <a:extLst>
                <a:ext uri="{FF2B5EF4-FFF2-40B4-BE49-F238E27FC236}">
                  <a16:creationId xmlns:a16="http://schemas.microsoft.com/office/drawing/2014/main" id="{6F5EAAB0-78FC-444A-963A-D184C0F10FEB}"/>
                </a:ext>
              </a:extLst>
            </p:cNvPr>
            <p:cNvSpPr txBox="1">
              <a:spLocks/>
            </p:cNvSpPr>
            <p:nvPr/>
          </p:nvSpPr>
          <p:spPr>
            <a:xfrm>
              <a:off x="2856657" y="6259192"/>
              <a:ext cx="3430686" cy="500977"/>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2400" dirty="0">
                  <a:solidFill>
                    <a:srgbClr val="005045"/>
                  </a:solidFill>
                </a:rPr>
                <a:t>erasmus@uninsubria.it</a:t>
              </a:r>
            </a:p>
          </p:txBody>
        </p:sp>
      </p:grpSp>
      <p:pic>
        <p:nvPicPr>
          <p:cNvPr id="20" name="Immagine 1">
            <a:extLst>
              <a:ext uri="{FF2B5EF4-FFF2-40B4-BE49-F238E27FC236}">
                <a16:creationId xmlns:a16="http://schemas.microsoft.com/office/drawing/2014/main" id="{8BAE44DA-5C5E-4F44-8EC8-7F349AABB52A}"/>
              </a:ext>
            </a:extLst>
          </p:cNvPr>
          <p:cNvPicPr>
            <a:picLocks noChangeAspect="1"/>
          </p:cNvPicPr>
          <p:nvPr/>
        </p:nvPicPr>
        <p:blipFill>
          <a:blip r:embed="rId5" cstate="print"/>
          <a:stretch>
            <a:fillRect/>
          </a:stretch>
        </p:blipFill>
        <p:spPr>
          <a:xfrm>
            <a:off x="755576" y="1834861"/>
            <a:ext cx="7510974" cy="2029993"/>
          </a:xfrm>
          <a:prstGeom prst="rect">
            <a:avLst/>
          </a:prstGeom>
        </p:spPr>
      </p:pic>
      <p:sp>
        <p:nvSpPr>
          <p:cNvPr id="2" name="Titolo 1">
            <a:extLst>
              <a:ext uri="{FF2B5EF4-FFF2-40B4-BE49-F238E27FC236}">
                <a16:creationId xmlns:a16="http://schemas.microsoft.com/office/drawing/2014/main" id="{0653B359-390B-35FF-25E3-89D234F7D263}"/>
              </a:ext>
            </a:extLst>
          </p:cNvPr>
          <p:cNvSpPr txBox="1">
            <a:spLocks/>
          </p:cNvSpPr>
          <p:nvPr/>
        </p:nvSpPr>
        <p:spPr>
          <a:xfrm>
            <a:off x="2915816" y="353105"/>
            <a:ext cx="6228184" cy="522209"/>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800" dirty="0">
                <a:solidFill>
                  <a:schemeClr val="bg1"/>
                </a:solidFill>
              </a:rPr>
              <a:t>25 settembre 2023 – Giornata dell’accoglienza</a:t>
            </a:r>
          </a:p>
        </p:txBody>
      </p:sp>
      <p:sp>
        <p:nvSpPr>
          <p:cNvPr id="3" name="TextBox 2">
            <a:extLst>
              <a:ext uri="{FF2B5EF4-FFF2-40B4-BE49-F238E27FC236}">
                <a16:creationId xmlns:a16="http://schemas.microsoft.com/office/drawing/2014/main" id="{D5E00524-7245-D922-AC4A-5CEACB4601BF}"/>
              </a:ext>
            </a:extLst>
          </p:cNvPr>
          <p:cNvSpPr txBox="1"/>
          <p:nvPr/>
        </p:nvSpPr>
        <p:spPr>
          <a:xfrm>
            <a:off x="956440" y="5337800"/>
            <a:ext cx="7200800" cy="646331"/>
          </a:xfrm>
          <a:prstGeom prst="rect">
            <a:avLst/>
          </a:prstGeom>
          <a:noFill/>
        </p:spPr>
        <p:txBody>
          <a:bodyPr wrap="square" rtlCol="0">
            <a:spAutoFit/>
          </a:bodyPr>
          <a:lstStyle/>
          <a:p>
            <a:pPr algn="ctr"/>
            <a:r>
              <a:rPr lang="en-IT" b="1" dirty="0">
                <a:solidFill>
                  <a:srgbClr val="005045"/>
                </a:solidFill>
              </a:rPr>
              <a:t>A febbraio è previsto un incontro di presentazione con spiegazioni del bando Erasmus e informazioni sulle destinazioni. </a:t>
            </a:r>
          </a:p>
        </p:txBody>
      </p:sp>
    </p:spTree>
    <p:extLst>
      <p:ext uri="{BB962C8B-B14F-4D97-AF65-F5344CB8AC3E}">
        <p14:creationId xmlns:p14="http://schemas.microsoft.com/office/powerpoint/2010/main" val="2610746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C:\Documents and Settings\daniela.maffioli\Desktop\LOGO-ATENEO-FONDO TRASPAREN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31668"/>
            <a:ext cx="1165084" cy="116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sellaDiTesto 8"/>
          <p:cNvSpPr txBox="1"/>
          <p:nvPr/>
        </p:nvSpPr>
        <p:spPr>
          <a:xfrm>
            <a:off x="1250022" y="367989"/>
            <a:ext cx="7893978" cy="492443"/>
          </a:xfrm>
          <a:prstGeom prst="rect">
            <a:avLst/>
          </a:prstGeom>
          <a:solidFill>
            <a:srgbClr val="007161"/>
          </a:solidFill>
        </p:spPr>
        <p:txBody>
          <a:bodyPr wrap="square" rtlCol="0">
            <a:spAutoFit/>
          </a:bodyPr>
          <a:lstStyle/>
          <a:p>
            <a:endParaRPr lang="it-IT" sz="2600" dirty="0">
              <a:solidFill>
                <a:schemeClr val="bg1"/>
              </a:solidFill>
            </a:endParaRPr>
          </a:p>
        </p:txBody>
      </p:sp>
      <p:pic>
        <p:nvPicPr>
          <p:cNvPr id="19" name="Immagin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0392" y="5847622"/>
            <a:ext cx="936104" cy="965754"/>
          </a:xfrm>
          <a:prstGeom prst="rect">
            <a:avLst/>
          </a:prstGeom>
        </p:spPr>
      </p:pic>
      <p:sp>
        <p:nvSpPr>
          <p:cNvPr id="21" name="Rettangolo 20"/>
          <p:cNvSpPr/>
          <p:nvPr/>
        </p:nvSpPr>
        <p:spPr>
          <a:xfrm>
            <a:off x="0" y="6223744"/>
            <a:ext cx="8028384" cy="373608"/>
          </a:xfrm>
          <a:prstGeom prst="rect">
            <a:avLst/>
          </a:prstGeom>
          <a:solidFill>
            <a:schemeClr val="tx1">
              <a:lumMod val="75000"/>
              <a:lumOff val="2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Titolo 1"/>
          <p:cNvSpPr txBox="1">
            <a:spLocks/>
          </p:cNvSpPr>
          <p:nvPr/>
        </p:nvSpPr>
        <p:spPr>
          <a:xfrm>
            <a:off x="1115616" y="116632"/>
            <a:ext cx="7920880" cy="1008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400" b="1" dirty="0">
                <a:solidFill>
                  <a:schemeClr val="bg1"/>
                </a:solidFill>
              </a:rPr>
              <a:t>Presentazione del Corso di Studi in Biotecnologie</a:t>
            </a:r>
          </a:p>
        </p:txBody>
      </p:sp>
      <p:sp>
        <p:nvSpPr>
          <p:cNvPr id="3" name="TextBox 2">
            <a:extLst>
              <a:ext uri="{FF2B5EF4-FFF2-40B4-BE49-F238E27FC236}">
                <a16:creationId xmlns:a16="http://schemas.microsoft.com/office/drawing/2014/main" id="{6604A14E-E6A4-1D5D-A4D1-8AAE3DED2D9B}"/>
              </a:ext>
            </a:extLst>
          </p:cNvPr>
          <p:cNvSpPr txBox="1"/>
          <p:nvPr/>
        </p:nvSpPr>
        <p:spPr>
          <a:xfrm>
            <a:off x="3131839" y="6216741"/>
            <a:ext cx="4887897" cy="369332"/>
          </a:xfrm>
          <a:prstGeom prst="rect">
            <a:avLst/>
          </a:prstGeom>
          <a:solidFill>
            <a:srgbClr val="404040"/>
          </a:solidFill>
        </p:spPr>
        <p:txBody>
          <a:bodyPr wrap="square" rtlCol="0">
            <a:spAutoFit/>
          </a:bodyPr>
          <a:lstStyle/>
          <a:p>
            <a:pPr algn="r"/>
            <a:r>
              <a:rPr lang="en-US" b="1" dirty="0">
                <a:solidFill>
                  <a:schemeClr val="bg1"/>
                </a:solidFill>
              </a:rPr>
              <a:t>25 </a:t>
            </a:r>
            <a:r>
              <a:rPr lang="en-US" b="1" dirty="0" err="1">
                <a:solidFill>
                  <a:schemeClr val="bg1"/>
                </a:solidFill>
              </a:rPr>
              <a:t>settembre</a:t>
            </a:r>
            <a:r>
              <a:rPr lang="en-IT" b="1" dirty="0">
                <a:solidFill>
                  <a:schemeClr val="bg1"/>
                </a:solidFill>
              </a:rPr>
              <a:t> - Giornata dell’accoglienza</a:t>
            </a:r>
          </a:p>
        </p:txBody>
      </p:sp>
      <p:sp>
        <p:nvSpPr>
          <p:cNvPr id="2" name="TextBox 1">
            <a:extLst>
              <a:ext uri="{FF2B5EF4-FFF2-40B4-BE49-F238E27FC236}">
                <a16:creationId xmlns:a16="http://schemas.microsoft.com/office/drawing/2014/main" id="{09167112-C7AD-48DE-238D-23BEF6ECA9D0}"/>
              </a:ext>
            </a:extLst>
          </p:cNvPr>
          <p:cNvSpPr txBox="1"/>
          <p:nvPr/>
        </p:nvSpPr>
        <p:spPr>
          <a:xfrm>
            <a:off x="3017824" y="916860"/>
            <a:ext cx="3108351" cy="646331"/>
          </a:xfrm>
          <a:prstGeom prst="rect">
            <a:avLst/>
          </a:prstGeom>
          <a:noFill/>
        </p:spPr>
        <p:txBody>
          <a:bodyPr wrap="none" rtlCol="0">
            <a:spAutoFit/>
          </a:bodyPr>
          <a:lstStyle/>
          <a:p>
            <a:r>
              <a:rPr lang="en-IT" sz="3600" dirty="0"/>
              <a:t>DSA all’Insubria</a:t>
            </a:r>
          </a:p>
        </p:txBody>
      </p:sp>
      <p:sp>
        <p:nvSpPr>
          <p:cNvPr id="5" name="TextBox 4">
            <a:extLst>
              <a:ext uri="{FF2B5EF4-FFF2-40B4-BE49-F238E27FC236}">
                <a16:creationId xmlns:a16="http://schemas.microsoft.com/office/drawing/2014/main" id="{2C3643D4-60B4-0BFF-9DAF-3466172B2278}"/>
              </a:ext>
            </a:extLst>
          </p:cNvPr>
          <p:cNvSpPr txBox="1"/>
          <p:nvPr/>
        </p:nvSpPr>
        <p:spPr>
          <a:xfrm>
            <a:off x="251520" y="1484784"/>
            <a:ext cx="8712968" cy="2523768"/>
          </a:xfrm>
          <a:prstGeom prst="rect">
            <a:avLst/>
          </a:prstGeom>
          <a:noFill/>
        </p:spPr>
        <p:txBody>
          <a:bodyPr wrap="square">
            <a:spAutoFit/>
          </a:bodyPr>
          <a:lstStyle/>
          <a:p>
            <a:pPr algn="ctr"/>
            <a:r>
              <a:rPr lang="en-US" sz="1800" b="0" i="0" u="none" strike="noStrike" dirty="0" err="1">
                <a:solidFill>
                  <a:srgbClr val="000000"/>
                </a:solidFill>
                <a:effectLst/>
                <a:latin typeface="Calibri" panose="020F0502020204030204" pitchFamily="34" charset="0"/>
              </a:rPr>
              <a:t>L’ufficio</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disabilità</a:t>
            </a:r>
            <a:r>
              <a:rPr lang="en-US" sz="1800" b="0" i="0" u="none" strike="noStrike" dirty="0">
                <a:solidFill>
                  <a:srgbClr val="000000"/>
                </a:solidFill>
                <a:effectLst/>
                <a:latin typeface="Calibri" panose="020F0502020204030204" pitchFamily="34" charset="0"/>
              </a:rPr>
              <a:t> vi </a:t>
            </a:r>
            <a:r>
              <a:rPr lang="en-US" sz="1800" b="0" i="0" u="none" strike="noStrike" dirty="0" err="1">
                <a:solidFill>
                  <a:srgbClr val="000000"/>
                </a:solidFill>
                <a:effectLst/>
                <a:latin typeface="Calibri" panose="020F0502020204030204" pitchFamily="34" charset="0"/>
              </a:rPr>
              <a:t>attende</a:t>
            </a:r>
            <a:r>
              <a:rPr lang="en-US" sz="1800" b="0" i="0" u="none" strike="noStrike" dirty="0">
                <a:solidFill>
                  <a:srgbClr val="000000"/>
                </a:solidFill>
                <a:effectLst/>
                <a:latin typeface="Calibri" panose="020F0502020204030204" pitchFamily="34" charset="0"/>
              </a:rPr>
              <a:t> per </a:t>
            </a:r>
            <a:r>
              <a:rPr lang="en-US" dirty="0">
                <a:solidFill>
                  <a:srgbClr val="000000"/>
                </a:solidFill>
                <a:latin typeface="Calibri" panose="020F0502020204030204" pitchFamily="34" charset="0"/>
              </a:rPr>
              <a:t>la </a:t>
            </a:r>
            <a:r>
              <a:rPr lang="en-US" dirty="0" err="1">
                <a:solidFill>
                  <a:srgbClr val="000000"/>
                </a:solidFill>
                <a:latin typeface="Calibri" panose="020F0502020204030204" pitchFamily="34" charset="0"/>
              </a:rPr>
              <a:t>redazione</a:t>
            </a:r>
            <a:r>
              <a:rPr lang="en-US" dirty="0">
                <a:solidFill>
                  <a:srgbClr val="000000"/>
                </a:solidFill>
                <a:latin typeface="Calibri" panose="020F0502020204030204" pitchFamily="34" charset="0"/>
              </a:rPr>
              <a:t> del  </a:t>
            </a:r>
          </a:p>
          <a:p>
            <a:pPr algn="ctr"/>
            <a:r>
              <a:rPr lang="en-US" b="1" u="sng" dirty="0">
                <a:solidFill>
                  <a:srgbClr val="005045"/>
                </a:solidFill>
                <a:latin typeface="Calibri" panose="020F0502020204030204" pitchFamily="34" charset="0"/>
              </a:rPr>
              <a:t>Progetto </a:t>
            </a:r>
            <a:r>
              <a:rPr lang="en-US" b="1" u="sng" dirty="0" err="1">
                <a:solidFill>
                  <a:srgbClr val="005045"/>
                </a:solidFill>
                <a:latin typeface="Calibri" panose="020F0502020204030204" pitchFamily="34" charset="0"/>
              </a:rPr>
              <a:t>formativo</a:t>
            </a:r>
            <a:r>
              <a:rPr lang="en-US" b="1" u="sng" dirty="0">
                <a:solidFill>
                  <a:srgbClr val="005045"/>
                </a:solidFill>
                <a:latin typeface="Calibri" panose="020F0502020204030204" pitchFamily="34" charset="0"/>
              </a:rPr>
              <a:t> </a:t>
            </a:r>
            <a:r>
              <a:rPr lang="en-US" b="1" u="sng" dirty="0" err="1">
                <a:solidFill>
                  <a:srgbClr val="005045"/>
                </a:solidFill>
                <a:latin typeface="Calibri" panose="020F0502020204030204" pitchFamily="34" charset="0"/>
              </a:rPr>
              <a:t>individualizzato</a:t>
            </a:r>
            <a:endParaRPr lang="en-US" b="1" dirty="0">
              <a:solidFill>
                <a:srgbClr val="005045"/>
              </a:solidFill>
              <a:latin typeface="Calibri" panose="020F0502020204030204" pitchFamily="34" charset="0"/>
            </a:endParaRPr>
          </a:p>
          <a:p>
            <a:pPr algn="ctr"/>
            <a:endParaRPr lang="en-US" sz="1800" b="0" i="0" u="none" strike="noStrike" dirty="0">
              <a:solidFill>
                <a:srgbClr val="000000"/>
              </a:solidFill>
              <a:effectLst/>
              <a:latin typeface="Calibri" panose="020F0502020204030204" pitchFamily="34" charset="0"/>
            </a:endParaRPr>
          </a:p>
          <a:p>
            <a:pPr algn="ctr"/>
            <a:r>
              <a:rPr lang="en-US" sz="1800" b="0" i="0" u="none" strike="noStrike" dirty="0" err="1">
                <a:solidFill>
                  <a:srgbClr val="000000"/>
                </a:solidFill>
                <a:effectLst/>
                <a:latin typeface="Calibri" panose="020F0502020204030204" pitchFamily="34" charset="0"/>
              </a:rPr>
              <a:t>Prenotazione</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tramite</a:t>
            </a:r>
            <a:r>
              <a:rPr lang="en-US" sz="1800" b="0" i="0" u="none" strike="noStrike" dirty="0">
                <a:solidFill>
                  <a:srgbClr val="000000"/>
                </a:solidFill>
                <a:effectLst/>
                <a:latin typeface="Calibri" panose="020F0502020204030204" pitchFamily="34" charset="0"/>
              </a:rPr>
              <a:t> il link </a:t>
            </a:r>
            <a:r>
              <a:rPr lang="en-US" sz="1800" b="0" i="0" u="none" strike="noStrike" dirty="0" err="1">
                <a:solidFill>
                  <a:srgbClr val="000000"/>
                </a:solidFill>
                <a:effectLst/>
                <a:latin typeface="Calibri" panose="020F0502020204030204" pitchFamily="34" charset="0"/>
              </a:rPr>
              <a:t>infostudenti</a:t>
            </a:r>
            <a:r>
              <a:rPr lang="en-US" sz="1800" b="0" i="0" u="none" strike="noStrike" dirty="0">
                <a:solidFill>
                  <a:srgbClr val="000000"/>
                </a:solidFill>
                <a:effectLst/>
                <a:latin typeface="Calibri" panose="020F0502020204030204" pitchFamily="34" charset="0"/>
              </a:rPr>
              <a:t> @: </a:t>
            </a:r>
          </a:p>
          <a:p>
            <a:pPr algn="ctr"/>
            <a:r>
              <a:rPr lang="en-US" sz="1600" b="0" i="0" u="sng" strike="noStrike" dirty="0">
                <a:solidFill>
                  <a:srgbClr val="0563C1"/>
                </a:solidFill>
                <a:effectLst/>
                <a:latin typeface="Calibri" panose="020F0502020204030204" pitchFamily="34" charset="0"/>
                <a:hlinkClick r:id="rId5"/>
              </a:rPr>
              <a:t>https://www.uninsubria.it/servizi/tutti-i-servizi/infostudenti-servizio-informazioni-gli-studenti</a:t>
            </a:r>
            <a:r>
              <a:rPr lang="en-US" sz="1600" b="0" i="0" u="none" strike="noStrike" dirty="0">
                <a:solidFill>
                  <a:srgbClr val="000000"/>
                </a:solidFill>
                <a:effectLst/>
                <a:latin typeface="Calibri" panose="020F0502020204030204" pitchFamily="34" charset="0"/>
              </a:rPr>
              <a:t> </a:t>
            </a:r>
          </a:p>
          <a:p>
            <a:pPr algn="ctr"/>
            <a:r>
              <a:rPr lang="en-US" sz="1800" b="0" i="0" u="none" strike="noStrike" dirty="0">
                <a:solidFill>
                  <a:srgbClr val="000000"/>
                </a:solidFill>
                <a:effectLst/>
                <a:latin typeface="Calibri" panose="020F0502020204030204" pitchFamily="34" charset="0"/>
              </a:rPr>
              <a:t> </a:t>
            </a:r>
          </a:p>
          <a:p>
            <a:pPr algn="just"/>
            <a:r>
              <a:rPr lang="en-US" sz="1700" b="0" i="0" u="none" strike="noStrike" dirty="0">
                <a:solidFill>
                  <a:srgbClr val="000000"/>
                </a:solidFill>
                <a:effectLst/>
                <a:latin typeface="Calibri" panose="020F0502020204030204" pitchFamily="34" charset="0"/>
              </a:rPr>
              <a:t>“Il Progetto </a:t>
            </a:r>
            <a:r>
              <a:rPr lang="en-US" sz="1700" b="0" i="0" u="none" strike="noStrike" dirty="0" err="1">
                <a:solidFill>
                  <a:srgbClr val="000000"/>
                </a:solidFill>
                <a:effectLst/>
                <a:latin typeface="Calibri" panose="020F0502020204030204" pitchFamily="34" charset="0"/>
              </a:rPr>
              <a:t>formativo</a:t>
            </a:r>
            <a:r>
              <a:rPr lang="en-US" sz="1700" b="0" i="0" u="none" strike="noStrike" dirty="0">
                <a:solidFill>
                  <a:srgbClr val="000000"/>
                </a:solidFill>
                <a:effectLst/>
                <a:latin typeface="Calibri" panose="020F0502020204030204" pitchFamily="34" charset="0"/>
              </a:rPr>
              <a:t> </a:t>
            </a:r>
            <a:r>
              <a:rPr lang="en-US" sz="1700" b="0" i="0" u="none" strike="noStrike" dirty="0" err="1">
                <a:solidFill>
                  <a:srgbClr val="000000"/>
                </a:solidFill>
                <a:effectLst/>
                <a:latin typeface="Calibri" panose="020F0502020204030204" pitchFamily="34" charset="0"/>
              </a:rPr>
              <a:t>individualizzato</a:t>
            </a:r>
            <a:r>
              <a:rPr lang="en-US" sz="1700" b="0" i="0" u="none" strike="noStrike" dirty="0">
                <a:solidFill>
                  <a:srgbClr val="000000"/>
                </a:solidFill>
                <a:effectLst/>
                <a:latin typeface="Calibri" panose="020F0502020204030204" pitchFamily="34" charset="0"/>
              </a:rPr>
              <a:t> </a:t>
            </a:r>
            <a:r>
              <a:rPr lang="en-US" sz="1700" b="0" i="0" u="none" strike="noStrike" dirty="0" err="1">
                <a:solidFill>
                  <a:srgbClr val="000000"/>
                </a:solidFill>
                <a:effectLst/>
                <a:latin typeface="Calibri" panose="020F0502020204030204" pitchFamily="34" charset="0"/>
              </a:rPr>
              <a:t>contiene</a:t>
            </a:r>
            <a:r>
              <a:rPr lang="en-US" sz="1700" b="0" i="0" u="none" strike="noStrike" dirty="0">
                <a:solidFill>
                  <a:srgbClr val="000000"/>
                </a:solidFill>
                <a:effectLst/>
                <a:latin typeface="Calibri" panose="020F0502020204030204" pitchFamily="34" charset="0"/>
              </a:rPr>
              <a:t> </a:t>
            </a:r>
            <a:r>
              <a:rPr lang="en-US" sz="1700" b="0" i="0" u="none" strike="noStrike" dirty="0" err="1">
                <a:solidFill>
                  <a:srgbClr val="000000"/>
                </a:solidFill>
                <a:effectLst/>
                <a:latin typeface="Calibri" panose="020F0502020204030204" pitchFamily="34" charset="0"/>
              </a:rPr>
              <a:t>gli</a:t>
            </a:r>
            <a:r>
              <a:rPr lang="en-US" sz="1700" b="0" i="0" u="none" strike="noStrike" dirty="0">
                <a:solidFill>
                  <a:srgbClr val="000000"/>
                </a:solidFill>
                <a:effectLst/>
                <a:latin typeface="Calibri" panose="020F0502020204030204" pitchFamily="34" charset="0"/>
              </a:rPr>
              <a:t> </a:t>
            </a:r>
            <a:r>
              <a:rPr lang="en-US" sz="1700" b="0" i="0" u="none" strike="noStrike" dirty="0" err="1">
                <a:solidFill>
                  <a:srgbClr val="000000"/>
                </a:solidFill>
                <a:effectLst/>
                <a:latin typeface="Calibri" panose="020F0502020204030204" pitchFamily="34" charset="0"/>
              </a:rPr>
              <a:t>strumenti</a:t>
            </a:r>
            <a:r>
              <a:rPr lang="en-US" sz="1700" b="0" i="0" u="none" strike="noStrike" dirty="0">
                <a:solidFill>
                  <a:srgbClr val="000000"/>
                </a:solidFill>
                <a:effectLst/>
                <a:latin typeface="Calibri" panose="020F0502020204030204" pitchFamily="34" charset="0"/>
              </a:rPr>
              <a:t> </a:t>
            </a:r>
            <a:r>
              <a:rPr lang="en-US" sz="1700" b="0" i="0" u="none" strike="noStrike" dirty="0" err="1">
                <a:solidFill>
                  <a:srgbClr val="000000"/>
                </a:solidFill>
                <a:effectLst/>
                <a:latin typeface="Calibri" panose="020F0502020204030204" pitchFamily="34" charset="0"/>
              </a:rPr>
              <a:t>compensativi</a:t>
            </a:r>
            <a:r>
              <a:rPr lang="en-US" sz="1700" b="0" i="0" u="none" strike="noStrike" dirty="0">
                <a:solidFill>
                  <a:srgbClr val="000000"/>
                </a:solidFill>
                <a:effectLst/>
                <a:latin typeface="Calibri" panose="020F0502020204030204" pitchFamily="34" charset="0"/>
              </a:rPr>
              <a:t>/</a:t>
            </a:r>
            <a:r>
              <a:rPr lang="en-US" sz="1700" b="0" i="0" u="none" strike="noStrike" dirty="0" err="1">
                <a:solidFill>
                  <a:srgbClr val="000000"/>
                </a:solidFill>
                <a:effectLst/>
                <a:latin typeface="Calibri" panose="020F0502020204030204" pitchFamily="34" charset="0"/>
              </a:rPr>
              <a:t>dispensativi</a:t>
            </a:r>
            <a:r>
              <a:rPr lang="en-US" sz="1700" b="0" i="0" u="none" strike="noStrike" dirty="0">
                <a:solidFill>
                  <a:srgbClr val="000000"/>
                </a:solidFill>
                <a:effectLst/>
                <a:latin typeface="Calibri" panose="020F0502020204030204" pitchFamily="34" charset="0"/>
              </a:rPr>
              <a:t> e le prove </a:t>
            </a:r>
            <a:r>
              <a:rPr lang="en-US" sz="1700" b="0" i="0" u="none" strike="noStrike" dirty="0" err="1">
                <a:solidFill>
                  <a:srgbClr val="000000"/>
                </a:solidFill>
                <a:effectLst/>
                <a:latin typeface="Calibri" panose="020F0502020204030204" pitchFamily="34" charset="0"/>
              </a:rPr>
              <a:t>equipollenti</a:t>
            </a:r>
            <a:r>
              <a:rPr lang="en-US" sz="1700" b="0" i="0" u="none" strike="noStrike" dirty="0">
                <a:solidFill>
                  <a:srgbClr val="000000"/>
                </a:solidFill>
                <a:effectLst/>
                <a:latin typeface="Calibri" panose="020F0502020204030204" pitchFamily="34" charset="0"/>
              </a:rPr>
              <a:t>, </a:t>
            </a:r>
            <a:r>
              <a:rPr lang="en-US" sz="1700" b="0" i="0" u="none" strike="noStrike" dirty="0" err="1">
                <a:solidFill>
                  <a:srgbClr val="000000"/>
                </a:solidFill>
                <a:effectLst/>
                <a:latin typeface="Calibri" panose="020F0502020204030204" pitchFamily="34" charset="0"/>
              </a:rPr>
              <a:t>valutati</a:t>
            </a:r>
            <a:r>
              <a:rPr lang="en-US" sz="1700" b="0" i="0" u="none" strike="noStrike" dirty="0">
                <a:solidFill>
                  <a:srgbClr val="000000"/>
                </a:solidFill>
                <a:effectLst/>
                <a:latin typeface="Calibri" panose="020F0502020204030204" pitchFamily="34" charset="0"/>
              </a:rPr>
              <a:t> in base </a:t>
            </a:r>
            <a:r>
              <a:rPr lang="en-US" sz="1700" b="0" i="0" u="none" strike="noStrike" dirty="0" err="1">
                <a:solidFill>
                  <a:srgbClr val="000000"/>
                </a:solidFill>
                <a:effectLst/>
                <a:latin typeface="Calibri" panose="020F0502020204030204" pitchFamily="34" charset="0"/>
              </a:rPr>
              <a:t>alla</a:t>
            </a:r>
            <a:r>
              <a:rPr lang="en-US" sz="1700" b="0" i="0" u="none" strike="noStrike" dirty="0">
                <a:solidFill>
                  <a:srgbClr val="000000"/>
                </a:solidFill>
                <a:effectLst/>
                <a:latin typeface="Calibri" panose="020F0502020204030204" pitchFamily="34" charset="0"/>
              </a:rPr>
              <a:t> natura </a:t>
            </a:r>
            <a:r>
              <a:rPr lang="en-US" sz="1700" b="0" i="0" u="none" strike="noStrike" dirty="0" err="1">
                <a:solidFill>
                  <a:srgbClr val="000000"/>
                </a:solidFill>
                <a:effectLst/>
                <a:latin typeface="Calibri" panose="020F0502020204030204" pitchFamily="34" charset="0"/>
              </a:rPr>
              <a:t>della</a:t>
            </a:r>
            <a:r>
              <a:rPr lang="en-US" sz="1700" b="0" i="0" u="none" strike="noStrike" dirty="0">
                <a:solidFill>
                  <a:srgbClr val="000000"/>
                </a:solidFill>
                <a:effectLst/>
                <a:latin typeface="Calibri" panose="020F0502020204030204" pitchFamily="34" charset="0"/>
              </a:rPr>
              <a:t> </a:t>
            </a:r>
            <a:r>
              <a:rPr lang="en-US" sz="1700" b="0" i="0" u="none" strike="noStrike" dirty="0" err="1">
                <a:solidFill>
                  <a:srgbClr val="000000"/>
                </a:solidFill>
                <a:effectLst/>
                <a:latin typeface="Calibri" panose="020F0502020204030204" pitchFamily="34" charset="0"/>
              </a:rPr>
              <a:t>disabilità</a:t>
            </a:r>
            <a:r>
              <a:rPr lang="en-US" sz="1700" b="0" i="0" u="none" strike="noStrike" dirty="0">
                <a:solidFill>
                  <a:srgbClr val="000000"/>
                </a:solidFill>
                <a:effectLst/>
                <a:latin typeface="Calibri" panose="020F0502020204030204" pitchFamily="34" charset="0"/>
              </a:rPr>
              <a:t> e/o del </a:t>
            </a:r>
            <a:r>
              <a:rPr lang="en-US" sz="1700" b="0" i="0" u="none" strike="noStrike" dirty="0" err="1">
                <a:solidFill>
                  <a:srgbClr val="000000"/>
                </a:solidFill>
                <a:effectLst/>
                <a:latin typeface="Calibri" panose="020F0502020204030204" pitchFamily="34" charset="0"/>
              </a:rPr>
              <a:t>disturbo</a:t>
            </a:r>
            <a:r>
              <a:rPr lang="en-US" sz="1700" b="0" i="0" u="none" strike="noStrike" dirty="0">
                <a:solidFill>
                  <a:srgbClr val="000000"/>
                </a:solidFill>
                <a:effectLst/>
                <a:latin typeface="Calibri" panose="020F0502020204030204" pitchFamily="34" charset="0"/>
              </a:rPr>
              <a:t> </a:t>
            </a:r>
            <a:r>
              <a:rPr lang="en-US" sz="1700" b="0" i="0" u="none" strike="noStrike" dirty="0" err="1">
                <a:solidFill>
                  <a:srgbClr val="000000"/>
                </a:solidFill>
                <a:effectLst/>
                <a:latin typeface="Calibri" panose="020F0502020204030204" pitchFamily="34" charset="0"/>
              </a:rPr>
              <a:t>specifico</a:t>
            </a:r>
            <a:r>
              <a:rPr lang="en-US" sz="1700" b="0" i="0" u="none" strike="noStrike" dirty="0">
                <a:solidFill>
                  <a:srgbClr val="000000"/>
                </a:solidFill>
                <a:effectLst/>
                <a:latin typeface="Calibri" panose="020F0502020204030204" pitchFamily="34" charset="0"/>
              </a:rPr>
              <a:t> </a:t>
            </a:r>
            <a:r>
              <a:rPr lang="en-US" sz="1700" b="0" i="0" u="none" strike="noStrike" dirty="0" err="1">
                <a:solidFill>
                  <a:srgbClr val="000000"/>
                </a:solidFill>
                <a:effectLst/>
                <a:latin typeface="Calibri" panose="020F0502020204030204" pitchFamily="34" charset="0"/>
              </a:rPr>
              <a:t>dell’apprendimento</a:t>
            </a:r>
            <a:r>
              <a:rPr lang="en-US" sz="1700" b="0" i="0" u="none" strike="noStrike" dirty="0">
                <a:solidFill>
                  <a:srgbClr val="000000"/>
                </a:solidFill>
                <a:effectLst/>
                <a:latin typeface="Calibri" panose="020F0502020204030204" pitchFamily="34" charset="0"/>
              </a:rPr>
              <a:t>, per </a:t>
            </a:r>
            <a:r>
              <a:rPr lang="en-US" sz="1700" b="0" i="0" u="none" strike="noStrike" dirty="0" err="1">
                <a:solidFill>
                  <a:srgbClr val="000000"/>
                </a:solidFill>
                <a:effectLst/>
                <a:latin typeface="Calibri" panose="020F0502020204030204" pitchFamily="34" charset="0"/>
              </a:rPr>
              <a:t>affrontare</a:t>
            </a:r>
            <a:r>
              <a:rPr lang="en-US" sz="1700" b="0" i="0" u="none" strike="noStrike" dirty="0">
                <a:solidFill>
                  <a:srgbClr val="000000"/>
                </a:solidFill>
                <a:effectLst/>
                <a:latin typeface="Calibri" panose="020F0502020204030204" pitchFamily="34" charset="0"/>
              </a:rPr>
              <a:t> al </a:t>
            </a:r>
            <a:r>
              <a:rPr lang="en-US" sz="1700" b="0" i="0" u="none" strike="noStrike" dirty="0" err="1">
                <a:solidFill>
                  <a:srgbClr val="000000"/>
                </a:solidFill>
                <a:effectLst/>
                <a:latin typeface="Calibri" panose="020F0502020204030204" pitchFamily="34" charset="0"/>
              </a:rPr>
              <a:t>meglio</a:t>
            </a:r>
            <a:r>
              <a:rPr lang="en-US" sz="1700" b="0" i="0" u="none" strike="noStrike" dirty="0">
                <a:solidFill>
                  <a:srgbClr val="000000"/>
                </a:solidFill>
                <a:effectLst/>
                <a:latin typeface="Calibri" panose="020F0502020204030204" pitchFamily="34" charset="0"/>
              </a:rPr>
              <a:t> il </a:t>
            </a:r>
            <a:r>
              <a:rPr lang="en-US" sz="1700" b="0" i="0" u="none" strike="noStrike" dirty="0" err="1">
                <a:solidFill>
                  <a:srgbClr val="000000"/>
                </a:solidFill>
                <a:effectLst/>
                <a:latin typeface="Calibri" panose="020F0502020204030204" pitchFamily="34" charset="0"/>
              </a:rPr>
              <a:t>percorso</a:t>
            </a:r>
            <a:r>
              <a:rPr lang="en-US" sz="1700" b="0" i="0" u="none" strike="noStrike" dirty="0">
                <a:solidFill>
                  <a:srgbClr val="000000"/>
                </a:solidFill>
                <a:effectLst/>
                <a:latin typeface="Calibri" panose="020F0502020204030204" pitchFamily="34" charset="0"/>
              </a:rPr>
              <a:t> di studio e </a:t>
            </a:r>
            <a:r>
              <a:rPr lang="en-US" sz="1700" b="0" i="0" u="none" strike="noStrike" dirty="0" err="1">
                <a:solidFill>
                  <a:srgbClr val="000000"/>
                </a:solidFill>
                <a:effectLst/>
                <a:latin typeface="Calibri" panose="020F0502020204030204" pitchFamily="34" charset="0"/>
              </a:rPr>
              <a:t>gli</a:t>
            </a:r>
            <a:r>
              <a:rPr lang="en-US" sz="1700" b="0" i="0" u="none" strike="noStrike" dirty="0">
                <a:solidFill>
                  <a:srgbClr val="000000"/>
                </a:solidFill>
                <a:effectLst/>
                <a:latin typeface="Calibri" panose="020F0502020204030204" pitchFamily="34" charset="0"/>
              </a:rPr>
              <a:t> </a:t>
            </a:r>
            <a:r>
              <a:rPr lang="en-US" sz="1700" b="0" i="0" u="none" strike="noStrike" dirty="0" err="1">
                <a:solidFill>
                  <a:srgbClr val="000000"/>
                </a:solidFill>
                <a:effectLst/>
                <a:latin typeface="Calibri" panose="020F0502020204030204" pitchFamily="34" charset="0"/>
              </a:rPr>
              <a:t>esami</a:t>
            </a:r>
            <a:r>
              <a:rPr lang="en-US" sz="1700" b="0" i="0" u="none" strike="noStrike" dirty="0">
                <a:solidFill>
                  <a:srgbClr val="000000"/>
                </a:solidFill>
                <a:effectLst/>
                <a:latin typeface="Calibri" panose="020F0502020204030204" pitchFamily="34" charset="0"/>
              </a:rPr>
              <a:t> del </a:t>
            </a:r>
            <a:r>
              <a:rPr lang="en-US" sz="1700" b="0" i="0" u="none" strike="noStrike" dirty="0" err="1">
                <a:solidFill>
                  <a:srgbClr val="000000"/>
                </a:solidFill>
                <a:effectLst/>
                <a:latin typeface="Calibri" panose="020F0502020204030204" pitchFamily="34" charset="0"/>
              </a:rPr>
              <a:t>corso</a:t>
            </a:r>
            <a:r>
              <a:rPr lang="en-US" sz="1700" b="0" i="0" u="none" strike="noStrike" dirty="0">
                <a:solidFill>
                  <a:srgbClr val="000000"/>
                </a:solidFill>
                <a:effectLst/>
                <a:latin typeface="Calibri" panose="020F0502020204030204" pitchFamily="34" charset="0"/>
              </a:rPr>
              <a:t> di </a:t>
            </a:r>
            <a:r>
              <a:rPr lang="en-US" sz="1700" b="0" i="0" u="none" strike="noStrike" dirty="0" err="1">
                <a:solidFill>
                  <a:srgbClr val="000000"/>
                </a:solidFill>
                <a:effectLst/>
                <a:latin typeface="Calibri" panose="020F0502020204030204" pitchFamily="34" charset="0"/>
              </a:rPr>
              <a:t>laurea</a:t>
            </a:r>
            <a:r>
              <a:rPr lang="en-US" sz="1700" b="0" i="0" u="none" strike="noStrike" dirty="0">
                <a:solidFill>
                  <a:srgbClr val="000000"/>
                </a:solidFill>
                <a:effectLst/>
                <a:latin typeface="Calibri" panose="020F0502020204030204" pitchFamily="34" charset="0"/>
              </a:rPr>
              <a:t>.”</a:t>
            </a:r>
            <a:r>
              <a:rPr lang="en-US" sz="1800" b="0" i="0" u="none" strike="noStrike" dirty="0">
                <a:solidFill>
                  <a:srgbClr val="000000"/>
                </a:solidFill>
                <a:effectLst/>
                <a:latin typeface="Calibri" panose="020F0502020204030204" pitchFamily="34" charset="0"/>
              </a:rPr>
              <a:t> </a:t>
            </a:r>
          </a:p>
        </p:txBody>
      </p:sp>
      <p:sp>
        <p:nvSpPr>
          <p:cNvPr id="8" name="TextBox 7">
            <a:extLst>
              <a:ext uri="{FF2B5EF4-FFF2-40B4-BE49-F238E27FC236}">
                <a16:creationId xmlns:a16="http://schemas.microsoft.com/office/drawing/2014/main" id="{D417B0E5-94CA-55F1-002E-B80CB8C17E1E}"/>
              </a:ext>
            </a:extLst>
          </p:cNvPr>
          <p:cNvSpPr txBox="1"/>
          <p:nvPr/>
        </p:nvSpPr>
        <p:spPr>
          <a:xfrm>
            <a:off x="1115616" y="4111603"/>
            <a:ext cx="6984776" cy="369332"/>
          </a:xfrm>
          <a:prstGeom prst="rect">
            <a:avLst/>
          </a:prstGeom>
          <a:noFill/>
        </p:spPr>
        <p:txBody>
          <a:bodyPr wrap="square">
            <a:spAutoFit/>
          </a:bodyPr>
          <a:lstStyle/>
          <a:p>
            <a:r>
              <a:rPr lang="en-US" sz="1800" b="0" i="0" u="none" strike="noStrike" dirty="0">
                <a:solidFill>
                  <a:srgbClr val="000000"/>
                </a:solidFill>
                <a:effectLst/>
                <a:latin typeface="Calibri" panose="020F0502020204030204" pitchFamily="34" charset="0"/>
              </a:rPr>
              <a:t>Accesso a </a:t>
            </a:r>
            <a:r>
              <a:rPr lang="en-US" sz="1800" b="0" i="0" u="none" strike="noStrike" dirty="0" err="1">
                <a:solidFill>
                  <a:srgbClr val="000000"/>
                </a:solidFill>
                <a:effectLst/>
                <a:latin typeface="Calibri" panose="020F0502020204030204" pitchFamily="34" charset="0"/>
              </a:rPr>
              <a:t>servizi</a:t>
            </a:r>
            <a:r>
              <a:rPr lang="en-US" sz="1800" b="0" i="0" u="none" strike="noStrike" dirty="0">
                <a:solidFill>
                  <a:srgbClr val="000000"/>
                </a:solidFill>
                <a:effectLst/>
                <a:latin typeface="Calibri" panose="020F0502020204030204" pitchFamily="34" charset="0"/>
              </a:rPr>
              <a:t> di </a:t>
            </a:r>
            <a:r>
              <a:rPr lang="en-US" sz="1800" b="0" i="0" u="none" strike="noStrike" dirty="0" err="1">
                <a:solidFill>
                  <a:srgbClr val="000000"/>
                </a:solidFill>
                <a:effectLst/>
                <a:latin typeface="Calibri" panose="020F0502020204030204" pitchFamily="34" charset="0"/>
              </a:rPr>
              <a:t>supporto</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durante</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tutto</a:t>
            </a:r>
            <a:r>
              <a:rPr lang="en-US" sz="1800" b="0" i="0" u="none" strike="noStrike" dirty="0">
                <a:solidFill>
                  <a:srgbClr val="000000"/>
                </a:solidFill>
                <a:effectLst/>
                <a:latin typeface="Calibri" panose="020F0502020204030204" pitchFamily="34" charset="0"/>
              </a:rPr>
              <a:t> il </a:t>
            </a:r>
            <a:r>
              <a:rPr lang="en-US" sz="1800" b="0" i="0" u="none" strike="noStrike" dirty="0" err="1">
                <a:solidFill>
                  <a:srgbClr val="000000"/>
                </a:solidFill>
                <a:effectLst/>
                <a:latin typeface="Calibri" panose="020F0502020204030204" pitchFamily="34" charset="0"/>
              </a:rPr>
              <a:t>percorso</a:t>
            </a:r>
            <a:r>
              <a:rPr lang="en-US" sz="1800" b="0" i="0" u="none" strike="noStrike" dirty="0">
                <a:solidFill>
                  <a:srgbClr val="000000"/>
                </a:solidFill>
                <a:effectLst/>
                <a:latin typeface="Calibri" panose="020F0502020204030204" pitchFamily="34" charset="0"/>
              </a:rPr>
              <a:t> e al </a:t>
            </a:r>
            <a:r>
              <a:rPr lang="en-US" sz="1800" b="0" i="0" u="none" strike="noStrike" dirty="0" err="1">
                <a:solidFill>
                  <a:srgbClr val="000000"/>
                </a:solidFill>
                <a:effectLst/>
                <a:latin typeface="Calibri" panose="020F0502020204030204" pitchFamily="34" charset="0"/>
              </a:rPr>
              <a:t>suo</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termine</a:t>
            </a:r>
            <a:r>
              <a:rPr lang="en-US" sz="1800" b="0" i="0" u="none" strike="noStrike" dirty="0">
                <a:solidFill>
                  <a:srgbClr val="000000"/>
                </a:solidFill>
                <a:effectLst/>
                <a:latin typeface="Calibri" panose="020F0502020204030204" pitchFamily="34" charset="0"/>
              </a:rPr>
              <a:t>:</a:t>
            </a:r>
          </a:p>
        </p:txBody>
      </p:sp>
      <p:sp>
        <p:nvSpPr>
          <p:cNvPr id="11" name="TextBox 10">
            <a:extLst>
              <a:ext uri="{FF2B5EF4-FFF2-40B4-BE49-F238E27FC236}">
                <a16:creationId xmlns:a16="http://schemas.microsoft.com/office/drawing/2014/main" id="{85D3FB3E-4765-2877-22F0-19241E927906}"/>
              </a:ext>
            </a:extLst>
          </p:cNvPr>
          <p:cNvSpPr txBox="1"/>
          <p:nvPr/>
        </p:nvSpPr>
        <p:spPr>
          <a:xfrm>
            <a:off x="2195736" y="4553186"/>
            <a:ext cx="4968552" cy="1477328"/>
          </a:xfrm>
          <a:prstGeom prst="rect">
            <a:avLst/>
          </a:prstGeom>
          <a:noFill/>
        </p:spPr>
        <p:txBody>
          <a:bodyPr wrap="square">
            <a:spAutoFit/>
          </a:bodyPr>
          <a:lstStyle/>
          <a:p>
            <a:pPr algn="l">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Colloqui</a:t>
            </a:r>
            <a:r>
              <a:rPr lang="en-US" sz="1800" b="0" i="0" u="none" strike="noStrike" dirty="0">
                <a:solidFill>
                  <a:srgbClr val="000000"/>
                </a:solidFill>
                <a:effectLst/>
                <a:latin typeface="Calibri" panose="020F0502020204030204" pitchFamily="34" charset="0"/>
              </a:rPr>
              <a:t> di </a:t>
            </a:r>
            <a:r>
              <a:rPr lang="en-US" sz="1800" b="0" i="0" u="none" strike="noStrike" dirty="0" err="1">
                <a:solidFill>
                  <a:srgbClr val="000000"/>
                </a:solidFill>
                <a:effectLst/>
                <a:latin typeface="Calibri" panose="020F0502020204030204" pitchFamily="34" charset="0"/>
              </a:rPr>
              <a:t>accoglienza</a:t>
            </a:r>
            <a:r>
              <a:rPr lang="en-US" sz="1800" b="0" i="0" u="none" strike="noStrike" dirty="0">
                <a:solidFill>
                  <a:srgbClr val="000000"/>
                </a:solidFill>
                <a:effectLst/>
                <a:latin typeface="Calibri" panose="020F0502020204030204" pitchFamily="34" charset="0"/>
              </a:rPr>
              <a:t> e </a:t>
            </a:r>
            <a:r>
              <a:rPr lang="en-US" sz="1800" b="0" i="0" u="none" strike="noStrike" dirty="0" err="1">
                <a:solidFill>
                  <a:srgbClr val="000000"/>
                </a:solidFill>
                <a:effectLst/>
                <a:latin typeface="Calibri" panose="020F0502020204030204" pitchFamily="34" charset="0"/>
              </a:rPr>
              <a:t>monitoraggio</a:t>
            </a:r>
            <a:endParaRPr lang="en-US" sz="1800" b="0" i="0" u="none" strike="noStrike" dirty="0">
              <a:solidFill>
                <a:srgbClr val="000000"/>
              </a:solidFill>
              <a:effectLst/>
              <a:latin typeface="Calibri" panose="020F0502020204030204" pitchFamily="34" charset="0"/>
            </a:endParaRPr>
          </a:p>
          <a:p>
            <a:pPr algn="l">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Testi</a:t>
            </a:r>
            <a:r>
              <a:rPr lang="en-US" sz="1800" b="0" i="0" u="none" strike="noStrike" dirty="0">
                <a:solidFill>
                  <a:srgbClr val="000000"/>
                </a:solidFill>
                <a:effectLst/>
                <a:latin typeface="Calibri" panose="020F0502020204030204" pitchFamily="34" charset="0"/>
              </a:rPr>
              <a:t> in </a:t>
            </a:r>
            <a:r>
              <a:rPr lang="en-US" sz="1800" b="0" i="0" u="none" strike="noStrike" dirty="0" err="1">
                <a:solidFill>
                  <a:srgbClr val="000000"/>
                </a:solidFill>
                <a:effectLst/>
                <a:latin typeface="Calibri" panose="020F0502020204030204" pitchFamily="34" charset="0"/>
              </a:rPr>
              <a:t>formato</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digitale</a:t>
            </a:r>
            <a:endParaRPr lang="en-US" sz="1800" b="0" i="0" u="none" strike="noStrike" dirty="0">
              <a:solidFill>
                <a:srgbClr val="000000"/>
              </a:solidFill>
              <a:effectLst/>
              <a:latin typeface="Calibri" panose="020F0502020204030204" pitchFamily="34" charset="0"/>
            </a:endParaRPr>
          </a:p>
          <a:p>
            <a:pPr algn="l">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Servizio</a:t>
            </a:r>
            <a:r>
              <a:rPr lang="en-US" sz="1800" b="0" i="0" u="none" strike="noStrike" dirty="0">
                <a:solidFill>
                  <a:srgbClr val="000000"/>
                </a:solidFill>
                <a:effectLst/>
                <a:latin typeface="Calibri" panose="020F0502020204030204" pitchFamily="34" charset="0"/>
              </a:rPr>
              <a:t> di </a:t>
            </a:r>
            <a:r>
              <a:rPr lang="en-US" sz="1800" b="0" i="0" u="none" strike="noStrike" dirty="0" err="1">
                <a:solidFill>
                  <a:srgbClr val="000000"/>
                </a:solidFill>
                <a:effectLst/>
                <a:latin typeface="Calibri" panose="020F0502020204030204" pitchFamily="34" charset="0"/>
              </a:rPr>
              <a:t>tutorato</a:t>
            </a:r>
            <a:endParaRPr lang="en-US" sz="1800" b="0" i="0" u="none" strike="noStrike" dirty="0">
              <a:solidFill>
                <a:srgbClr val="000000"/>
              </a:solidFill>
              <a:effectLst/>
              <a:latin typeface="Calibri" panose="020F0502020204030204" pitchFamily="34" charset="0"/>
            </a:endParaRPr>
          </a:p>
          <a:p>
            <a:pPr algn="l">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Borse</a:t>
            </a:r>
            <a:r>
              <a:rPr lang="en-US" sz="1800" b="0" i="0" u="none" strike="noStrike" dirty="0">
                <a:solidFill>
                  <a:srgbClr val="000000"/>
                </a:solidFill>
                <a:effectLst/>
                <a:latin typeface="Calibri" panose="020F0502020204030204" pitchFamily="34" charset="0"/>
              </a:rPr>
              <a:t> di studio per </a:t>
            </a:r>
            <a:r>
              <a:rPr lang="en-US" sz="1800" b="0" i="0" u="none" strike="noStrike" dirty="0" err="1">
                <a:solidFill>
                  <a:srgbClr val="000000"/>
                </a:solidFill>
                <a:effectLst/>
                <a:latin typeface="Calibri" panose="020F0502020204030204" pitchFamily="34" charset="0"/>
              </a:rPr>
              <a:t>l’inclusione</a:t>
            </a:r>
            <a:r>
              <a:rPr lang="en-US" sz="1800" b="0" i="0" u="none" strike="noStrike" dirty="0">
                <a:solidFill>
                  <a:srgbClr val="000000"/>
                </a:solidFill>
                <a:effectLst/>
                <a:latin typeface="Calibri" panose="020F0502020204030204" pitchFamily="34" charset="0"/>
              </a:rPr>
              <a:t> e la </a:t>
            </a:r>
            <a:r>
              <a:rPr lang="en-US" sz="1800" b="0" i="0" u="none" strike="noStrike" dirty="0" err="1">
                <a:solidFill>
                  <a:srgbClr val="000000"/>
                </a:solidFill>
                <a:effectLst/>
                <a:latin typeface="Calibri" panose="020F0502020204030204" pitchFamily="34" charset="0"/>
              </a:rPr>
              <a:t>mobilità</a:t>
            </a:r>
            <a:endParaRPr lang="en-US" sz="1800" b="0" i="0" u="none" strike="noStrike" dirty="0">
              <a:solidFill>
                <a:srgbClr val="000000"/>
              </a:solidFill>
              <a:effectLst/>
              <a:latin typeface="Calibri" panose="020F0502020204030204" pitchFamily="34" charset="0"/>
            </a:endParaRPr>
          </a:p>
          <a:p>
            <a:pPr algn="l">
              <a:buFont typeface="Arial" panose="020B0604020202020204" pitchFamily="34" charset="0"/>
              <a:buChar char="•"/>
            </a:pPr>
            <a:r>
              <a:rPr lang="en-US" dirty="0">
                <a:solidFill>
                  <a:srgbClr val="000000"/>
                </a:solidFill>
                <a:latin typeface="Calibri" panose="020F0502020204030204" pitchFamily="34" charset="0"/>
              </a:rPr>
              <a:t> </a:t>
            </a:r>
            <a:r>
              <a:rPr lang="en-US" dirty="0" err="1">
                <a:solidFill>
                  <a:srgbClr val="000000"/>
                </a:solidFill>
                <a:latin typeface="Calibri" panose="020F0502020204030204" pitchFamily="34" charset="0"/>
              </a:rPr>
              <a:t>I</a:t>
            </a:r>
            <a:r>
              <a:rPr lang="en-US" sz="1800" b="0" i="0" u="none" strike="noStrike" dirty="0" err="1">
                <a:solidFill>
                  <a:srgbClr val="000000"/>
                </a:solidFill>
                <a:effectLst/>
                <a:latin typeface="Calibri" panose="020F0502020204030204" pitchFamily="34" charset="0"/>
              </a:rPr>
              <a:t>nformazioni</a:t>
            </a:r>
            <a:r>
              <a:rPr lang="en-US" sz="1800" b="0" i="0" u="none" strike="noStrike" dirty="0">
                <a:solidFill>
                  <a:srgbClr val="000000"/>
                </a:solidFill>
                <a:effectLst/>
                <a:latin typeface="Calibri" panose="020F0502020204030204" pitchFamily="34" charset="0"/>
              </a:rPr>
              <a:t> e </a:t>
            </a:r>
            <a:r>
              <a:rPr lang="en-US" sz="1800" b="0" i="0" u="none" strike="noStrike" dirty="0" err="1">
                <a:solidFill>
                  <a:srgbClr val="000000"/>
                </a:solidFill>
                <a:effectLst/>
                <a:latin typeface="Calibri" panose="020F0502020204030204" pitchFamily="34" charset="0"/>
              </a:rPr>
              <a:t>strumenti</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utili</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alla</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ricerca</a:t>
            </a:r>
            <a:r>
              <a:rPr lang="en-US" sz="1800" b="0" i="0" u="none" strike="noStrike" dirty="0">
                <a:solidFill>
                  <a:srgbClr val="000000"/>
                </a:solidFill>
                <a:effectLst/>
                <a:latin typeface="Calibri" panose="020F0502020204030204" pitchFamily="34" charset="0"/>
              </a:rPr>
              <a:t> di </a:t>
            </a:r>
            <a:r>
              <a:rPr lang="en-US" sz="1800" b="0" i="0" u="none" strike="noStrike" dirty="0" err="1">
                <a:solidFill>
                  <a:srgbClr val="000000"/>
                </a:solidFill>
                <a:effectLst/>
                <a:latin typeface="Calibri" panose="020F0502020204030204" pitchFamily="34" charset="0"/>
              </a:rPr>
              <a:t>lavoro</a:t>
            </a:r>
            <a:endParaRPr lang="en-US" sz="1800" b="0" i="0" u="none" strike="noStrike"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22502232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250022" y="367989"/>
            <a:ext cx="7893978" cy="492443"/>
          </a:xfrm>
          <a:prstGeom prst="rect">
            <a:avLst/>
          </a:prstGeom>
          <a:solidFill>
            <a:srgbClr val="007161"/>
          </a:solidFill>
        </p:spPr>
        <p:txBody>
          <a:bodyPr wrap="square" rtlCol="0">
            <a:spAutoFit/>
          </a:bodyPr>
          <a:lstStyle/>
          <a:p>
            <a:endParaRPr lang="it-IT" sz="2600" dirty="0">
              <a:solidFill>
                <a:schemeClr val="bg1"/>
              </a:solidFill>
            </a:endParaRPr>
          </a:p>
        </p:txBody>
      </p:sp>
      <p:sp>
        <p:nvSpPr>
          <p:cNvPr id="7" name="Titolo 1"/>
          <p:cNvSpPr txBox="1">
            <a:spLocks/>
          </p:cNvSpPr>
          <p:nvPr/>
        </p:nvSpPr>
        <p:spPr>
          <a:xfrm>
            <a:off x="1115616" y="116632"/>
            <a:ext cx="7920880" cy="1008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400" b="1" dirty="0">
                <a:solidFill>
                  <a:schemeClr val="bg1"/>
                </a:solidFill>
              </a:rPr>
              <a:t>Presentazione del Corso di Studi in Biotecnologie</a:t>
            </a:r>
          </a:p>
        </p:txBody>
      </p:sp>
      <p:sp>
        <p:nvSpPr>
          <p:cNvPr id="5" name="Rectangle 4">
            <a:extLst>
              <a:ext uri="{FF2B5EF4-FFF2-40B4-BE49-F238E27FC236}">
                <a16:creationId xmlns:a16="http://schemas.microsoft.com/office/drawing/2014/main" id="{21EBE98C-6A40-D146-8E16-EA753AD12638}"/>
              </a:ext>
            </a:extLst>
          </p:cNvPr>
          <p:cNvSpPr/>
          <p:nvPr/>
        </p:nvSpPr>
        <p:spPr>
          <a:xfrm>
            <a:off x="2195736" y="1167135"/>
            <a:ext cx="4695516" cy="461665"/>
          </a:xfrm>
          <a:prstGeom prst="rect">
            <a:avLst/>
          </a:prstGeom>
        </p:spPr>
        <p:txBody>
          <a:bodyPr wrap="none">
            <a:spAutoFit/>
          </a:bodyPr>
          <a:lstStyle/>
          <a:p>
            <a:r>
              <a:rPr lang="en-GB" sz="2400" b="1" cap="all" dirty="0">
                <a:solidFill>
                  <a:srgbClr val="005045"/>
                </a:solidFill>
                <a:latin typeface="Titillium Web" panose="020F0502020204030204" pitchFamily="34" charset="0"/>
              </a:rPr>
              <a:t>PRECORSO DI METODO DI STUDIO</a:t>
            </a:r>
            <a:endParaRPr lang="en-GB" sz="2400" b="1" i="0" u="none" strike="noStrike" cap="all" dirty="0">
              <a:solidFill>
                <a:srgbClr val="005045"/>
              </a:solidFill>
              <a:effectLst/>
              <a:latin typeface="Titillium Web" panose="020F0502020204030204" pitchFamily="34" charset="0"/>
            </a:endParaRPr>
          </a:p>
        </p:txBody>
      </p:sp>
      <p:sp>
        <p:nvSpPr>
          <p:cNvPr id="6" name="Rectangle 5">
            <a:extLst>
              <a:ext uri="{FF2B5EF4-FFF2-40B4-BE49-F238E27FC236}">
                <a16:creationId xmlns:a16="http://schemas.microsoft.com/office/drawing/2014/main" id="{C7B3AFF9-AB5A-954A-9429-C91C5C176F1B}"/>
              </a:ext>
            </a:extLst>
          </p:cNvPr>
          <p:cNvSpPr/>
          <p:nvPr/>
        </p:nvSpPr>
        <p:spPr>
          <a:xfrm>
            <a:off x="494420" y="1785010"/>
            <a:ext cx="8155160" cy="707886"/>
          </a:xfrm>
          <a:prstGeom prst="rect">
            <a:avLst/>
          </a:prstGeom>
        </p:spPr>
        <p:txBody>
          <a:bodyPr wrap="square">
            <a:spAutoFit/>
          </a:bodyPr>
          <a:lstStyle/>
          <a:p>
            <a:pPr algn="ctr"/>
            <a:r>
              <a:rPr lang="en-GB" sz="2000" b="1" dirty="0" err="1"/>
              <a:t>Studiare</a:t>
            </a:r>
            <a:r>
              <a:rPr lang="en-GB" sz="2000" b="1" dirty="0"/>
              <a:t> in modo </a:t>
            </a:r>
            <a:r>
              <a:rPr lang="en-GB" sz="2000" b="1" dirty="0" err="1"/>
              <a:t>efficace</a:t>
            </a:r>
            <a:r>
              <a:rPr lang="en-GB" sz="2000" b="1" dirty="0"/>
              <a:t>, </a:t>
            </a:r>
            <a:r>
              <a:rPr lang="en-GB" sz="2000" b="1" dirty="0" err="1"/>
              <a:t>ottimizzare</a:t>
            </a:r>
            <a:r>
              <a:rPr lang="en-GB" sz="2000" b="1" dirty="0"/>
              <a:t> </a:t>
            </a:r>
            <a:r>
              <a:rPr lang="en-GB" sz="2000" b="1" dirty="0" err="1"/>
              <a:t>i</a:t>
            </a:r>
            <a:r>
              <a:rPr lang="en-GB" sz="2000" b="1" dirty="0"/>
              <a:t> tempi, </a:t>
            </a:r>
            <a:r>
              <a:rPr lang="en-GB" sz="2000" b="1" dirty="0" err="1"/>
              <a:t>preparare</a:t>
            </a:r>
            <a:r>
              <a:rPr lang="en-GB" sz="2000" b="1" dirty="0"/>
              <a:t> </a:t>
            </a:r>
            <a:r>
              <a:rPr lang="en-GB" sz="2000" b="1" dirty="0" err="1"/>
              <a:t>più</a:t>
            </a:r>
            <a:r>
              <a:rPr lang="en-GB" sz="2000" b="1" dirty="0"/>
              <a:t> </a:t>
            </a:r>
            <a:r>
              <a:rPr lang="en-GB" sz="2000" b="1" dirty="0" err="1"/>
              <a:t>esami</a:t>
            </a:r>
            <a:r>
              <a:rPr lang="en-GB" sz="2000" b="1" dirty="0"/>
              <a:t> </a:t>
            </a:r>
            <a:r>
              <a:rPr lang="en-GB" sz="2000" b="1" dirty="0" err="1"/>
              <a:t>contemporaneamente</a:t>
            </a:r>
            <a:r>
              <a:rPr lang="en-GB" sz="2000" b="1" dirty="0"/>
              <a:t> e </a:t>
            </a:r>
            <a:r>
              <a:rPr lang="en-GB" sz="2000" b="1" dirty="0" err="1"/>
              <a:t>affrontarli</a:t>
            </a:r>
            <a:r>
              <a:rPr lang="en-GB" sz="2000" b="1" dirty="0"/>
              <a:t> con </a:t>
            </a:r>
            <a:r>
              <a:rPr lang="en-GB" sz="2000" b="1" dirty="0" err="1"/>
              <a:t>successo</a:t>
            </a:r>
            <a:r>
              <a:rPr lang="en-GB" sz="2000" b="1" dirty="0"/>
              <a:t> </a:t>
            </a:r>
            <a:r>
              <a:rPr lang="en-GB" sz="2000" b="1" dirty="0" err="1"/>
              <a:t>nei</a:t>
            </a:r>
            <a:r>
              <a:rPr lang="en-GB" sz="2000" b="1" dirty="0"/>
              <a:t> tempi </a:t>
            </a:r>
            <a:r>
              <a:rPr lang="en-GB" sz="2000" b="1" dirty="0" err="1"/>
              <a:t>previsti</a:t>
            </a:r>
            <a:r>
              <a:rPr lang="en-GB" sz="2000" b="1" dirty="0"/>
              <a:t>? </a:t>
            </a:r>
          </a:p>
        </p:txBody>
      </p:sp>
      <p:sp>
        <p:nvSpPr>
          <p:cNvPr id="9" name="Rectangle 8">
            <a:extLst>
              <a:ext uri="{FF2B5EF4-FFF2-40B4-BE49-F238E27FC236}">
                <a16:creationId xmlns:a16="http://schemas.microsoft.com/office/drawing/2014/main" id="{ABFCB5A3-0038-6E47-9F25-E1E878E84362}"/>
              </a:ext>
            </a:extLst>
          </p:cNvPr>
          <p:cNvSpPr/>
          <p:nvPr/>
        </p:nvSpPr>
        <p:spPr>
          <a:xfrm>
            <a:off x="1907704" y="5577568"/>
            <a:ext cx="5558311" cy="584775"/>
          </a:xfrm>
          <a:prstGeom prst="rect">
            <a:avLst/>
          </a:prstGeom>
        </p:spPr>
        <p:txBody>
          <a:bodyPr wrap="square">
            <a:spAutoFit/>
          </a:bodyPr>
          <a:lstStyle/>
          <a:p>
            <a:pPr algn="ctr"/>
            <a:r>
              <a:rPr lang="en-GB" sz="1600" dirty="0">
                <a:hlinkClick r:id="rId3"/>
              </a:rPr>
              <a:t>https://www.uninsubria.it/node/2675</a:t>
            </a:r>
            <a:endParaRPr lang="en-GB" sz="1600" dirty="0"/>
          </a:p>
          <a:p>
            <a:pPr algn="ctr"/>
            <a:endParaRPr lang="en-IT" sz="1600" dirty="0"/>
          </a:p>
        </p:txBody>
      </p:sp>
      <p:sp>
        <p:nvSpPr>
          <p:cNvPr id="13" name="Rectangle 12">
            <a:extLst>
              <a:ext uri="{FF2B5EF4-FFF2-40B4-BE49-F238E27FC236}">
                <a16:creationId xmlns:a16="http://schemas.microsoft.com/office/drawing/2014/main" id="{7063128E-0A95-8F40-B475-B1D51BA19BBA}"/>
              </a:ext>
            </a:extLst>
          </p:cNvPr>
          <p:cNvSpPr/>
          <p:nvPr/>
        </p:nvSpPr>
        <p:spPr>
          <a:xfrm>
            <a:off x="431797" y="3713464"/>
            <a:ext cx="8361316" cy="1477328"/>
          </a:xfrm>
          <a:prstGeom prst="rect">
            <a:avLst/>
          </a:prstGeom>
        </p:spPr>
        <p:txBody>
          <a:bodyPr wrap="square">
            <a:spAutoFit/>
          </a:bodyPr>
          <a:lstStyle/>
          <a:p>
            <a:pPr algn="just">
              <a:buFont typeface="Arial" panose="020B0604020202020204" pitchFamily="34" charset="0"/>
              <a:buChar char="•"/>
            </a:pPr>
            <a:r>
              <a:rPr lang="en-GB" dirty="0" err="1">
                <a:solidFill>
                  <a:srgbClr val="444444"/>
                </a:solidFill>
              </a:rPr>
              <a:t>Lezione</a:t>
            </a:r>
            <a:r>
              <a:rPr lang="en-GB" dirty="0">
                <a:solidFill>
                  <a:srgbClr val="444444"/>
                </a:solidFill>
              </a:rPr>
              <a:t> 1 - </a:t>
            </a:r>
            <a:r>
              <a:rPr lang="en-GB" dirty="0" err="1">
                <a:solidFill>
                  <a:srgbClr val="444444"/>
                </a:solidFill>
              </a:rPr>
              <a:t>differenze</a:t>
            </a:r>
            <a:r>
              <a:rPr lang="en-GB" dirty="0">
                <a:solidFill>
                  <a:srgbClr val="444444"/>
                </a:solidFill>
              </a:rPr>
              <a:t> </a:t>
            </a:r>
            <a:r>
              <a:rPr lang="en-GB" dirty="0" err="1">
                <a:solidFill>
                  <a:srgbClr val="444444"/>
                </a:solidFill>
              </a:rPr>
              <a:t>tra</a:t>
            </a:r>
            <a:r>
              <a:rPr lang="en-GB" dirty="0">
                <a:solidFill>
                  <a:srgbClr val="444444"/>
                </a:solidFill>
              </a:rPr>
              <a:t> </a:t>
            </a:r>
            <a:r>
              <a:rPr lang="en-GB" dirty="0" err="1">
                <a:solidFill>
                  <a:srgbClr val="444444"/>
                </a:solidFill>
              </a:rPr>
              <a:t>percorso</a:t>
            </a:r>
            <a:r>
              <a:rPr lang="en-GB" dirty="0">
                <a:solidFill>
                  <a:srgbClr val="444444"/>
                </a:solidFill>
              </a:rPr>
              <a:t> </a:t>
            </a:r>
            <a:r>
              <a:rPr lang="en-GB" dirty="0" err="1">
                <a:solidFill>
                  <a:srgbClr val="444444"/>
                </a:solidFill>
              </a:rPr>
              <a:t>universitario</a:t>
            </a:r>
            <a:r>
              <a:rPr lang="en-GB" dirty="0">
                <a:solidFill>
                  <a:srgbClr val="444444"/>
                </a:solidFill>
              </a:rPr>
              <a:t> e </a:t>
            </a:r>
            <a:r>
              <a:rPr lang="en-GB" dirty="0" err="1">
                <a:solidFill>
                  <a:srgbClr val="444444"/>
                </a:solidFill>
              </a:rPr>
              <a:t>scuola</a:t>
            </a:r>
            <a:r>
              <a:rPr lang="en-GB" dirty="0">
                <a:solidFill>
                  <a:srgbClr val="444444"/>
                </a:solidFill>
              </a:rPr>
              <a:t> </a:t>
            </a:r>
            <a:r>
              <a:rPr lang="en-GB" dirty="0" err="1">
                <a:solidFill>
                  <a:srgbClr val="444444"/>
                </a:solidFill>
              </a:rPr>
              <a:t>secondaria</a:t>
            </a:r>
            <a:r>
              <a:rPr lang="en-GB" dirty="0">
                <a:solidFill>
                  <a:srgbClr val="444444"/>
                </a:solidFill>
              </a:rPr>
              <a:t> di secondo </a:t>
            </a:r>
            <a:r>
              <a:rPr lang="en-GB" dirty="0" err="1">
                <a:solidFill>
                  <a:srgbClr val="444444"/>
                </a:solidFill>
              </a:rPr>
              <a:t>grado</a:t>
            </a:r>
            <a:r>
              <a:rPr lang="en-GB" dirty="0">
                <a:solidFill>
                  <a:srgbClr val="444444"/>
                </a:solidFill>
              </a:rPr>
              <a:t>;</a:t>
            </a:r>
          </a:p>
          <a:p>
            <a:pPr algn="just">
              <a:buFont typeface="Arial" panose="020B0604020202020204" pitchFamily="34" charset="0"/>
              <a:buChar char="•"/>
            </a:pPr>
            <a:r>
              <a:rPr lang="en-GB" dirty="0" err="1">
                <a:solidFill>
                  <a:srgbClr val="444444"/>
                </a:solidFill>
              </a:rPr>
              <a:t>Lezione</a:t>
            </a:r>
            <a:r>
              <a:rPr lang="en-GB" dirty="0">
                <a:solidFill>
                  <a:srgbClr val="444444"/>
                </a:solidFill>
              </a:rPr>
              <a:t> 2 - come </a:t>
            </a:r>
            <a:r>
              <a:rPr lang="en-GB" dirty="0" err="1">
                <a:solidFill>
                  <a:srgbClr val="444444"/>
                </a:solidFill>
              </a:rPr>
              <a:t>si</a:t>
            </a:r>
            <a:r>
              <a:rPr lang="en-GB" dirty="0">
                <a:solidFill>
                  <a:srgbClr val="444444"/>
                </a:solidFill>
              </a:rPr>
              <a:t> </a:t>
            </a:r>
            <a:r>
              <a:rPr lang="en-GB" dirty="0" err="1">
                <a:solidFill>
                  <a:srgbClr val="444444"/>
                </a:solidFill>
              </a:rPr>
              <a:t>impara</a:t>
            </a:r>
            <a:r>
              <a:rPr lang="en-GB" dirty="0">
                <a:solidFill>
                  <a:srgbClr val="444444"/>
                </a:solidFill>
              </a:rPr>
              <a:t>, come </a:t>
            </a:r>
            <a:r>
              <a:rPr lang="en-GB" dirty="0" err="1">
                <a:solidFill>
                  <a:srgbClr val="444444"/>
                </a:solidFill>
              </a:rPr>
              <a:t>si</a:t>
            </a:r>
            <a:r>
              <a:rPr lang="en-GB" dirty="0">
                <a:solidFill>
                  <a:srgbClr val="444444"/>
                </a:solidFill>
              </a:rPr>
              <a:t> </a:t>
            </a:r>
            <a:r>
              <a:rPr lang="en-GB" dirty="0" err="1">
                <a:solidFill>
                  <a:srgbClr val="444444"/>
                </a:solidFill>
              </a:rPr>
              <a:t>studia</a:t>
            </a:r>
            <a:r>
              <a:rPr lang="en-GB" dirty="0">
                <a:solidFill>
                  <a:srgbClr val="444444"/>
                </a:solidFill>
              </a:rPr>
              <a:t> </a:t>
            </a:r>
            <a:r>
              <a:rPr lang="en-GB" dirty="0" err="1">
                <a:solidFill>
                  <a:srgbClr val="444444"/>
                </a:solidFill>
              </a:rPr>
              <a:t>efficacemente</a:t>
            </a:r>
            <a:r>
              <a:rPr lang="en-GB" dirty="0">
                <a:solidFill>
                  <a:srgbClr val="444444"/>
                </a:solidFill>
              </a:rPr>
              <a:t>, come </a:t>
            </a:r>
            <a:r>
              <a:rPr lang="en-GB" dirty="0" err="1">
                <a:solidFill>
                  <a:srgbClr val="444444"/>
                </a:solidFill>
              </a:rPr>
              <a:t>si</a:t>
            </a:r>
            <a:r>
              <a:rPr lang="en-GB" dirty="0">
                <a:solidFill>
                  <a:srgbClr val="444444"/>
                </a:solidFill>
              </a:rPr>
              <a:t> </a:t>
            </a:r>
            <a:r>
              <a:rPr lang="en-GB" dirty="0" err="1">
                <a:solidFill>
                  <a:srgbClr val="444444"/>
                </a:solidFill>
              </a:rPr>
              <a:t>affrontano</a:t>
            </a:r>
            <a:r>
              <a:rPr lang="en-GB" dirty="0">
                <a:solidFill>
                  <a:srgbClr val="444444"/>
                </a:solidFill>
              </a:rPr>
              <a:t> </a:t>
            </a:r>
            <a:r>
              <a:rPr lang="en-GB" dirty="0" err="1">
                <a:solidFill>
                  <a:srgbClr val="444444"/>
                </a:solidFill>
              </a:rPr>
              <a:t>gli</a:t>
            </a:r>
            <a:r>
              <a:rPr lang="en-GB" dirty="0">
                <a:solidFill>
                  <a:srgbClr val="444444"/>
                </a:solidFill>
              </a:rPr>
              <a:t> </a:t>
            </a:r>
            <a:r>
              <a:rPr lang="en-GB" dirty="0" err="1">
                <a:solidFill>
                  <a:srgbClr val="444444"/>
                </a:solidFill>
              </a:rPr>
              <a:t>esami</a:t>
            </a:r>
            <a:r>
              <a:rPr lang="en-GB" dirty="0">
                <a:solidFill>
                  <a:srgbClr val="444444"/>
                </a:solidFill>
              </a:rPr>
              <a:t>;</a:t>
            </a:r>
          </a:p>
          <a:p>
            <a:pPr algn="just">
              <a:buFont typeface="Arial" panose="020B0604020202020204" pitchFamily="34" charset="0"/>
              <a:buChar char="•"/>
            </a:pPr>
            <a:r>
              <a:rPr lang="en-GB" dirty="0" err="1">
                <a:solidFill>
                  <a:srgbClr val="444444"/>
                </a:solidFill>
              </a:rPr>
              <a:t>Lezione</a:t>
            </a:r>
            <a:r>
              <a:rPr lang="en-GB" dirty="0">
                <a:solidFill>
                  <a:srgbClr val="444444"/>
                </a:solidFill>
              </a:rPr>
              <a:t> 3 - </a:t>
            </a:r>
            <a:r>
              <a:rPr lang="en-GB" dirty="0" err="1">
                <a:solidFill>
                  <a:srgbClr val="444444"/>
                </a:solidFill>
              </a:rPr>
              <a:t>organizzazione</a:t>
            </a:r>
            <a:r>
              <a:rPr lang="en-GB" dirty="0">
                <a:solidFill>
                  <a:srgbClr val="444444"/>
                </a:solidFill>
              </a:rPr>
              <a:t> pre studio (</a:t>
            </a:r>
            <a:r>
              <a:rPr lang="en-GB" dirty="0" err="1">
                <a:solidFill>
                  <a:srgbClr val="444444"/>
                </a:solidFill>
              </a:rPr>
              <a:t>luogo</a:t>
            </a:r>
            <a:r>
              <a:rPr lang="en-GB" dirty="0">
                <a:solidFill>
                  <a:srgbClr val="444444"/>
                </a:solidFill>
              </a:rPr>
              <a:t>, </a:t>
            </a:r>
            <a:r>
              <a:rPr lang="en-GB" dirty="0" err="1">
                <a:solidFill>
                  <a:srgbClr val="444444"/>
                </a:solidFill>
              </a:rPr>
              <a:t>gruppo</a:t>
            </a:r>
            <a:r>
              <a:rPr lang="en-GB" dirty="0">
                <a:solidFill>
                  <a:srgbClr val="444444"/>
                </a:solidFill>
              </a:rPr>
              <a:t>, </a:t>
            </a:r>
            <a:r>
              <a:rPr lang="en-GB" dirty="0" err="1">
                <a:solidFill>
                  <a:srgbClr val="444444"/>
                </a:solidFill>
              </a:rPr>
              <a:t>pianificazione</a:t>
            </a:r>
            <a:r>
              <a:rPr lang="en-GB" dirty="0">
                <a:solidFill>
                  <a:srgbClr val="444444"/>
                </a:solidFill>
              </a:rPr>
              <a:t>) e </a:t>
            </a:r>
            <a:r>
              <a:rPr lang="en-GB" dirty="0" err="1">
                <a:solidFill>
                  <a:srgbClr val="444444"/>
                </a:solidFill>
              </a:rPr>
              <a:t>metodo</a:t>
            </a:r>
            <a:r>
              <a:rPr lang="en-GB" dirty="0">
                <a:solidFill>
                  <a:srgbClr val="444444"/>
                </a:solidFill>
              </a:rPr>
              <a:t> PQ4R per </a:t>
            </a:r>
            <a:r>
              <a:rPr lang="en-GB" dirty="0" err="1">
                <a:solidFill>
                  <a:srgbClr val="444444"/>
                </a:solidFill>
              </a:rPr>
              <a:t>l'organizzazione</a:t>
            </a:r>
            <a:r>
              <a:rPr lang="en-GB" dirty="0">
                <a:solidFill>
                  <a:srgbClr val="444444"/>
                </a:solidFill>
              </a:rPr>
              <a:t> </a:t>
            </a:r>
            <a:r>
              <a:rPr lang="en-GB" dirty="0" err="1">
                <a:solidFill>
                  <a:srgbClr val="444444"/>
                </a:solidFill>
              </a:rPr>
              <a:t>dello</a:t>
            </a:r>
            <a:r>
              <a:rPr lang="en-GB" dirty="0">
                <a:solidFill>
                  <a:srgbClr val="444444"/>
                </a:solidFill>
              </a:rPr>
              <a:t> studio;</a:t>
            </a:r>
          </a:p>
          <a:p>
            <a:pPr algn="just">
              <a:buFont typeface="Arial" panose="020B0604020202020204" pitchFamily="34" charset="0"/>
              <a:buChar char="•"/>
            </a:pPr>
            <a:r>
              <a:rPr lang="en-GB" dirty="0" err="1">
                <a:solidFill>
                  <a:srgbClr val="444444"/>
                </a:solidFill>
              </a:rPr>
              <a:t>Lezione</a:t>
            </a:r>
            <a:r>
              <a:rPr lang="en-GB" dirty="0">
                <a:solidFill>
                  <a:srgbClr val="444444"/>
                </a:solidFill>
              </a:rPr>
              <a:t> 4 - </a:t>
            </a:r>
            <a:r>
              <a:rPr lang="en-GB" dirty="0" err="1">
                <a:solidFill>
                  <a:srgbClr val="444444"/>
                </a:solidFill>
              </a:rPr>
              <a:t>autoefficacia</a:t>
            </a:r>
            <a:r>
              <a:rPr lang="en-GB" dirty="0">
                <a:solidFill>
                  <a:srgbClr val="444444"/>
                </a:solidFill>
              </a:rPr>
              <a:t> e </a:t>
            </a:r>
            <a:r>
              <a:rPr lang="en-GB" dirty="0" err="1">
                <a:solidFill>
                  <a:srgbClr val="444444"/>
                </a:solidFill>
              </a:rPr>
              <a:t>autostima</a:t>
            </a:r>
            <a:endParaRPr lang="en-IT" dirty="0"/>
          </a:p>
        </p:txBody>
      </p:sp>
      <p:sp>
        <p:nvSpPr>
          <p:cNvPr id="14" name="Rectangle 13">
            <a:extLst>
              <a:ext uri="{FF2B5EF4-FFF2-40B4-BE49-F238E27FC236}">
                <a16:creationId xmlns:a16="http://schemas.microsoft.com/office/drawing/2014/main" id="{DAA1E16E-B48B-5D4E-B41F-12BA87428A42}"/>
              </a:ext>
            </a:extLst>
          </p:cNvPr>
          <p:cNvSpPr/>
          <p:nvPr/>
        </p:nvSpPr>
        <p:spPr>
          <a:xfrm>
            <a:off x="1115616" y="3320829"/>
            <a:ext cx="6858000" cy="369332"/>
          </a:xfrm>
          <a:prstGeom prst="rect">
            <a:avLst/>
          </a:prstGeom>
        </p:spPr>
        <p:txBody>
          <a:bodyPr wrap="square">
            <a:spAutoFit/>
          </a:bodyPr>
          <a:lstStyle/>
          <a:p>
            <a:pPr algn="ctr"/>
            <a:r>
              <a:rPr lang="en-GB" b="1" dirty="0" err="1"/>
              <a:t>Dott.ssa</a:t>
            </a:r>
            <a:r>
              <a:rPr lang="en-GB" b="1" dirty="0"/>
              <a:t> Colette </a:t>
            </a:r>
            <a:r>
              <a:rPr lang="en-GB" b="1" dirty="0" err="1"/>
              <a:t>Gallotti</a:t>
            </a:r>
            <a:r>
              <a:rPr lang="en-GB" b="1" dirty="0"/>
              <a:t> (</a:t>
            </a:r>
            <a:r>
              <a:rPr lang="en-GB" b="1" dirty="0" err="1"/>
              <a:t>Servizio</a:t>
            </a:r>
            <a:r>
              <a:rPr lang="en-GB" b="1" dirty="0"/>
              <a:t> Counselling </a:t>
            </a:r>
            <a:r>
              <a:rPr lang="en-GB" b="1" dirty="0" err="1"/>
              <a:t>psicologico</a:t>
            </a:r>
            <a:r>
              <a:rPr lang="en-GB" b="1" dirty="0"/>
              <a:t> </a:t>
            </a:r>
            <a:r>
              <a:rPr lang="en-GB" b="1" dirty="0" err="1"/>
              <a:t>dell’Ateneo</a:t>
            </a:r>
            <a:r>
              <a:rPr lang="en-GB" b="1" dirty="0"/>
              <a:t>)</a:t>
            </a:r>
            <a:endParaRPr lang="en-GB" b="1" dirty="0">
              <a:solidFill>
                <a:srgbClr val="444444"/>
              </a:solidFill>
            </a:endParaRPr>
          </a:p>
        </p:txBody>
      </p:sp>
      <p:sp>
        <p:nvSpPr>
          <p:cNvPr id="2" name="TextBox 1">
            <a:extLst>
              <a:ext uri="{FF2B5EF4-FFF2-40B4-BE49-F238E27FC236}">
                <a16:creationId xmlns:a16="http://schemas.microsoft.com/office/drawing/2014/main" id="{420D849B-8EBC-72FB-3AD6-EFD60F3126B6}"/>
              </a:ext>
            </a:extLst>
          </p:cNvPr>
          <p:cNvSpPr txBox="1"/>
          <p:nvPr/>
        </p:nvSpPr>
        <p:spPr>
          <a:xfrm>
            <a:off x="3131839" y="6216741"/>
            <a:ext cx="4887897" cy="369332"/>
          </a:xfrm>
          <a:prstGeom prst="rect">
            <a:avLst/>
          </a:prstGeom>
          <a:solidFill>
            <a:srgbClr val="404040"/>
          </a:solidFill>
        </p:spPr>
        <p:txBody>
          <a:bodyPr wrap="square" rtlCol="0">
            <a:spAutoFit/>
          </a:bodyPr>
          <a:lstStyle/>
          <a:p>
            <a:pPr algn="r"/>
            <a:r>
              <a:rPr lang="en-US" b="1" dirty="0">
                <a:solidFill>
                  <a:schemeClr val="bg1"/>
                </a:solidFill>
              </a:rPr>
              <a:t>25 </a:t>
            </a:r>
            <a:r>
              <a:rPr lang="en-US" b="1" dirty="0" err="1">
                <a:solidFill>
                  <a:schemeClr val="bg1"/>
                </a:solidFill>
              </a:rPr>
              <a:t>settembre</a:t>
            </a:r>
            <a:r>
              <a:rPr lang="en-IT" b="1" dirty="0">
                <a:solidFill>
                  <a:schemeClr val="bg1"/>
                </a:solidFill>
              </a:rPr>
              <a:t> - Giornata dell’accoglienza</a:t>
            </a:r>
          </a:p>
        </p:txBody>
      </p:sp>
      <p:sp>
        <p:nvSpPr>
          <p:cNvPr id="15" name="TextBox 14">
            <a:extLst>
              <a:ext uri="{FF2B5EF4-FFF2-40B4-BE49-F238E27FC236}">
                <a16:creationId xmlns:a16="http://schemas.microsoft.com/office/drawing/2014/main" id="{6D2432DD-76BD-C7CD-F53A-D973A6514A04}"/>
              </a:ext>
            </a:extLst>
          </p:cNvPr>
          <p:cNvSpPr txBox="1"/>
          <p:nvPr/>
        </p:nvSpPr>
        <p:spPr>
          <a:xfrm>
            <a:off x="2283032" y="2636912"/>
            <a:ext cx="4577936" cy="461665"/>
          </a:xfrm>
          <a:prstGeom prst="rect">
            <a:avLst/>
          </a:prstGeom>
          <a:noFill/>
        </p:spPr>
        <p:txBody>
          <a:bodyPr wrap="square">
            <a:spAutoFit/>
          </a:bodyPr>
          <a:lstStyle/>
          <a:p>
            <a:pPr algn="ctr"/>
            <a:r>
              <a:rPr lang="en-GB" sz="2400" b="1" dirty="0">
                <a:solidFill>
                  <a:srgbClr val="005045"/>
                </a:solidFill>
              </a:rPr>
              <a:t>SI PUÒ FARE! </a:t>
            </a:r>
          </a:p>
        </p:txBody>
      </p:sp>
    </p:spTree>
    <p:extLst>
      <p:ext uri="{BB962C8B-B14F-4D97-AF65-F5344CB8AC3E}">
        <p14:creationId xmlns:p14="http://schemas.microsoft.com/office/powerpoint/2010/main" val="7100944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E7A41E1B-4F70-4964-A407-84C68BE8251C}" type="slidenum">
              <a:rPr lang="it-IT" smtClean="0"/>
              <a:pPr/>
              <a:t>29</a:t>
            </a:fld>
            <a:endParaRPr lang="it-IT" dirty="0"/>
          </a:p>
        </p:txBody>
      </p:sp>
      <p:sp>
        <p:nvSpPr>
          <p:cNvPr id="3" name="Titolo 1"/>
          <p:cNvSpPr txBox="1">
            <a:spLocks/>
          </p:cNvSpPr>
          <p:nvPr/>
        </p:nvSpPr>
        <p:spPr>
          <a:xfrm>
            <a:off x="755576" y="1124744"/>
            <a:ext cx="3060971" cy="65366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400" dirty="0">
                <a:solidFill>
                  <a:srgbClr val="005045"/>
                </a:solidFill>
              </a:rPr>
              <a:t>LE PERSONE</a:t>
            </a:r>
          </a:p>
        </p:txBody>
      </p:sp>
      <p:sp>
        <p:nvSpPr>
          <p:cNvPr id="4" name="Titolo 1"/>
          <p:cNvSpPr txBox="1">
            <a:spLocks/>
          </p:cNvSpPr>
          <p:nvPr/>
        </p:nvSpPr>
        <p:spPr>
          <a:xfrm>
            <a:off x="1437802" y="1844824"/>
            <a:ext cx="5497388" cy="65366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000" u="sng" dirty="0">
                <a:solidFill>
                  <a:srgbClr val="005045"/>
                </a:solidFill>
              </a:rPr>
              <a:t>La segreteria Didattica:</a:t>
            </a:r>
          </a:p>
        </p:txBody>
      </p:sp>
      <p:sp>
        <p:nvSpPr>
          <p:cNvPr id="5" name="Titolo 1"/>
          <p:cNvSpPr txBox="1">
            <a:spLocks/>
          </p:cNvSpPr>
          <p:nvPr/>
        </p:nvSpPr>
        <p:spPr>
          <a:xfrm>
            <a:off x="1590201" y="2492896"/>
            <a:ext cx="5344989" cy="717001"/>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200" dirty="0">
                <a:solidFill>
                  <a:schemeClr val="tx1">
                    <a:lumMod val="75000"/>
                    <a:lumOff val="25000"/>
                  </a:schemeClr>
                </a:solidFill>
              </a:rPr>
              <a:t>Dott.ssa Rossana LUPPI</a:t>
            </a:r>
          </a:p>
        </p:txBody>
      </p:sp>
      <p:sp>
        <p:nvSpPr>
          <p:cNvPr id="6" name="Titolo 1"/>
          <p:cNvSpPr txBox="1">
            <a:spLocks/>
          </p:cNvSpPr>
          <p:nvPr/>
        </p:nvSpPr>
        <p:spPr>
          <a:xfrm>
            <a:off x="1576343" y="5085184"/>
            <a:ext cx="6584175" cy="717001"/>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600" dirty="0">
                <a:solidFill>
                  <a:schemeClr val="tx1">
                    <a:lumMod val="75000"/>
                    <a:lumOff val="25000"/>
                  </a:schemeClr>
                </a:solidFill>
              </a:rPr>
              <a:t>(piano blu) – </a:t>
            </a:r>
            <a:r>
              <a:rPr lang="it-IT" sz="2600" dirty="0">
                <a:solidFill>
                  <a:schemeClr val="tx1">
                    <a:lumMod val="75000"/>
                    <a:lumOff val="25000"/>
                  </a:schemeClr>
                </a:solidFill>
                <a:hlinkClick r:id="rId3"/>
              </a:rPr>
              <a:t>didattica.dbsv@uninsubria.it</a:t>
            </a:r>
            <a:r>
              <a:rPr lang="it-IT" sz="2600" dirty="0">
                <a:solidFill>
                  <a:schemeClr val="tx1">
                    <a:lumMod val="75000"/>
                    <a:lumOff val="25000"/>
                  </a:schemeClr>
                </a:solidFill>
              </a:rPr>
              <a:t> </a:t>
            </a:r>
          </a:p>
        </p:txBody>
      </p:sp>
      <p:sp>
        <p:nvSpPr>
          <p:cNvPr id="7" name="Titolo 1"/>
          <p:cNvSpPr txBox="1">
            <a:spLocks/>
          </p:cNvSpPr>
          <p:nvPr/>
        </p:nvSpPr>
        <p:spPr>
          <a:xfrm>
            <a:off x="1603275" y="3070482"/>
            <a:ext cx="5921053" cy="57606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200" dirty="0">
                <a:solidFill>
                  <a:schemeClr val="tx1">
                    <a:lumMod val="75000"/>
                    <a:lumOff val="25000"/>
                  </a:schemeClr>
                </a:solidFill>
              </a:rPr>
              <a:t>Dott.ssa Brunella MASSACESI</a:t>
            </a:r>
          </a:p>
          <a:p>
            <a:endParaRPr lang="it-IT" sz="3200" dirty="0">
              <a:solidFill>
                <a:schemeClr val="tx1">
                  <a:lumMod val="75000"/>
                  <a:lumOff val="25000"/>
                </a:schemeClr>
              </a:solidFill>
            </a:endParaRPr>
          </a:p>
          <a:p>
            <a:endParaRPr lang="it-IT" sz="3200" dirty="0">
              <a:solidFill>
                <a:schemeClr val="tx1">
                  <a:lumMod val="75000"/>
                  <a:lumOff val="25000"/>
                </a:schemeClr>
              </a:solidFill>
            </a:endParaRPr>
          </a:p>
          <a:p>
            <a:endParaRPr lang="it-IT" sz="3200" dirty="0">
              <a:solidFill>
                <a:schemeClr val="tx1">
                  <a:lumMod val="75000"/>
                  <a:lumOff val="25000"/>
                </a:schemeClr>
              </a:solidFill>
            </a:endParaRPr>
          </a:p>
          <a:p>
            <a:endParaRPr lang="it-IT" sz="3200" dirty="0">
              <a:solidFill>
                <a:schemeClr val="tx1">
                  <a:lumMod val="75000"/>
                  <a:lumOff val="25000"/>
                </a:schemeClr>
              </a:solidFill>
            </a:endParaRPr>
          </a:p>
          <a:p>
            <a:endParaRPr lang="it-IT" sz="3200" dirty="0">
              <a:solidFill>
                <a:schemeClr val="tx1">
                  <a:lumMod val="75000"/>
                  <a:lumOff val="25000"/>
                </a:schemeClr>
              </a:solidFill>
            </a:endParaRPr>
          </a:p>
          <a:p>
            <a:endParaRPr lang="it-IT" sz="3200" dirty="0">
              <a:solidFill>
                <a:schemeClr val="tx1">
                  <a:lumMod val="75000"/>
                  <a:lumOff val="25000"/>
                </a:schemeClr>
              </a:solidFill>
            </a:endParaRPr>
          </a:p>
        </p:txBody>
      </p:sp>
      <p:sp>
        <p:nvSpPr>
          <p:cNvPr id="9" name="Titolo 1"/>
          <p:cNvSpPr txBox="1">
            <a:spLocks/>
          </p:cNvSpPr>
          <p:nvPr/>
        </p:nvSpPr>
        <p:spPr>
          <a:xfrm>
            <a:off x="1603275" y="3663638"/>
            <a:ext cx="6073453" cy="56049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200" dirty="0">
                <a:solidFill>
                  <a:schemeClr val="tx1">
                    <a:lumMod val="75000"/>
                    <a:lumOff val="25000"/>
                  </a:schemeClr>
                </a:solidFill>
              </a:rPr>
              <a:t>Dott.ssa Chiara ESPOSITO</a:t>
            </a:r>
          </a:p>
          <a:p>
            <a:endParaRPr lang="it-IT" sz="3200" dirty="0">
              <a:solidFill>
                <a:schemeClr val="tx1">
                  <a:lumMod val="75000"/>
                  <a:lumOff val="25000"/>
                </a:schemeClr>
              </a:solidFill>
            </a:endParaRPr>
          </a:p>
          <a:p>
            <a:endParaRPr lang="it-IT" sz="3200" dirty="0">
              <a:solidFill>
                <a:schemeClr val="tx1">
                  <a:lumMod val="75000"/>
                  <a:lumOff val="25000"/>
                </a:schemeClr>
              </a:solidFill>
            </a:endParaRPr>
          </a:p>
          <a:p>
            <a:endParaRPr lang="it-IT" sz="3200" dirty="0">
              <a:solidFill>
                <a:schemeClr val="tx1">
                  <a:lumMod val="75000"/>
                  <a:lumOff val="25000"/>
                </a:schemeClr>
              </a:solidFill>
            </a:endParaRPr>
          </a:p>
          <a:p>
            <a:endParaRPr lang="it-IT" sz="3200" dirty="0">
              <a:solidFill>
                <a:schemeClr val="tx1">
                  <a:lumMod val="75000"/>
                  <a:lumOff val="25000"/>
                </a:schemeClr>
              </a:solidFill>
            </a:endParaRPr>
          </a:p>
          <a:p>
            <a:endParaRPr lang="it-IT" sz="3200" dirty="0">
              <a:solidFill>
                <a:schemeClr val="tx1">
                  <a:lumMod val="75000"/>
                  <a:lumOff val="25000"/>
                </a:schemeClr>
              </a:solidFill>
            </a:endParaRPr>
          </a:p>
          <a:p>
            <a:endParaRPr lang="it-IT" sz="3200" dirty="0">
              <a:solidFill>
                <a:schemeClr val="tx1">
                  <a:lumMod val="75000"/>
                  <a:lumOff val="25000"/>
                </a:schemeClr>
              </a:solidFill>
            </a:endParaRPr>
          </a:p>
          <a:p>
            <a:endParaRPr lang="it-IT" sz="3200" dirty="0">
              <a:solidFill>
                <a:schemeClr val="tx1">
                  <a:lumMod val="75000"/>
                  <a:lumOff val="25000"/>
                </a:schemeClr>
              </a:solidFill>
            </a:endParaRPr>
          </a:p>
          <a:p>
            <a:endParaRPr lang="it-IT" sz="3200" dirty="0">
              <a:solidFill>
                <a:schemeClr val="tx1">
                  <a:lumMod val="75000"/>
                  <a:lumOff val="25000"/>
                </a:schemeClr>
              </a:solidFill>
            </a:endParaRPr>
          </a:p>
        </p:txBody>
      </p:sp>
      <p:sp>
        <p:nvSpPr>
          <p:cNvPr id="10" name="Titolo 1"/>
          <p:cNvSpPr txBox="1">
            <a:spLocks/>
          </p:cNvSpPr>
          <p:nvPr/>
        </p:nvSpPr>
        <p:spPr>
          <a:xfrm>
            <a:off x="1590201" y="4276622"/>
            <a:ext cx="6073453" cy="56049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200" dirty="0">
                <a:solidFill>
                  <a:schemeClr val="tx1">
                    <a:lumMod val="75000"/>
                    <a:lumOff val="25000"/>
                  </a:schemeClr>
                </a:solidFill>
              </a:rPr>
              <a:t>Dott.ssa Raffaella MONETTI</a:t>
            </a:r>
          </a:p>
          <a:p>
            <a:endParaRPr lang="it-IT" sz="3200" dirty="0">
              <a:solidFill>
                <a:schemeClr val="tx1">
                  <a:lumMod val="75000"/>
                  <a:lumOff val="25000"/>
                </a:schemeClr>
              </a:solidFill>
            </a:endParaRPr>
          </a:p>
          <a:p>
            <a:endParaRPr lang="it-IT" sz="3200" dirty="0">
              <a:solidFill>
                <a:schemeClr val="tx1">
                  <a:lumMod val="75000"/>
                  <a:lumOff val="25000"/>
                </a:schemeClr>
              </a:solidFill>
            </a:endParaRPr>
          </a:p>
          <a:p>
            <a:endParaRPr lang="it-IT" sz="3200" dirty="0">
              <a:solidFill>
                <a:schemeClr val="tx1">
                  <a:lumMod val="75000"/>
                  <a:lumOff val="25000"/>
                </a:schemeClr>
              </a:solidFill>
            </a:endParaRPr>
          </a:p>
          <a:p>
            <a:endParaRPr lang="it-IT" sz="3200" dirty="0">
              <a:solidFill>
                <a:schemeClr val="tx1">
                  <a:lumMod val="75000"/>
                  <a:lumOff val="25000"/>
                </a:schemeClr>
              </a:solidFill>
            </a:endParaRPr>
          </a:p>
          <a:p>
            <a:endParaRPr lang="it-IT" sz="3200" dirty="0">
              <a:solidFill>
                <a:schemeClr val="tx1">
                  <a:lumMod val="75000"/>
                  <a:lumOff val="25000"/>
                </a:schemeClr>
              </a:solidFill>
            </a:endParaRPr>
          </a:p>
          <a:p>
            <a:endParaRPr lang="it-IT" sz="3200" dirty="0">
              <a:solidFill>
                <a:schemeClr val="tx1">
                  <a:lumMod val="75000"/>
                  <a:lumOff val="25000"/>
                </a:schemeClr>
              </a:solidFill>
            </a:endParaRPr>
          </a:p>
          <a:p>
            <a:endParaRPr lang="it-IT" sz="3200" dirty="0">
              <a:solidFill>
                <a:schemeClr val="tx1">
                  <a:lumMod val="75000"/>
                  <a:lumOff val="25000"/>
                </a:schemeClr>
              </a:solidFill>
            </a:endParaRPr>
          </a:p>
          <a:p>
            <a:endParaRPr lang="it-IT" sz="3200" dirty="0">
              <a:solidFill>
                <a:schemeClr val="tx1">
                  <a:lumMod val="75000"/>
                  <a:lumOff val="25000"/>
                </a:schemeClr>
              </a:solidFill>
            </a:endParaRPr>
          </a:p>
        </p:txBody>
      </p:sp>
      <p:sp>
        <p:nvSpPr>
          <p:cNvPr id="8" name="TextBox 7">
            <a:extLst>
              <a:ext uri="{FF2B5EF4-FFF2-40B4-BE49-F238E27FC236}">
                <a16:creationId xmlns:a16="http://schemas.microsoft.com/office/drawing/2014/main" id="{8365A7ED-B8C3-F280-F876-73AB939EB13F}"/>
              </a:ext>
            </a:extLst>
          </p:cNvPr>
          <p:cNvSpPr txBox="1"/>
          <p:nvPr/>
        </p:nvSpPr>
        <p:spPr>
          <a:xfrm>
            <a:off x="3131840" y="6233105"/>
            <a:ext cx="4887897" cy="369332"/>
          </a:xfrm>
          <a:prstGeom prst="rect">
            <a:avLst/>
          </a:prstGeom>
          <a:solidFill>
            <a:srgbClr val="404040"/>
          </a:solidFill>
        </p:spPr>
        <p:txBody>
          <a:bodyPr wrap="square" rtlCol="0">
            <a:spAutoFit/>
          </a:bodyPr>
          <a:lstStyle/>
          <a:p>
            <a:pPr algn="r"/>
            <a:r>
              <a:rPr lang="en-US" b="1" dirty="0">
                <a:solidFill>
                  <a:schemeClr val="bg1"/>
                </a:solidFill>
              </a:rPr>
              <a:t>25 </a:t>
            </a:r>
            <a:r>
              <a:rPr lang="en-US" b="1" dirty="0" err="1">
                <a:solidFill>
                  <a:schemeClr val="bg1"/>
                </a:solidFill>
              </a:rPr>
              <a:t>settembre</a:t>
            </a:r>
            <a:r>
              <a:rPr lang="en-IT" b="1" dirty="0">
                <a:solidFill>
                  <a:schemeClr val="bg1"/>
                </a:solidFill>
              </a:rPr>
              <a:t> - Giornata dell’accoglienza</a:t>
            </a:r>
          </a:p>
        </p:txBody>
      </p:sp>
    </p:spTree>
    <p:extLst>
      <p:ext uri="{BB962C8B-B14F-4D97-AF65-F5344CB8AC3E}">
        <p14:creationId xmlns:p14="http://schemas.microsoft.com/office/powerpoint/2010/main" val="2588014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7A41E1B-4F70-4964-A407-84C68BE8251C}" type="slidenum">
              <a:rPr lang="it-IT" smtClean="0"/>
              <a:pPr/>
              <a:t>3</a:t>
            </a:fld>
            <a:endParaRPr lang="it-IT" dirty="0"/>
          </a:p>
        </p:txBody>
      </p:sp>
      <p:sp>
        <p:nvSpPr>
          <p:cNvPr id="3" name="Titolo 1"/>
          <p:cNvSpPr txBox="1">
            <a:spLocks/>
          </p:cNvSpPr>
          <p:nvPr/>
        </p:nvSpPr>
        <p:spPr>
          <a:xfrm>
            <a:off x="907813" y="786375"/>
            <a:ext cx="5616624" cy="52220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800" b="1" dirty="0">
                <a:solidFill>
                  <a:srgbClr val="005045"/>
                </a:solidFill>
              </a:rPr>
              <a:t>Organizzazione dell’UNIVERSITA’</a:t>
            </a:r>
          </a:p>
        </p:txBody>
      </p:sp>
      <p:sp>
        <p:nvSpPr>
          <p:cNvPr id="4" name="Rettangolo 14"/>
          <p:cNvSpPr/>
          <p:nvPr/>
        </p:nvSpPr>
        <p:spPr>
          <a:xfrm>
            <a:off x="567644" y="3933056"/>
            <a:ext cx="8152728" cy="1932865"/>
          </a:xfrm>
          <a:prstGeom prst="rect">
            <a:avLst/>
          </a:prstGeom>
          <a:solidFill>
            <a:schemeClr val="accent1">
              <a:lumMod val="20000"/>
              <a:lumOff val="80000"/>
            </a:schemeClr>
          </a:solidFill>
          <a:ln>
            <a:solidFill>
              <a:srgbClr val="007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9" name="Gruppo 19"/>
          <p:cNvGrpSpPr/>
          <p:nvPr/>
        </p:nvGrpSpPr>
        <p:grpSpPr>
          <a:xfrm>
            <a:off x="3626426" y="1408064"/>
            <a:ext cx="1916124" cy="1080120"/>
            <a:chOff x="207604" y="1772816"/>
            <a:chExt cx="1916124" cy="1080120"/>
          </a:xfrm>
          <a:solidFill>
            <a:srgbClr val="005045"/>
          </a:solidFill>
        </p:grpSpPr>
        <p:sp>
          <p:nvSpPr>
            <p:cNvPr id="10" name="Rettangolo arrotondato 20"/>
            <p:cNvSpPr/>
            <p:nvPr/>
          </p:nvSpPr>
          <p:spPr>
            <a:xfrm>
              <a:off x="207604" y="1772816"/>
              <a:ext cx="1916124" cy="108012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21"/>
            <p:cNvSpPr txBox="1"/>
            <p:nvPr/>
          </p:nvSpPr>
          <p:spPr>
            <a:xfrm>
              <a:off x="304589" y="1991933"/>
              <a:ext cx="1703215" cy="369332"/>
            </a:xfrm>
            <a:prstGeom prst="rect">
              <a:avLst/>
            </a:prstGeom>
            <a:grpFill/>
          </p:spPr>
          <p:txBody>
            <a:bodyPr wrap="square" rtlCol="0">
              <a:spAutoFit/>
            </a:bodyPr>
            <a:lstStyle/>
            <a:p>
              <a:r>
                <a:rPr lang="it-IT" b="1" dirty="0">
                  <a:solidFill>
                    <a:schemeClr val="bg1"/>
                  </a:solidFill>
                </a:rPr>
                <a:t>DIPARTIMENTO</a:t>
              </a:r>
            </a:p>
          </p:txBody>
        </p:sp>
      </p:grpSp>
      <p:grpSp>
        <p:nvGrpSpPr>
          <p:cNvPr id="18" name="Gruppo 29"/>
          <p:cNvGrpSpPr/>
          <p:nvPr/>
        </p:nvGrpSpPr>
        <p:grpSpPr>
          <a:xfrm>
            <a:off x="3131839" y="3552735"/>
            <a:ext cx="3024337" cy="767300"/>
            <a:chOff x="2359802" y="2941049"/>
            <a:chExt cx="1800201" cy="168516"/>
          </a:xfrm>
        </p:grpSpPr>
        <p:sp>
          <p:nvSpPr>
            <p:cNvPr id="19" name="Rettangolo arrotondato 3"/>
            <p:cNvSpPr/>
            <p:nvPr/>
          </p:nvSpPr>
          <p:spPr>
            <a:xfrm>
              <a:off x="2359802" y="2941049"/>
              <a:ext cx="1800201" cy="128394"/>
            </a:xfrm>
            <a:prstGeom prst="roundRect">
              <a:avLst/>
            </a:prstGeom>
            <a:solidFill>
              <a:schemeClr val="tx2">
                <a:lumMod val="20000"/>
                <a:lumOff val="80000"/>
              </a:schemeClr>
            </a:solidFill>
            <a:ln>
              <a:solidFill>
                <a:srgbClr val="007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28"/>
            <p:cNvSpPr txBox="1"/>
            <p:nvPr/>
          </p:nvSpPr>
          <p:spPr>
            <a:xfrm>
              <a:off x="2434078" y="2967617"/>
              <a:ext cx="1656185" cy="141948"/>
            </a:xfrm>
            <a:prstGeom prst="rect">
              <a:avLst/>
            </a:prstGeom>
            <a:noFill/>
            <a:ln>
              <a:noFill/>
            </a:ln>
          </p:spPr>
          <p:txBody>
            <a:bodyPr wrap="square" rtlCol="0">
              <a:spAutoFit/>
            </a:bodyPr>
            <a:lstStyle/>
            <a:p>
              <a:pPr algn="ctr"/>
              <a:r>
                <a:rPr lang="it-IT" b="1" i="1" dirty="0"/>
                <a:t>OFFERTA FORMATIVA</a:t>
              </a:r>
              <a:br>
                <a:rPr lang="it-IT" b="1" i="1" dirty="0"/>
              </a:br>
              <a:endParaRPr lang="it-IT" dirty="0"/>
            </a:p>
          </p:txBody>
        </p:sp>
      </p:grpSp>
      <p:sp>
        <p:nvSpPr>
          <p:cNvPr id="25" name="CasellaDiTesto 12"/>
          <p:cNvSpPr txBox="1"/>
          <p:nvPr/>
        </p:nvSpPr>
        <p:spPr>
          <a:xfrm>
            <a:off x="1043608" y="4215125"/>
            <a:ext cx="3193329" cy="400110"/>
          </a:xfrm>
          <a:prstGeom prst="rect">
            <a:avLst/>
          </a:prstGeom>
          <a:noFill/>
        </p:spPr>
        <p:txBody>
          <a:bodyPr wrap="square" rtlCol="0">
            <a:spAutoFit/>
          </a:bodyPr>
          <a:lstStyle/>
          <a:p>
            <a:r>
              <a:rPr lang="it-IT" sz="2000" b="1" dirty="0"/>
              <a:t>Laurea Triennale</a:t>
            </a:r>
          </a:p>
        </p:txBody>
      </p:sp>
      <p:sp>
        <p:nvSpPr>
          <p:cNvPr id="26" name="CasellaDiTesto 42"/>
          <p:cNvSpPr txBox="1"/>
          <p:nvPr/>
        </p:nvSpPr>
        <p:spPr>
          <a:xfrm>
            <a:off x="1043608" y="5320654"/>
            <a:ext cx="3193329" cy="400110"/>
          </a:xfrm>
          <a:prstGeom prst="rect">
            <a:avLst/>
          </a:prstGeom>
          <a:noFill/>
        </p:spPr>
        <p:txBody>
          <a:bodyPr wrap="square" rtlCol="0">
            <a:spAutoFit/>
          </a:bodyPr>
          <a:lstStyle/>
          <a:p>
            <a:r>
              <a:rPr lang="it-IT" sz="2000" b="1" dirty="0"/>
              <a:t>Laurea Magistrale</a:t>
            </a:r>
          </a:p>
        </p:txBody>
      </p:sp>
      <p:sp>
        <p:nvSpPr>
          <p:cNvPr id="27" name="CasellaDiTesto 43"/>
          <p:cNvSpPr txBox="1"/>
          <p:nvPr/>
        </p:nvSpPr>
        <p:spPr>
          <a:xfrm>
            <a:off x="3959932" y="4237402"/>
            <a:ext cx="3744416" cy="400110"/>
          </a:xfrm>
          <a:prstGeom prst="rect">
            <a:avLst/>
          </a:prstGeom>
          <a:noFill/>
        </p:spPr>
        <p:txBody>
          <a:bodyPr wrap="square" rtlCol="0">
            <a:spAutoFit/>
          </a:bodyPr>
          <a:lstStyle/>
          <a:p>
            <a:r>
              <a:rPr lang="it-IT" sz="2000" b="1" dirty="0"/>
              <a:t>Laurea  magistrale a ciclo unico</a:t>
            </a:r>
          </a:p>
        </p:txBody>
      </p:sp>
      <p:sp>
        <p:nvSpPr>
          <p:cNvPr id="28" name="Freccia in giù 13"/>
          <p:cNvSpPr/>
          <p:nvPr/>
        </p:nvSpPr>
        <p:spPr>
          <a:xfrm>
            <a:off x="1763688" y="4816598"/>
            <a:ext cx="197085" cy="3546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CasellaDiTesto 43"/>
          <p:cNvSpPr txBox="1"/>
          <p:nvPr/>
        </p:nvSpPr>
        <p:spPr>
          <a:xfrm>
            <a:off x="3896775" y="4797152"/>
            <a:ext cx="4284476" cy="1323439"/>
          </a:xfrm>
          <a:prstGeom prst="rect">
            <a:avLst/>
          </a:prstGeom>
          <a:noFill/>
        </p:spPr>
        <p:txBody>
          <a:bodyPr wrap="square" rtlCol="0">
            <a:spAutoFit/>
          </a:bodyPr>
          <a:lstStyle/>
          <a:p>
            <a:r>
              <a:rPr lang="mr-IN" sz="2000" b="1" dirty="0"/>
              <a:t>…</a:t>
            </a:r>
            <a:r>
              <a:rPr lang="en-US" sz="2000" b="1" dirty="0"/>
              <a:t>  D</a:t>
            </a:r>
            <a:r>
              <a:rPr lang="it-IT" sz="2000" b="1" dirty="0" err="1"/>
              <a:t>ottorato</a:t>
            </a:r>
            <a:r>
              <a:rPr lang="it-IT" sz="2000" b="1" dirty="0"/>
              <a:t> di Ricerca</a:t>
            </a:r>
          </a:p>
          <a:p>
            <a:r>
              <a:rPr lang="it-IT" sz="2000" b="1" dirty="0"/>
              <a:t>Master        Scuole di Specializzazione</a:t>
            </a:r>
          </a:p>
          <a:p>
            <a:r>
              <a:rPr lang="it-IT" sz="2000" b="1" dirty="0"/>
              <a:t>Corsi di formazione</a:t>
            </a:r>
            <a:r>
              <a:rPr lang="mr-IN" sz="2000" b="1" dirty="0"/>
              <a:t>…</a:t>
            </a:r>
            <a:r>
              <a:rPr lang="en-US" sz="2000" b="1" dirty="0"/>
              <a:t>.</a:t>
            </a:r>
            <a:r>
              <a:rPr lang="it-IT" sz="2000" b="1" dirty="0"/>
              <a:t> </a:t>
            </a:r>
          </a:p>
          <a:p>
            <a:endParaRPr lang="it-IT" sz="2000" b="1" dirty="0"/>
          </a:p>
        </p:txBody>
      </p:sp>
      <p:sp>
        <p:nvSpPr>
          <p:cNvPr id="33" name="Rettangolo arrotondato 23">
            <a:extLst>
              <a:ext uri="{FF2B5EF4-FFF2-40B4-BE49-F238E27FC236}">
                <a16:creationId xmlns:a16="http://schemas.microsoft.com/office/drawing/2014/main" id="{E2FA6E99-DA95-CD46-AECF-29C8063EB044}"/>
              </a:ext>
            </a:extLst>
          </p:cNvPr>
          <p:cNvSpPr/>
          <p:nvPr/>
        </p:nvSpPr>
        <p:spPr>
          <a:xfrm>
            <a:off x="1503748" y="2342073"/>
            <a:ext cx="1916124" cy="788146"/>
          </a:xfrm>
          <a:prstGeom prst="roundRect">
            <a:avLst/>
          </a:prstGeom>
          <a:solidFill>
            <a:srgbClr val="005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bg1"/>
                </a:solidFill>
              </a:rPr>
              <a:t>RICERCA</a:t>
            </a:r>
          </a:p>
        </p:txBody>
      </p:sp>
      <p:sp>
        <p:nvSpPr>
          <p:cNvPr id="34" name="Rettangolo arrotondato 23">
            <a:extLst>
              <a:ext uri="{FF2B5EF4-FFF2-40B4-BE49-F238E27FC236}">
                <a16:creationId xmlns:a16="http://schemas.microsoft.com/office/drawing/2014/main" id="{BF099B6A-6857-3D46-92EC-989B75574CDD}"/>
              </a:ext>
            </a:extLst>
          </p:cNvPr>
          <p:cNvSpPr/>
          <p:nvPr/>
        </p:nvSpPr>
        <p:spPr>
          <a:xfrm>
            <a:off x="3625447" y="2736039"/>
            <a:ext cx="1916124" cy="788146"/>
          </a:xfrm>
          <a:prstGeom prst="roundRect">
            <a:avLst/>
          </a:prstGeom>
          <a:solidFill>
            <a:srgbClr val="005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rgbClr val="FFC000"/>
                </a:solidFill>
              </a:rPr>
              <a:t>DIDATTICA</a:t>
            </a:r>
          </a:p>
        </p:txBody>
      </p:sp>
      <p:cxnSp>
        <p:nvCxnSpPr>
          <p:cNvPr id="35" name="Straight Connector 34">
            <a:extLst>
              <a:ext uri="{FF2B5EF4-FFF2-40B4-BE49-F238E27FC236}">
                <a16:creationId xmlns:a16="http://schemas.microsoft.com/office/drawing/2014/main" id="{583715C0-725D-6245-91B4-1C37D88168C6}"/>
              </a:ext>
            </a:extLst>
          </p:cNvPr>
          <p:cNvCxnSpPr>
            <a:cxnSpLocks/>
            <a:stCxn id="33" idx="0"/>
            <a:endCxn id="10" idx="1"/>
          </p:cNvCxnSpPr>
          <p:nvPr/>
        </p:nvCxnSpPr>
        <p:spPr>
          <a:xfrm flipV="1">
            <a:off x="2461810" y="1948124"/>
            <a:ext cx="1164616" cy="393949"/>
          </a:xfrm>
          <a:prstGeom prst="line">
            <a:avLst/>
          </a:prstGeom>
          <a:ln w="28575">
            <a:solidFill>
              <a:srgbClr val="00504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6E289E8-D726-704E-8ED0-DE2749F79C19}"/>
              </a:ext>
            </a:extLst>
          </p:cNvPr>
          <p:cNvCxnSpPr>
            <a:cxnSpLocks/>
            <a:stCxn id="34" idx="0"/>
            <a:endCxn id="10" idx="2"/>
          </p:cNvCxnSpPr>
          <p:nvPr/>
        </p:nvCxnSpPr>
        <p:spPr>
          <a:xfrm flipV="1">
            <a:off x="4583509" y="2488184"/>
            <a:ext cx="979" cy="247855"/>
          </a:xfrm>
          <a:prstGeom prst="line">
            <a:avLst/>
          </a:prstGeom>
          <a:ln w="28575">
            <a:solidFill>
              <a:srgbClr val="005045"/>
            </a:solidFill>
          </a:ln>
        </p:spPr>
        <p:style>
          <a:lnRef idx="1">
            <a:schemeClr val="accent1"/>
          </a:lnRef>
          <a:fillRef idx="0">
            <a:schemeClr val="accent1"/>
          </a:fillRef>
          <a:effectRef idx="0">
            <a:schemeClr val="accent1"/>
          </a:effectRef>
          <a:fontRef idx="minor">
            <a:schemeClr val="tx1"/>
          </a:fontRef>
        </p:style>
      </p:cxnSp>
      <p:sp>
        <p:nvSpPr>
          <p:cNvPr id="37" name="Rettangolo arrotondato 23">
            <a:extLst>
              <a:ext uri="{FF2B5EF4-FFF2-40B4-BE49-F238E27FC236}">
                <a16:creationId xmlns:a16="http://schemas.microsoft.com/office/drawing/2014/main" id="{D08EE1A8-5E5A-C444-A8AA-EBE484D87DDF}"/>
              </a:ext>
            </a:extLst>
          </p:cNvPr>
          <p:cNvSpPr/>
          <p:nvPr/>
        </p:nvSpPr>
        <p:spPr>
          <a:xfrm>
            <a:off x="5668739" y="2330815"/>
            <a:ext cx="2719685" cy="788146"/>
          </a:xfrm>
          <a:prstGeom prst="roundRect">
            <a:avLst/>
          </a:prstGeom>
          <a:solidFill>
            <a:srgbClr val="005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bg1"/>
                </a:solidFill>
              </a:rPr>
              <a:t>TERZA MISSIONE </a:t>
            </a:r>
          </a:p>
          <a:p>
            <a:pPr algn="ctr"/>
            <a:r>
              <a:rPr lang="it-IT" sz="2000" dirty="0">
                <a:solidFill>
                  <a:schemeClr val="bg1"/>
                </a:solidFill>
              </a:rPr>
              <a:t>(diffusione conoscenze)</a:t>
            </a:r>
          </a:p>
        </p:txBody>
      </p:sp>
      <p:cxnSp>
        <p:nvCxnSpPr>
          <p:cNvPr id="44" name="Straight Connector 43">
            <a:extLst>
              <a:ext uri="{FF2B5EF4-FFF2-40B4-BE49-F238E27FC236}">
                <a16:creationId xmlns:a16="http://schemas.microsoft.com/office/drawing/2014/main" id="{F1003EF7-4F85-C64B-9DB6-EAF600407D3B}"/>
              </a:ext>
            </a:extLst>
          </p:cNvPr>
          <p:cNvCxnSpPr>
            <a:cxnSpLocks/>
            <a:stCxn id="10" idx="3"/>
            <a:endCxn id="37" idx="0"/>
          </p:cNvCxnSpPr>
          <p:nvPr/>
        </p:nvCxnSpPr>
        <p:spPr>
          <a:xfrm>
            <a:off x="5542550" y="1948124"/>
            <a:ext cx="1486032" cy="382691"/>
          </a:xfrm>
          <a:prstGeom prst="line">
            <a:avLst/>
          </a:prstGeom>
          <a:ln w="28575">
            <a:solidFill>
              <a:srgbClr val="005045"/>
            </a:solidFill>
          </a:ln>
        </p:spPr>
        <p:style>
          <a:lnRef idx="1">
            <a:schemeClr val="accent1"/>
          </a:lnRef>
          <a:fillRef idx="0">
            <a:schemeClr val="accent1"/>
          </a:fillRef>
          <a:effectRef idx="0">
            <a:schemeClr val="accent1"/>
          </a:effectRef>
          <a:fontRef idx="minor">
            <a:schemeClr val="tx1"/>
          </a:fontRef>
        </p:style>
      </p:cxnSp>
      <p:sp>
        <p:nvSpPr>
          <p:cNvPr id="23" name="CasellaDiTesto 8">
            <a:extLst>
              <a:ext uri="{FF2B5EF4-FFF2-40B4-BE49-F238E27FC236}">
                <a16:creationId xmlns:a16="http://schemas.microsoft.com/office/drawing/2014/main" id="{F3C00A0F-5436-B946-A706-E16B9C3EBD6D}"/>
              </a:ext>
            </a:extLst>
          </p:cNvPr>
          <p:cNvSpPr txBox="1"/>
          <p:nvPr/>
        </p:nvSpPr>
        <p:spPr>
          <a:xfrm>
            <a:off x="1250022" y="367989"/>
            <a:ext cx="7893978" cy="492443"/>
          </a:xfrm>
          <a:prstGeom prst="rect">
            <a:avLst/>
          </a:prstGeom>
          <a:solidFill>
            <a:srgbClr val="007161"/>
          </a:solidFill>
        </p:spPr>
        <p:txBody>
          <a:bodyPr wrap="square" rtlCol="0">
            <a:spAutoFit/>
          </a:bodyPr>
          <a:lstStyle/>
          <a:p>
            <a:endParaRPr lang="it-IT" sz="2600" dirty="0">
              <a:solidFill>
                <a:schemeClr val="bg1"/>
              </a:solidFill>
            </a:endParaRPr>
          </a:p>
        </p:txBody>
      </p:sp>
      <p:sp>
        <p:nvSpPr>
          <p:cNvPr id="5" name="Titolo 1">
            <a:extLst>
              <a:ext uri="{FF2B5EF4-FFF2-40B4-BE49-F238E27FC236}">
                <a16:creationId xmlns:a16="http://schemas.microsoft.com/office/drawing/2014/main" id="{F52E87DF-C58C-2AF0-CF92-F3F25E2D76CC}"/>
              </a:ext>
            </a:extLst>
          </p:cNvPr>
          <p:cNvSpPr txBox="1">
            <a:spLocks/>
          </p:cNvSpPr>
          <p:nvPr/>
        </p:nvSpPr>
        <p:spPr>
          <a:xfrm>
            <a:off x="2915816" y="353105"/>
            <a:ext cx="6228184" cy="522209"/>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800" dirty="0">
                <a:solidFill>
                  <a:schemeClr val="bg1"/>
                </a:solidFill>
              </a:rPr>
              <a:t>25 settembre 2023 – Giornata dell’accoglienza</a:t>
            </a:r>
          </a:p>
        </p:txBody>
      </p:sp>
    </p:spTree>
    <p:extLst>
      <p:ext uri="{BB962C8B-B14F-4D97-AF65-F5344CB8AC3E}">
        <p14:creationId xmlns:p14="http://schemas.microsoft.com/office/powerpoint/2010/main" val="2493810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E7A41E1B-4F70-4964-A407-84C68BE8251C}" type="slidenum">
              <a:rPr lang="it-IT" smtClean="0"/>
              <a:pPr/>
              <a:t>30</a:t>
            </a:fld>
            <a:endParaRPr lang="it-IT" dirty="0"/>
          </a:p>
        </p:txBody>
      </p:sp>
      <p:sp>
        <p:nvSpPr>
          <p:cNvPr id="12" name="Titolo 1">
            <a:extLst>
              <a:ext uri="{FF2B5EF4-FFF2-40B4-BE49-F238E27FC236}">
                <a16:creationId xmlns:a16="http://schemas.microsoft.com/office/drawing/2014/main" id="{573C9D00-545B-5143-A017-3E098AF6CAE2}"/>
              </a:ext>
            </a:extLst>
          </p:cNvPr>
          <p:cNvSpPr txBox="1">
            <a:spLocks/>
          </p:cNvSpPr>
          <p:nvPr/>
        </p:nvSpPr>
        <p:spPr>
          <a:xfrm>
            <a:off x="1835696" y="3041923"/>
            <a:ext cx="5040559" cy="1512168"/>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3000" b="1" u="sng" dirty="0">
                <a:solidFill>
                  <a:srgbClr val="005045"/>
                </a:solidFill>
              </a:rPr>
              <a:t>A caccia di informazioni in rete</a:t>
            </a:r>
          </a:p>
          <a:p>
            <a:pPr algn="ctr"/>
            <a:endParaRPr lang="it-IT" sz="3000" b="1" u="sng" dirty="0">
              <a:solidFill>
                <a:srgbClr val="005045"/>
              </a:solidFill>
            </a:endParaRPr>
          </a:p>
          <a:p>
            <a:pPr algn="ctr"/>
            <a:endParaRPr lang="it-IT" sz="3000" b="1" u="sng" dirty="0">
              <a:solidFill>
                <a:srgbClr val="005045"/>
              </a:solidFill>
            </a:endParaRPr>
          </a:p>
          <a:p>
            <a:pPr algn="ctr"/>
            <a:r>
              <a:rPr lang="it-IT" sz="3000" b="1" u="sng" dirty="0">
                <a:solidFill>
                  <a:srgbClr val="005045"/>
                </a:solidFill>
              </a:rPr>
              <a:t>Consigli utili alla navigazione</a:t>
            </a:r>
          </a:p>
        </p:txBody>
      </p:sp>
      <p:sp>
        <p:nvSpPr>
          <p:cNvPr id="13" name="Titolo 1">
            <a:extLst>
              <a:ext uri="{FF2B5EF4-FFF2-40B4-BE49-F238E27FC236}">
                <a16:creationId xmlns:a16="http://schemas.microsoft.com/office/drawing/2014/main" id="{BD5CBF4E-1892-6C4D-AFB1-08C2ACDE66FB}"/>
              </a:ext>
            </a:extLst>
          </p:cNvPr>
          <p:cNvSpPr txBox="1">
            <a:spLocks/>
          </p:cNvSpPr>
          <p:nvPr/>
        </p:nvSpPr>
        <p:spPr>
          <a:xfrm>
            <a:off x="1835696" y="2132856"/>
            <a:ext cx="5497388" cy="65366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it-IT" sz="3000" b="1" u="sng" dirty="0">
              <a:solidFill>
                <a:srgbClr val="005045"/>
              </a:solidFill>
            </a:endParaRPr>
          </a:p>
        </p:txBody>
      </p:sp>
      <p:sp>
        <p:nvSpPr>
          <p:cNvPr id="14" name="Titolo 1">
            <a:extLst>
              <a:ext uri="{FF2B5EF4-FFF2-40B4-BE49-F238E27FC236}">
                <a16:creationId xmlns:a16="http://schemas.microsoft.com/office/drawing/2014/main" id="{C76B6A96-63BC-4F4A-ABF5-E62EDD5165B7}"/>
              </a:ext>
            </a:extLst>
          </p:cNvPr>
          <p:cNvSpPr txBox="1">
            <a:spLocks/>
          </p:cNvSpPr>
          <p:nvPr/>
        </p:nvSpPr>
        <p:spPr>
          <a:xfrm>
            <a:off x="755576" y="1412776"/>
            <a:ext cx="3060971" cy="65366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400" dirty="0">
                <a:solidFill>
                  <a:srgbClr val="005045"/>
                </a:solidFill>
              </a:rPr>
              <a:t> IL WEB</a:t>
            </a:r>
          </a:p>
        </p:txBody>
      </p:sp>
      <p:sp>
        <p:nvSpPr>
          <p:cNvPr id="15" name="Titolo 1">
            <a:extLst>
              <a:ext uri="{FF2B5EF4-FFF2-40B4-BE49-F238E27FC236}">
                <a16:creationId xmlns:a16="http://schemas.microsoft.com/office/drawing/2014/main" id="{9FFECAFF-9BA1-8845-8933-E1F952DD5064}"/>
              </a:ext>
            </a:extLst>
          </p:cNvPr>
          <p:cNvSpPr txBox="1">
            <a:spLocks/>
          </p:cNvSpPr>
          <p:nvPr/>
        </p:nvSpPr>
        <p:spPr>
          <a:xfrm>
            <a:off x="2339752" y="4581128"/>
            <a:ext cx="4536504" cy="717001"/>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it-IT" sz="3000" b="1" u="sng" dirty="0">
              <a:solidFill>
                <a:schemeClr val="tx1">
                  <a:lumMod val="65000"/>
                  <a:lumOff val="35000"/>
                </a:schemeClr>
              </a:solidFill>
            </a:endParaRPr>
          </a:p>
        </p:txBody>
      </p:sp>
      <p:pic>
        <p:nvPicPr>
          <p:cNvPr id="16" name="Immagine 7">
            <a:extLst>
              <a:ext uri="{FF2B5EF4-FFF2-40B4-BE49-F238E27FC236}">
                <a16:creationId xmlns:a16="http://schemas.microsoft.com/office/drawing/2014/main" id="{0C8337A0-055F-FA4C-A256-EE1517D2C9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0232" y="1412776"/>
            <a:ext cx="1800200" cy="1728192"/>
          </a:xfrm>
          <a:prstGeom prst="rect">
            <a:avLst/>
          </a:prstGeom>
        </p:spPr>
      </p:pic>
      <p:sp>
        <p:nvSpPr>
          <p:cNvPr id="3" name="TextBox 2">
            <a:extLst>
              <a:ext uri="{FF2B5EF4-FFF2-40B4-BE49-F238E27FC236}">
                <a16:creationId xmlns:a16="http://schemas.microsoft.com/office/drawing/2014/main" id="{2E0713D4-7BE5-1E87-2B84-7114C7713FC1}"/>
              </a:ext>
            </a:extLst>
          </p:cNvPr>
          <p:cNvSpPr txBox="1"/>
          <p:nvPr/>
        </p:nvSpPr>
        <p:spPr>
          <a:xfrm>
            <a:off x="3131839" y="6216741"/>
            <a:ext cx="4887897" cy="369332"/>
          </a:xfrm>
          <a:prstGeom prst="rect">
            <a:avLst/>
          </a:prstGeom>
          <a:solidFill>
            <a:srgbClr val="404040"/>
          </a:solidFill>
        </p:spPr>
        <p:txBody>
          <a:bodyPr wrap="square" rtlCol="0">
            <a:spAutoFit/>
          </a:bodyPr>
          <a:lstStyle/>
          <a:p>
            <a:pPr algn="r"/>
            <a:r>
              <a:rPr lang="en-US" b="1" dirty="0">
                <a:solidFill>
                  <a:schemeClr val="bg1"/>
                </a:solidFill>
              </a:rPr>
              <a:t>25 </a:t>
            </a:r>
            <a:r>
              <a:rPr lang="en-US" b="1" dirty="0" err="1">
                <a:solidFill>
                  <a:schemeClr val="bg1"/>
                </a:solidFill>
              </a:rPr>
              <a:t>settembre</a:t>
            </a:r>
            <a:r>
              <a:rPr lang="en-IT" b="1" dirty="0">
                <a:solidFill>
                  <a:schemeClr val="bg1"/>
                </a:solidFill>
              </a:rPr>
              <a:t> - Giornata dell’accoglienza</a:t>
            </a:r>
          </a:p>
        </p:txBody>
      </p:sp>
    </p:spTree>
    <p:extLst>
      <p:ext uri="{BB962C8B-B14F-4D97-AF65-F5344CB8AC3E}">
        <p14:creationId xmlns:p14="http://schemas.microsoft.com/office/powerpoint/2010/main" val="10751145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E7A41E1B-4F70-4964-A407-84C68BE8251C}" type="slidenum">
              <a:rPr lang="it-IT" smtClean="0"/>
              <a:pPr/>
              <a:t>31</a:t>
            </a:fld>
            <a:endParaRPr lang="it-IT" dirty="0"/>
          </a:p>
        </p:txBody>
      </p:sp>
      <p:sp>
        <p:nvSpPr>
          <p:cNvPr id="9" name="CasellaDiTesto 5">
            <a:extLst>
              <a:ext uri="{FF2B5EF4-FFF2-40B4-BE49-F238E27FC236}">
                <a16:creationId xmlns:a16="http://schemas.microsoft.com/office/drawing/2014/main" id="{C0051254-336E-CA42-85B6-4387BAC5A327}"/>
              </a:ext>
            </a:extLst>
          </p:cNvPr>
          <p:cNvSpPr txBox="1"/>
          <p:nvPr/>
        </p:nvSpPr>
        <p:spPr>
          <a:xfrm>
            <a:off x="323528" y="1248162"/>
            <a:ext cx="7992888" cy="461665"/>
          </a:xfrm>
          <a:prstGeom prst="rect">
            <a:avLst/>
          </a:prstGeom>
          <a:noFill/>
        </p:spPr>
        <p:txBody>
          <a:bodyPr wrap="square" rtlCol="0">
            <a:spAutoFit/>
          </a:bodyPr>
          <a:lstStyle/>
          <a:p>
            <a:r>
              <a:rPr lang="it-IT" sz="2400" dirty="0">
                <a:solidFill>
                  <a:srgbClr val="005045"/>
                </a:solidFill>
                <a:latin typeface="+mj-lt"/>
                <a:ea typeface="+mj-ea"/>
                <a:cs typeface="+mj-cs"/>
              </a:rPr>
              <a:t>Nelle pagine del </a:t>
            </a:r>
            <a:r>
              <a:rPr lang="it-IT" sz="2400" dirty="0" err="1">
                <a:solidFill>
                  <a:srgbClr val="0000FF"/>
                </a:solidFill>
                <a:latin typeface="+mj-lt"/>
                <a:ea typeface="+mj-ea"/>
                <a:cs typeface="+mj-cs"/>
              </a:rPr>
              <a:t>CdS</a:t>
            </a:r>
            <a:r>
              <a:rPr lang="it-IT" sz="2400" dirty="0">
                <a:solidFill>
                  <a:srgbClr val="005045"/>
                </a:solidFill>
                <a:latin typeface="+mj-lt"/>
                <a:ea typeface="+mj-ea"/>
                <a:cs typeface="+mj-cs"/>
              </a:rPr>
              <a:t> troverete informazioni e link per:</a:t>
            </a:r>
          </a:p>
        </p:txBody>
      </p:sp>
      <p:sp>
        <p:nvSpPr>
          <p:cNvPr id="10" name="CasellaDiTesto 9">
            <a:extLst>
              <a:ext uri="{FF2B5EF4-FFF2-40B4-BE49-F238E27FC236}">
                <a16:creationId xmlns:a16="http://schemas.microsoft.com/office/drawing/2014/main" id="{46ECCB48-8A76-994A-ABA9-3ECFF8FFD490}"/>
              </a:ext>
            </a:extLst>
          </p:cNvPr>
          <p:cNvSpPr txBox="1"/>
          <p:nvPr/>
        </p:nvSpPr>
        <p:spPr>
          <a:xfrm>
            <a:off x="572014" y="2212074"/>
            <a:ext cx="7621273" cy="3816429"/>
          </a:xfrm>
          <a:prstGeom prst="rect">
            <a:avLst/>
          </a:prstGeom>
          <a:noFill/>
        </p:spPr>
        <p:txBody>
          <a:bodyPr wrap="square" rtlCol="0">
            <a:spAutoFit/>
          </a:bodyPr>
          <a:lstStyle/>
          <a:p>
            <a:pPr marL="457200" indent="-457200">
              <a:buFont typeface="Arial" panose="020B0604020202020204" pitchFamily="34" charset="0"/>
              <a:buChar char="•"/>
            </a:pPr>
            <a:r>
              <a:rPr lang="it-IT" sz="2200" dirty="0">
                <a:latin typeface="+mj-lt"/>
                <a:ea typeface="+mj-ea"/>
                <a:cs typeface="+mj-cs"/>
              </a:rPr>
              <a:t>Il Regolamento del </a:t>
            </a:r>
            <a:r>
              <a:rPr lang="it-IT" sz="2200" dirty="0" err="1">
                <a:latin typeface="+mj-lt"/>
                <a:ea typeface="+mj-ea"/>
                <a:cs typeface="+mj-cs"/>
              </a:rPr>
              <a:t>CdS</a:t>
            </a:r>
            <a:endParaRPr lang="it-IT" sz="2200" dirty="0">
              <a:latin typeface="+mj-lt"/>
              <a:ea typeface="+mj-ea"/>
              <a:cs typeface="+mj-cs"/>
            </a:endParaRPr>
          </a:p>
          <a:p>
            <a:pPr marL="457200" indent="-457200">
              <a:buFont typeface="Arial" panose="020B0604020202020204" pitchFamily="34" charset="0"/>
              <a:buChar char="•"/>
            </a:pPr>
            <a:r>
              <a:rPr lang="it-IT" sz="2200" dirty="0">
                <a:latin typeface="+mj-lt"/>
                <a:ea typeface="+mj-ea"/>
                <a:cs typeface="+mj-cs"/>
              </a:rPr>
              <a:t>I programmi degli insegnamenti</a:t>
            </a:r>
          </a:p>
          <a:p>
            <a:pPr marL="457200" indent="-457200">
              <a:buFont typeface="Arial" panose="020B0604020202020204" pitchFamily="34" charset="0"/>
              <a:buChar char="•"/>
            </a:pPr>
            <a:r>
              <a:rPr lang="it-IT" sz="2200" dirty="0">
                <a:latin typeface="+mj-lt"/>
                <a:ea typeface="+mj-ea"/>
                <a:cs typeface="+mj-cs"/>
              </a:rPr>
              <a:t>Calendario della didattica </a:t>
            </a:r>
          </a:p>
          <a:p>
            <a:pPr marL="457200" indent="-457200">
              <a:buFont typeface="Arial" panose="020B0604020202020204" pitchFamily="34" charset="0"/>
              <a:buChar char="•"/>
            </a:pPr>
            <a:r>
              <a:rPr lang="it-IT" sz="2200" dirty="0">
                <a:latin typeface="+mj-lt"/>
                <a:ea typeface="+mj-ea"/>
                <a:cs typeface="+mj-cs"/>
              </a:rPr>
              <a:t>Orario – consultare sempre per verificare le modifiche</a:t>
            </a:r>
          </a:p>
          <a:p>
            <a:pPr marL="457200" indent="-457200">
              <a:buFont typeface="Arial" panose="020B0604020202020204" pitchFamily="34" charset="0"/>
              <a:buChar char="•"/>
            </a:pPr>
            <a:r>
              <a:rPr lang="it-IT" sz="2200" dirty="0">
                <a:latin typeface="+mj-lt"/>
                <a:ea typeface="+mj-ea"/>
                <a:cs typeface="+mj-cs"/>
              </a:rPr>
              <a:t>Informazioni sul servizio di tutorato </a:t>
            </a:r>
          </a:p>
          <a:p>
            <a:pPr marL="457200" indent="-457200">
              <a:buFont typeface="Arial" panose="020B0604020202020204" pitchFamily="34" charset="0"/>
              <a:buChar char="•"/>
            </a:pPr>
            <a:r>
              <a:rPr lang="it-IT" sz="2200" dirty="0">
                <a:latin typeface="+mj-lt"/>
                <a:ea typeface="+mj-ea"/>
                <a:cs typeface="+mj-cs"/>
              </a:rPr>
              <a:t>Iscrizione agli appelli d’esame </a:t>
            </a:r>
          </a:p>
          <a:p>
            <a:pPr marL="457200" indent="-457200">
              <a:buFont typeface="Arial" panose="020B0604020202020204" pitchFamily="34" charset="0"/>
              <a:buChar char="•"/>
            </a:pPr>
            <a:r>
              <a:rPr lang="it-IT" sz="2200" dirty="0">
                <a:latin typeface="+mj-lt"/>
                <a:ea typeface="+mj-ea"/>
                <a:cs typeface="+mj-cs"/>
              </a:rPr>
              <a:t>Informazioni sui tirocini curriculari</a:t>
            </a:r>
          </a:p>
          <a:p>
            <a:pPr marL="457200" indent="-457200">
              <a:buFont typeface="Arial" panose="020B0604020202020204" pitchFamily="34" charset="0"/>
              <a:buChar char="•"/>
            </a:pPr>
            <a:r>
              <a:rPr lang="it-IT" sz="2200" dirty="0">
                <a:latin typeface="+mj-lt"/>
                <a:ea typeface="+mj-ea"/>
                <a:cs typeface="+mj-cs"/>
              </a:rPr>
              <a:t>…</a:t>
            </a:r>
          </a:p>
          <a:p>
            <a:pPr algn="ctr"/>
            <a:endParaRPr lang="it-IT" sz="2200" dirty="0">
              <a:latin typeface="+mj-lt"/>
              <a:ea typeface="+mj-ea"/>
              <a:cs typeface="+mj-cs"/>
            </a:endParaRPr>
          </a:p>
          <a:p>
            <a:pPr algn="ctr"/>
            <a:endParaRPr lang="it-IT" sz="2200" dirty="0">
              <a:solidFill>
                <a:srgbClr val="005045"/>
              </a:solidFill>
              <a:latin typeface="+mj-lt"/>
              <a:ea typeface="+mj-ea"/>
              <a:cs typeface="+mj-cs"/>
            </a:endParaRPr>
          </a:p>
          <a:p>
            <a:pPr marL="457200" indent="-457200">
              <a:buFont typeface="Arial" panose="020B0604020202020204" pitchFamily="34" charset="0"/>
              <a:buChar char="•"/>
            </a:pPr>
            <a:endParaRPr lang="it-IT" sz="2200" dirty="0">
              <a:latin typeface="+mj-lt"/>
              <a:ea typeface="+mj-ea"/>
              <a:cs typeface="+mj-cs"/>
            </a:endParaRPr>
          </a:p>
        </p:txBody>
      </p:sp>
      <p:pic>
        <p:nvPicPr>
          <p:cNvPr id="17" name="Immagine 7">
            <a:extLst>
              <a:ext uri="{FF2B5EF4-FFF2-40B4-BE49-F238E27FC236}">
                <a16:creationId xmlns:a16="http://schemas.microsoft.com/office/drawing/2014/main" id="{97A04744-CBAD-B54B-9015-3EAEEA1603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7411" y="1362769"/>
            <a:ext cx="2004649" cy="1012100"/>
          </a:xfrm>
          <a:prstGeom prst="rect">
            <a:avLst/>
          </a:prstGeom>
        </p:spPr>
      </p:pic>
      <p:sp>
        <p:nvSpPr>
          <p:cNvPr id="3" name="TextBox 2">
            <a:extLst>
              <a:ext uri="{FF2B5EF4-FFF2-40B4-BE49-F238E27FC236}">
                <a16:creationId xmlns:a16="http://schemas.microsoft.com/office/drawing/2014/main" id="{8E0887DB-673F-F1FF-32CE-3A763EAEC91B}"/>
              </a:ext>
            </a:extLst>
          </p:cNvPr>
          <p:cNvSpPr txBox="1"/>
          <p:nvPr/>
        </p:nvSpPr>
        <p:spPr>
          <a:xfrm>
            <a:off x="3131839" y="6216741"/>
            <a:ext cx="4887897" cy="369332"/>
          </a:xfrm>
          <a:prstGeom prst="rect">
            <a:avLst/>
          </a:prstGeom>
          <a:solidFill>
            <a:srgbClr val="404040"/>
          </a:solidFill>
        </p:spPr>
        <p:txBody>
          <a:bodyPr wrap="square" rtlCol="0">
            <a:spAutoFit/>
          </a:bodyPr>
          <a:lstStyle/>
          <a:p>
            <a:pPr algn="r"/>
            <a:r>
              <a:rPr lang="en-US" b="1" dirty="0">
                <a:solidFill>
                  <a:schemeClr val="bg1"/>
                </a:solidFill>
              </a:rPr>
              <a:t>25 </a:t>
            </a:r>
            <a:r>
              <a:rPr lang="en-US" b="1" dirty="0" err="1">
                <a:solidFill>
                  <a:schemeClr val="bg1"/>
                </a:solidFill>
              </a:rPr>
              <a:t>settembre</a:t>
            </a:r>
            <a:r>
              <a:rPr lang="en-IT" b="1" dirty="0">
                <a:solidFill>
                  <a:schemeClr val="bg1"/>
                </a:solidFill>
              </a:rPr>
              <a:t> - Giornata dell’accoglienza</a:t>
            </a:r>
          </a:p>
        </p:txBody>
      </p:sp>
    </p:spTree>
    <p:extLst>
      <p:ext uri="{BB962C8B-B14F-4D97-AF65-F5344CB8AC3E}">
        <p14:creationId xmlns:p14="http://schemas.microsoft.com/office/powerpoint/2010/main" val="3386994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E7A41E1B-4F70-4964-A407-84C68BE8251C}" type="slidenum">
              <a:rPr lang="it-IT" smtClean="0"/>
              <a:pPr/>
              <a:t>32</a:t>
            </a:fld>
            <a:endParaRPr lang="it-IT" dirty="0"/>
          </a:p>
        </p:txBody>
      </p:sp>
      <p:sp>
        <p:nvSpPr>
          <p:cNvPr id="7" name="CasellaDiTesto 2">
            <a:extLst>
              <a:ext uri="{FF2B5EF4-FFF2-40B4-BE49-F238E27FC236}">
                <a16:creationId xmlns:a16="http://schemas.microsoft.com/office/drawing/2014/main" id="{F1DE6109-DF37-5A41-A707-DF8A7DC956DA}"/>
              </a:ext>
            </a:extLst>
          </p:cNvPr>
          <p:cNvSpPr txBox="1"/>
          <p:nvPr/>
        </p:nvSpPr>
        <p:spPr>
          <a:xfrm>
            <a:off x="395536" y="1412776"/>
            <a:ext cx="7992888" cy="4154984"/>
          </a:xfrm>
          <a:prstGeom prst="rect">
            <a:avLst/>
          </a:prstGeom>
          <a:noFill/>
        </p:spPr>
        <p:txBody>
          <a:bodyPr wrap="square" rtlCol="0">
            <a:spAutoFit/>
          </a:bodyPr>
          <a:lstStyle/>
          <a:p>
            <a:r>
              <a:rPr lang="it-IT" sz="2200" dirty="0">
                <a:solidFill>
                  <a:srgbClr val="005045"/>
                </a:solidFill>
                <a:latin typeface="+mj-lt"/>
                <a:ea typeface="+mj-ea"/>
                <a:cs typeface="+mj-cs"/>
              </a:rPr>
              <a:t>Nelle pagine della </a:t>
            </a:r>
            <a:r>
              <a:rPr lang="it-IT" sz="2200" b="1" dirty="0">
                <a:solidFill>
                  <a:srgbClr val="005045"/>
                </a:solidFill>
                <a:latin typeface="+mj-lt"/>
                <a:ea typeface="+mj-ea"/>
                <a:cs typeface="+mj-cs"/>
                <a:hlinkClick r:id="rId3"/>
              </a:rPr>
              <a:t>Segreteria Studenti </a:t>
            </a:r>
            <a:r>
              <a:rPr lang="it-IT" sz="2200" dirty="0">
                <a:solidFill>
                  <a:srgbClr val="005045"/>
                </a:solidFill>
                <a:latin typeface="+mj-lt"/>
                <a:ea typeface="+mj-ea"/>
                <a:cs typeface="+mj-cs"/>
              </a:rPr>
              <a:t>trovo informazioni riguardo a:</a:t>
            </a:r>
          </a:p>
          <a:p>
            <a:pPr marL="342900" indent="-342900">
              <a:buFont typeface="Arial" panose="020B0604020202020204" pitchFamily="34" charset="0"/>
              <a:buChar char="•"/>
            </a:pPr>
            <a:r>
              <a:rPr lang="it-IT" sz="2200" dirty="0">
                <a:latin typeface="+mj-lt"/>
                <a:ea typeface="+mj-ea"/>
                <a:cs typeface="+mj-cs"/>
              </a:rPr>
              <a:t>Procedure di iscrizione ad anni successivi </a:t>
            </a:r>
          </a:p>
          <a:p>
            <a:pPr marL="342900" indent="-342900">
              <a:buFont typeface="Arial" panose="020B0604020202020204" pitchFamily="34" charset="0"/>
              <a:buChar char="•"/>
            </a:pPr>
            <a:r>
              <a:rPr lang="it-IT" sz="2200" dirty="0">
                <a:latin typeface="+mj-lt"/>
                <a:ea typeface="+mj-ea"/>
                <a:cs typeface="+mj-cs"/>
              </a:rPr>
              <a:t>Rilascio di certificati</a:t>
            </a:r>
          </a:p>
          <a:p>
            <a:pPr marL="342900" indent="-342900">
              <a:buFont typeface="Arial" panose="020B0604020202020204" pitchFamily="34" charset="0"/>
              <a:buChar char="•"/>
            </a:pPr>
            <a:r>
              <a:rPr lang="it-IT" sz="2200" dirty="0">
                <a:latin typeface="+mj-lt"/>
                <a:ea typeface="+mj-ea"/>
                <a:cs typeface="+mj-cs"/>
              </a:rPr>
              <a:t>Modalità di presentazione del piano di studio</a:t>
            </a:r>
          </a:p>
          <a:p>
            <a:pPr marL="342900" indent="-342900">
              <a:buFont typeface="Arial" panose="020B0604020202020204" pitchFamily="34" charset="0"/>
              <a:buChar char="•"/>
            </a:pPr>
            <a:r>
              <a:rPr lang="it-IT" sz="2200" dirty="0">
                <a:latin typeface="+mj-lt"/>
                <a:ea typeface="+mj-ea"/>
                <a:cs typeface="+mj-cs"/>
              </a:rPr>
              <a:t>Accesso ai servizi web segreteria studenti </a:t>
            </a:r>
          </a:p>
          <a:p>
            <a:endParaRPr lang="it-IT" sz="2200" dirty="0">
              <a:solidFill>
                <a:srgbClr val="005045"/>
              </a:solidFill>
              <a:latin typeface="+mj-lt"/>
              <a:ea typeface="+mj-ea"/>
              <a:cs typeface="+mj-cs"/>
            </a:endParaRPr>
          </a:p>
          <a:p>
            <a:r>
              <a:rPr lang="it-IT" sz="2200" dirty="0">
                <a:solidFill>
                  <a:srgbClr val="005045"/>
                </a:solidFill>
                <a:latin typeface="+mj-lt"/>
                <a:ea typeface="+mj-ea"/>
                <a:cs typeface="+mj-cs"/>
              </a:rPr>
              <a:t>Nelle pagine del </a:t>
            </a:r>
            <a:r>
              <a:rPr lang="it-IT" sz="2200" b="1" dirty="0">
                <a:solidFill>
                  <a:srgbClr val="0000FF"/>
                </a:solidFill>
                <a:latin typeface="+mj-lt"/>
                <a:ea typeface="+mj-ea"/>
                <a:cs typeface="+mj-cs"/>
                <a:hlinkClick r:id="rId4">
                  <a:extLst>
                    <a:ext uri="{A12FA001-AC4F-418D-AE19-62706E023703}">
                      <ahyp:hlinkClr xmlns:ahyp="http://schemas.microsoft.com/office/drawing/2018/hyperlinkcolor" val="tx"/>
                    </a:ext>
                  </a:extLst>
                </a:hlinkClick>
              </a:rPr>
              <a:t>Diritto allo Studio </a:t>
            </a:r>
            <a:r>
              <a:rPr lang="it-IT" sz="2200" dirty="0">
                <a:solidFill>
                  <a:srgbClr val="005045"/>
                </a:solidFill>
                <a:latin typeface="+mj-lt"/>
                <a:ea typeface="+mj-ea"/>
                <a:cs typeface="+mj-cs"/>
              </a:rPr>
              <a:t>trovo informazioni riguardo a:</a:t>
            </a:r>
          </a:p>
          <a:p>
            <a:pPr marL="342900" indent="-342900">
              <a:buFont typeface="Arial" panose="020B0604020202020204" pitchFamily="34" charset="0"/>
              <a:buChar char="•"/>
            </a:pPr>
            <a:r>
              <a:rPr lang="it-IT" sz="2200" dirty="0">
                <a:latin typeface="+mj-lt"/>
                <a:ea typeface="+mj-ea"/>
                <a:cs typeface="+mj-cs"/>
              </a:rPr>
              <a:t>Tasse e contributi (modalità di presentazione ISEE)</a:t>
            </a:r>
          </a:p>
          <a:p>
            <a:pPr marL="342900" indent="-342900">
              <a:buFont typeface="Arial" panose="020B0604020202020204" pitchFamily="34" charset="0"/>
              <a:buChar char="•"/>
            </a:pPr>
            <a:r>
              <a:rPr lang="it-IT" sz="2200" dirty="0">
                <a:latin typeface="+mj-lt"/>
                <a:ea typeface="+mj-ea"/>
                <a:cs typeface="+mj-cs"/>
              </a:rPr>
              <a:t>Borse di studio</a:t>
            </a:r>
          </a:p>
          <a:p>
            <a:pPr marL="342900" indent="-342900">
              <a:buFont typeface="Arial" panose="020B0604020202020204" pitchFamily="34" charset="0"/>
              <a:buChar char="•"/>
            </a:pPr>
            <a:r>
              <a:rPr lang="it-IT" sz="2200" dirty="0">
                <a:latin typeface="+mj-lt"/>
                <a:ea typeface="+mj-ea"/>
                <a:cs typeface="+mj-cs"/>
              </a:rPr>
              <a:t>Alloggi </a:t>
            </a:r>
          </a:p>
          <a:p>
            <a:pPr marL="342900" indent="-342900">
              <a:buFont typeface="Arial" panose="020B0604020202020204" pitchFamily="34" charset="0"/>
              <a:buChar char="•"/>
            </a:pPr>
            <a:r>
              <a:rPr lang="it-IT" sz="2200" dirty="0">
                <a:latin typeface="+mj-lt"/>
                <a:ea typeface="+mj-ea"/>
                <a:cs typeface="+mj-cs"/>
              </a:rPr>
              <a:t>Esoneri dalle tasse</a:t>
            </a:r>
          </a:p>
          <a:p>
            <a:pPr marL="342900" indent="-342900">
              <a:buFont typeface="Arial" panose="020B0604020202020204" pitchFamily="34" charset="0"/>
              <a:buChar char="•"/>
            </a:pPr>
            <a:r>
              <a:rPr lang="it-IT" sz="2200" dirty="0">
                <a:latin typeface="+mj-lt"/>
                <a:ea typeface="+mj-ea"/>
                <a:cs typeface="+mj-cs"/>
              </a:rPr>
              <a:t>Collaborazioni studentesche</a:t>
            </a:r>
            <a:endParaRPr lang="it-IT" dirty="0"/>
          </a:p>
        </p:txBody>
      </p:sp>
      <p:pic>
        <p:nvPicPr>
          <p:cNvPr id="8" name="Immagine 3">
            <a:extLst>
              <a:ext uri="{FF2B5EF4-FFF2-40B4-BE49-F238E27FC236}">
                <a16:creationId xmlns:a16="http://schemas.microsoft.com/office/drawing/2014/main" id="{5C9241B3-28A7-E24E-AC77-9F2B459593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0232" y="1754536"/>
            <a:ext cx="2404492" cy="1794121"/>
          </a:xfrm>
          <a:prstGeom prst="rect">
            <a:avLst/>
          </a:prstGeom>
        </p:spPr>
      </p:pic>
      <p:sp>
        <p:nvSpPr>
          <p:cNvPr id="3" name="TextBox 2">
            <a:extLst>
              <a:ext uri="{FF2B5EF4-FFF2-40B4-BE49-F238E27FC236}">
                <a16:creationId xmlns:a16="http://schemas.microsoft.com/office/drawing/2014/main" id="{97F1E6C6-6882-5855-FA7C-544AE3FF4FCC}"/>
              </a:ext>
            </a:extLst>
          </p:cNvPr>
          <p:cNvSpPr txBox="1"/>
          <p:nvPr/>
        </p:nvSpPr>
        <p:spPr>
          <a:xfrm>
            <a:off x="3131839" y="6216741"/>
            <a:ext cx="4887897" cy="369332"/>
          </a:xfrm>
          <a:prstGeom prst="rect">
            <a:avLst/>
          </a:prstGeom>
          <a:solidFill>
            <a:srgbClr val="404040"/>
          </a:solidFill>
        </p:spPr>
        <p:txBody>
          <a:bodyPr wrap="square" rtlCol="0">
            <a:spAutoFit/>
          </a:bodyPr>
          <a:lstStyle/>
          <a:p>
            <a:pPr algn="r"/>
            <a:r>
              <a:rPr lang="en-US" b="1" dirty="0">
                <a:solidFill>
                  <a:schemeClr val="bg1"/>
                </a:solidFill>
              </a:rPr>
              <a:t>25 </a:t>
            </a:r>
            <a:r>
              <a:rPr lang="en-US" b="1" dirty="0" err="1">
                <a:solidFill>
                  <a:schemeClr val="bg1"/>
                </a:solidFill>
              </a:rPr>
              <a:t>settembre</a:t>
            </a:r>
            <a:r>
              <a:rPr lang="en-IT" b="1" dirty="0">
                <a:solidFill>
                  <a:schemeClr val="bg1"/>
                </a:solidFill>
              </a:rPr>
              <a:t> - Giornata dell’accoglienza</a:t>
            </a:r>
          </a:p>
        </p:txBody>
      </p:sp>
    </p:spTree>
    <p:extLst>
      <p:ext uri="{BB962C8B-B14F-4D97-AF65-F5344CB8AC3E}">
        <p14:creationId xmlns:p14="http://schemas.microsoft.com/office/powerpoint/2010/main" val="17512171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E7A41E1B-4F70-4964-A407-84C68BE8251C}" type="slidenum">
              <a:rPr lang="it-IT" smtClean="0"/>
              <a:pPr/>
              <a:t>33</a:t>
            </a:fld>
            <a:endParaRPr lang="it-IT" dirty="0"/>
          </a:p>
        </p:txBody>
      </p:sp>
      <p:pic>
        <p:nvPicPr>
          <p:cNvPr id="8" name="Immagine 4">
            <a:extLst>
              <a:ext uri="{FF2B5EF4-FFF2-40B4-BE49-F238E27FC236}">
                <a16:creationId xmlns:a16="http://schemas.microsoft.com/office/drawing/2014/main" id="{D59EE50F-DD78-FE45-A91E-EFD8449E65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4" y="2276872"/>
            <a:ext cx="2857500" cy="1924050"/>
          </a:xfrm>
          <a:prstGeom prst="rect">
            <a:avLst/>
          </a:prstGeom>
        </p:spPr>
      </p:pic>
      <p:sp>
        <p:nvSpPr>
          <p:cNvPr id="3" name="TextBox 2">
            <a:extLst>
              <a:ext uri="{FF2B5EF4-FFF2-40B4-BE49-F238E27FC236}">
                <a16:creationId xmlns:a16="http://schemas.microsoft.com/office/drawing/2014/main" id="{4EA57CD0-4433-1A50-8B9E-F25204972F73}"/>
              </a:ext>
            </a:extLst>
          </p:cNvPr>
          <p:cNvSpPr txBox="1"/>
          <p:nvPr/>
        </p:nvSpPr>
        <p:spPr>
          <a:xfrm>
            <a:off x="3131839" y="6216741"/>
            <a:ext cx="4887897" cy="369332"/>
          </a:xfrm>
          <a:prstGeom prst="rect">
            <a:avLst/>
          </a:prstGeom>
          <a:solidFill>
            <a:srgbClr val="404040"/>
          </a:solidFill>
        </p:spPr>
        <p:txBody>
          <a:bodyPr wrap="square" rtlCol="0">
            <a:spAutoFit/>
          </a:bodyPr>
          <a:lstStyle/>
          <a:p>
            <a:pPr algn="r"/>
            <a:r>
              <a:rPr lang="en-US" b="1" dirty="0">
                <a:solidFill>
                  <a:schemeClr val="bg1"/>
                </a:solidFill>
              </a:rPr>
              <a:t>25 </a:t>
            </a:r>
            <a:r>
              <a:rPr lang="en-US" b="1" dirty="0" err="1">
                <a:solidFill>
                  <a:schemeClr val="bg1"/>
                </a:solidFill>
              </a:rPr>
              <a:t>settembre</a:t>
            </a:r>
            <a:r>
              <a:rPr lang="en-IT" b="1" dirty="0">
                <a:solidFill>
                  <a:schemeClr val="bg1"/>
                </a:solidFill>
              </a:rPr>
              <a:t> - Giornata dell’accoglienza</a:t>
            </a:r>
          </a:p>
        </p:txBody>
      </p:sp>
      <p:sp>
        <p:nvSpPr>
          <p:cNvPr id="4" name="CasellaDiTesto 2">
            <a:extLst>
              <a:ext uri="{FF2B5EF4-FFF2-40B4-BE49-F238E27FC236}">
                <a16:creationId xmlns:a16="http://schemas.microsoft.com/office/drawing/2014/main" id="{F959C82B-C61E-A1B3-8DA2-70D7F5FF715A}"/>
              </a:ext>
            </a:extLst>
          </p:cNvPr>
          <p:cNvSpPr txBox="1"/>
          <p:nvPr/>
        </p:nvSpPr>
        <p:spPr>
          <a:xfrm>
            <a:off x="683568" y="1508006"/>
            <a:ext cx="7848872" cy="4801314"/>
          </a:xfrm>
          <a:prstGeom prst="rect">
            <a:avLst/>
          </a:prstGeom>
          <a:noFill/>
        </p:spPr>
        <p:txBody>
          <a:bodyPr wrap="square" rtlCol="0">
            <a:spAutoFit/>
          </a:bodyPr>
          <a:lstStyle/>
          <a:p>
            <a:r>
              <a:rPr lang="it-IT" sz="2200" dirty="0">
                <a:solidFill>
                  <a:srgbClr val="005045"/>
                </a:solidFill>
                <a:latin typeface="+mj-lt"/>
                <a:ea typeface="+mj-ea"/>
                <a:cs typeface="+mj-cs"/>
              </a:rPr>
              <a:t>In</a:t>
            </a:r>
            <a:r>
              <a:rPr lang="it-IT" sz="2200" dirty="0">
                <a:latin typeface="+mj-lt"/>
                <a:ea typeface="+mj-ea"/>
                <a:cs typeface="+mj-cs"/>
              </a:rPr>
              <a:t> </a:t>
            </a:r>
            <a:r>
              <a:rPr lang="it-IT" sz="2200" b="1" u="sng" dirty="0">
                <a:solidFill>
                  <a:srgbClr val="0000FF"/>
                </a:solidFill>
                <a:latin typeface="+mj-lt"/>
                <a:ea typeface="+mj-ea"/>
                <a:cs typeface="+mj-cs"/>
              </a:rPr>
              <a:t>Segreteria didattica</a:t>
            </a:r>
            <a:r>
              <a:rPr lang="it-IT" sz="2200" u="sng" dirty="0">
                <a:solidFill>
                  <a:srgbClr val="0000FF"/>
                </a:solidFill>
                <a:latin typeface="+mj-lt"/>
                <a:ea typeface="+mj-ea"/>
                <a:cs typeface="+mj-cs"/>
              </a:rPr>
              <a:t> </a:t>
            </a:r>
            <a:r>
              <a:rPr lang="it-IT" sz="2200" dirty="0">
                <a:solidFill>
                  <a:srgbClr val="005045"/>
                </a:solidFill>
                <a:latin typeface="+mj-lt"/>
                <a:ea typeface="+mj-ea"/>
                <a:cs typeface="+mj-cs"/>
              </a:rPr>
              <a:t>si possono avere informazioni su:</a:t>
            </a:r>
          </a:p>
          <a:p>
            <a:pPr marL="342900" indent="-342900">
              <a:buFont typeface="Arial" panose="020B0604020202020204" pitchFamily="34" charset="0"/>
              <a:buChar char="•"/>
            </a:pPr>
            <a:r>
              <a:rPr lang="it-IT" sz="2200" dirty="0">
                <a:latin typeface="+mj-lt"/>
                <a:ea typeface="+mj-ea"/>
                <a:cs typeface="+mj-cs"/>
              </a:rPr>
              <a:t>Corso di studio</a:t>
            </a:r>
          </a:p>
          <a:p>
            <a:pPr marL="342900" indent="-342900">
              <a:buFont typeface="Arial" panose="020B0604020202020204" pitchFamily="34" charset="0"/>
              <a:buChar char="•"/>
            </a:pPr>
            <a:r>
              <a:rPr lang="it-IT" sz="2200" dirty="0">
                <a:latin typeface="+mj-lt"/>
                <a:ea typeface="+mj-ea"/>
                <a:cs typeface="+mj-cs"/>
              </a:rPr>
              <a:t>Scadenze amministrative</a:t>
            </a:r>
          </a:p>
          <a:p>
            <a:pPr marL="342900" indent="-342900">
              <a:buFont typeface="Arial" panose="020B0604020202020204" pitchFamily="34" charset="0"/>
              <a:buChar char="•"/>
            </a:pPr>
            <a:r>
              <a:rPr lang="it-IT" sz="2200" dirty="0">
                <a:latin typeface="+mj-lt"/>
                <a:ea typeface="+mj-ea"/>
                <a:cs typeface="+mj-cs"/>
              </a:rPr>
              <a:t>Lezioni – esercitazioni – laboratori</a:t>
            </a:r>
          </a:p>
          <a:p>
            <a:pPr marL="342900" indent="-342900">
              <a:buFont typeface="Arial" panose="020B0604020202020204" pitchFamily="34" charset="0"/>
              <a:buChar char="•"/>
            </a:pPr>
            <a:r>
              <a:rPr lang="it-IT" sz="2200" dirty="0">
                <a:latin typeface="+mj-lt"/>
                <a:ea typeface="+mj-ea"/>
                <a:cs typeface="+mj-cs"/>
              </a:rPr>
              <a:t>Programmi degli insegnamenti</a:t>
            </a:r>
          </a:p>
          <a:p>
            <a:pPr marL="342900" indent="-342900">
              <a:buFont typeface="Arial" panose="020B0604020202020204" pitchFamily="34" charset="0"/>
              <a:buChar char="•"/>
            </a:pPr>
            <a:r>
              <a:rPr lang="it-IT" sz="2200" dirty="0">
                <a:latin typeface="+mj-lt"/>
                <a:ea typeface="+mj-ea"/>
                <a:cs typeface="+mj-cs"/>
              </a:rPr>
              <a:t>Docenti</a:t>
            </a:r>
          </a:p>
          <a:p>
            <a:pPr marL="342900" indent="-342900">
              <a:buFont typeface="Arial" panose="020B0604020202020204" pitchFamily="34" charset="0"/>
              <a:buChar char="•"/>
            </a:pPr>
            <a:r>
              <a:rPr lang="it-IT" sz="2200" dirty="0">
                <a:latin typeface="+mj-lt"/>
                <a:ea typeface="+mj-ea"/>
                <a:cs typeface="+mj-cs"/>
              </a:rPr>
              <a:t>Piani di studio</a:t>
            </a:r>
          </a:p>
          <a:p>
            <a:pPr marL="342900" indent="-342900">
              <a:buFont typeface="Arial" panose="020B0604020202020204" pitchFamily="34" charset="0"/>
              <a:buChar char="•"/>
            </a:pPr>
            <a:r>
              <a:rPr lang="it-IT" sz="2200" dirty="0">
                <a:latin typeface="+mj-lt"/>
                <a:ea typeface="+mj-ea"/>
                <a:cs typeface="+mj-cs"/>
              </a:rPr>
              <a:t>Erasmus</a:t>
            </a:r>
          </a:p>
          <a:p>
            <a:pPr marL="342900" indent="-342900">
              <a:buFont typeface="Arial" panose="020B0604020202020204" pitchFamily="34" charset="0"/>
              <a:buChar char="•"/>
            </a:pPr>
            <a:r>
              <a:rPr lang="it-IT" sz="2200" dirty="0">
                <a:latin typeface="+mj-lt"/>
                <a:ea typeface="+mj-ea"/>
                <a:cs typeface="+mj-cs"/>
              </a:rPr>
              <a:t>Stage</a:t>
            </a:r>
          </a:p>
          <a:p>
            <a:pPr marL="342900" indent="-342900">
              <a:buFont typeface="Arial" panose="020B0604020202020204" pitchFamily="34" charset="0"/>
              <a:buChar char="•"/>
            </a:pPr>
            <a:r>
              <a:rPr lang="it-IT" sz="2200" dirty="0">
                <a:latin typeface="+mj-lt"/>
                <a:ea typeface="+mj-ea"/>
                <a:cs typeface="+mj-cs"/>
              </a:rPr>
              <a:t>Borse di studio del Dipartimento</a:t>
            </a:r>
          </a:p>
          <a:p>
            <a:endParaRPr lang="it-IT" sz="2200" dirty="0">
              <a:solidFill>
                <a:srgbClr val="005045"/>
              </a:solidFill>
              <a:latin typeface="+mj-lt"/>
              <a:ea typeface="+mj-ea"/>
              <a:cs typeface="+mj-cs"/>
            </a:endParaRPr>
          </a:p>
          <a:p>
            <a:pPr marL="342900" indent="-342900">
              <a:buFont typeface="Arial" panose="020B0604020202020204" pitchFamily="34" charset="0"/>
              <a:buChar char="•"/>
            </a:pPr>
            <a:endParaRPr lang="it-IT" sz="2300" dirty="0">
              <a:solidFill>
                <a:srgbClr val="005045"/>
              </a:solidFill>
              <a:latin typeface="+mj-lt"/>
              <a:ea typeface="+mj-ea"/>
              <a:cs typeface="+mj-cs"/>
            </a:endParaRPr>
          </a:p>
          <a:p>
            <a:pPr marL="342900" indent="-342900">
              <a:buFont typeface="Arial" panose="020B0604020202020204" pitchFamily="34" charset="0"/>
              <a:buChar char="•"/>
            </a:pPr>
            <a:endParaRPr lang="it-IT" sz="2300" dirty="0">
              <a:solidFill>
                <a:srgbClr val="005045"/>
              </a:solidFill>
              <a:latin typeface="+mj-lt"/>
              <a:ea typeface="+mj-ea"/>
              <a:cs typeface="+mj-cs"/>
            </a:endParaRPr>
          </a:p>
          <a:p>
            <a:endParaRPr lang="it-IT" dirty="0"/>
          </a:p>
        </p:txBody>
      </p:sp>
    </p:spTree>
    <p:extLst>
      <p:ext uri="{BB962C8B-B14F-4D97-AF65-F5344CB8AC3E}">
        <p14:creationId xmlns:p14="http://schemas.microsoft.com/office/powerpoint/2010/main" val="38355955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E7A41E1B-4F70-4964-A407-84C68BE8251C}" type="slidenum">
              <a:rPr lang="it-IT" smtClean="0"/>
              <a:pPr/>
              <a:t>34</a:t>
            </a:fld>
            <a:endParaRPr lang="it-IT" dirty="0"/>
          </a:p>
        </p:txBody>
      </p:sp>
      <p:sp>
        <p:nvSpPr>
          <p:cNvPr id="6" name="CasellaDiTesto 8">
            <a:extLst>
              <a:ext uri="{FF2B5EF4-FFF2-40B4-BE49-F238E27FC236}">
                <a16:creationId xmlns:a16="http://schemas.microsoft.com/office/drawing/2014/main" id="{70AE875D-7D43-F740-B2B7-3E05AA04EDC1}"/>
              </a:ext>
            </a:extLst>
          </p:cNvPr>
          <p:cNvSpPr txBox="1"/>
          <p:nvPr/>
        </p:nvSpPr>
        <p:spPr>
          <a:xfrm>
            <a:off x="431540" y="1395347"/>
            <a:ext cx="8280920" cy="3323987"/>
          </a:xfrm>
          <a:prstGeom prst="rect">
            <a:avLst/>
          </a:prstGeom>
          <a:noFill/>
        </p:spPr>
        <p:txBody>
          <a:bodyPr wrap="square" rtlCol="0">
            <a:spAutoFit/>
          </a:bodyPr>
          <a:lstStyle/>
          <a:p>
            <a:r>
              <a:rPr lang="it-IT" sz="2400" dirty="0">
                <a:solidFill>
                  <a:srgbClr val="005045"/>
                </a:solidFill>
              </a:rPr>
              <a:t>Hai bisogno di rivolgerti direttamente all’ufficio interessato per una questione complicata?!?</a:t>
            </a:r>
          </a:p>
          <a:p>
            <a:pPr algn="ctr"/>
            <a:endParaRPr lang="it-IT" sz="2400" b="1" dirty="0">
              <a:solidFill>
                <a:srgbClr val="005045"/>
              </a:solidFill>
            </a:endParaRPr>
          </a:p>
          <a:p>
            <a:pPr algn="ctr"/>
            <a:r>
              <a:rPr lang="it-IT" sz="2400" b="1" dirty="0">
                <a:solidFill>
                  <a:srgbClr val="005045"/>
                </a:solidFill>
              </a:rPr>
              <a:t>servizio </a:t>
            </a:r>
            <a:r>
              <a:rPr lang="it-IT" sz="2400" b="1" dirty="0">
                <a:solidFill>
                  <a:srgbClr val="005045"/>
                </a:solidFill>
                <a:hlinkClick r:id="rId3"/>
              </a:rPr>
              <a:t>info studenti</a:t>
            </a:r>
            <a:endParaRPr lang="it-IT" sz="2400" dirty="0">
              <a:solidFill>
                <a:srgbClr val="005045"/>
              </a:solidFill>
            </a:endParaRPr>
          </a:p>
          <a:p>
            <a:pPr algn="ctr"/>
            <a:r>
              <a:rPr lang="it-IT" sz="2400" dirty="0">
                <a:solidFill>
                  <a:srgbClr val="005045"/>
                </a:solidFill>
              </a:rPr>
              <a:t> </a:t>
            </a:r>
          </a:p>
          <a:p>
            <a:endParaRPr lang="it-IT" sz="2400" b="1" dirty="0">
              <a:solidFill>
                <a:srgbClr val="005045"/>
              </a:solidFill>
            </a:endParaRPr>
          </a:p>
          <a:p>
            <a:endParaRPr lang="it-IT" sz="2400" b="1" dirty="0">
              <a:solidFill>
                <a:srgbClr val="005045"/>
              </a:solidFill>
            </a:endParaRPr>
          </a:p>
          <a:p>
            <a:endParaRPr lang="it-IT" sz="2400" b="1" dirty="0">
              <a:solidFill>
                <a:srgbClr val="005045"/>
              </a:solidFill>
            </a:endParaRPr>
          </a:p>
          <a:p>
            <a:endParaRPr lang="it-IT" dirty="0"/>
          </a:p>
        </p:txBody>
      </p:sp>
      <p:pic>
        <p:nvPicPr>
          <p:cNvPr id="9" name="Immagine 9">
            <a:extLst>
              <a:ext uri="{FF2B5EF4-FFF2-40B4-BE49-F238E27FC236}">
                <a16:creationId xmlns:a16="http://schemas.microsoft.com/office/drawing/2014/main" id="{3560E36F-9E5C-B844-9809-C70D7BF8EE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8304" y="1914982"/>
            <a:ext cx="1149994" cy="1008112"/>
          </a:xfrm>
          <a:prstGeom prst="rect">
            <a:avLst/>
          </a:prstGeom>
        </p:spPr>
      </p:pic>
      <p:sp>
        <p:nvSpPr>
          <p:cNvPr id="10" name="Rectangle 9">
            <a:extLst>
              <a:ext uri="{FF2B5EF4-FFF2-40B4-BE49-F238E27FC236}">
                <a16:creationId xmlns:a16="http://schemas.microsoft.com/office/drawing/2014/main" id="{943D04AC-5C32-9146-B6A1-E4FF2BD3CBDC}"/>
              </a:ext>
            </a:extLst>
          </p:cNvPr>
          <p:cNvSpPr/>
          <p:nvPr/>
        </p:nvSpPr>
        <p:spPr>
          <a:xfrm>
            <a:off x="431540" y="3083613"/>
            <a:ext cx="7848872" cy="923330"/>
          </a:xfrm>
          <a:prstGeom prst="rect">
            <a:avLst/>
          </a:prstGeom>
        </p:spPr>
        <p:txBody>
          <a:bodyPr wrap="square">
            <a:spAutoFit/>
          </a:bodyPr>
          <a:lstStyle/>
          <a:p>
            <a:r>
              <a:rPr lang="it-IT" b="1" dirty="0">
                <a:solidFill>
                  <a:srgbClr val="005045"/>
                </a:solidFill>
              </a:rPr>
              <a:t>Usando la casella personale dello studente: </a:t>
            </a:r>
            <a:r>
              <a:rPr lang="it-IT" b="1" dirty="0">
                <a:solidFill>
                  <a:srgbClr val="005045"/>
                </a:solidFill>
                <a:hlinkClick r:id="rId5"/>
              </a:rPr>
              <a:t>ncognome@studenti.uninsubria.it</a:t>
            </a:r>
            <a:r>
              <a:rPr lang="it-IT" b="1" dirty="0">
                <a:solidFill>
                  <a:srgbClr val="005045"/>
                </a:solidFill>
              </a:rPr>
              <a:t> </a:t>
            </a:r>
          </a:p>
          <a:p>
            <a:r>
              <a:rPr lang="it-IT" b="1" dirty="0">
                <a:solidFill>
                  <a:srgbClr val="005045"/>
                </a:solidFill>
              </a:rPr>
              <a:t>fornita dall’Ufficio Segreteria Studenti</a:t>
            </a:r>
          </a:p>
          <a:p>
            <a:r>
              <a:rPr lang="it-IT" b="1" dirty="0">
                <a:solidFill>
                  <a:srgbClr val="005045"/>
                </a:solidFill>
              </a:rPr>
              <a:t>Avrai una risposta da:</a:t>
            </a:r>
          </a:p>
        </p:txBody>
      </p:sp>
      <p:sp>
        <p:nvSpPr>
          <p:cNvPr id="12" name="Rectangle 11">
            <a:extLst>
              <a:ext uri="{FF2B5EF4-FFF2-40B4-BE49-F238E27FC236}">
                <a16:creationId xmlns:a16="http://schemas.microsoft.com/office/drawing/2014/main" id="{3AB8F50F-8970-714E-AA71-034552F81DD0}"/>
              </a:ext>
            </a:extLst>
          </p:cNvPr>
          <p:cNvSpPr/>
          <p:nvPr/>
        </p:nvSpPr>
        <p:spPr>
          <a:xfrm>
            <a:off x="3023828" y="4006943"/>
            <a:ext cx="4068452" cy="923330"/>
          </a:xfrm>
          <a:prstGeom prst="rect">
            <a:avLst/>
          </a:prstGeom>
        </p:spPr>
        <p:txBody>
          <a:bodyPr wrap="square">
            <a:spAutoFit/>
          </a:bodyPr>
          <a:lstStyle/>
          <a:p>
            <a:r>
              <a:rPr lang="it-IT" b="1" dirty="0">
                <a:solidFill>
                  <a:srgbClr val="005045"/>
                </a:solidFill>
              </a:rPr>
              <a:t>Segreteria Didattica DBSV </a:t>
            </a:r>
          </a:p>
          <a:p>
            <a:r>
              <a:rPr lang="it-IT" b="1" dirty="0">
                <a:solidFill>
                  <a:srgbClr val="005045"/>
                </a:solidFill>
              </a:rPr>
              <a:t>Sportello Stage DBSV</a:t>
            </a:r>
          </a:p>
          <a:p>
            <a:r>
              <a:rPr lang="it-IT" b="1" dirty="0">
                <a:solidFill>
                  <a:srgbClr val="005045"/>
                </a:solidFill>
              </a:rPr>
              <a:t>Segreteria Studenti e Diritto allo Studio</a:t>
            </a:r>
          </a:p>
        </p:txBody>
      </p:sp>
      <p:sp>
        <p:nvSpPr>
          <p:cNvPr id="13" name="Rectangle 12">
            <a:extLst>
              <a:ext uri="{FF2B5EF4-FFF2-40B4-BE49-F238E27FC236}">
                <a16:creationId xmlns:a16="http://schemas.microsoft.com/office/drawing/2014/main" id="{492EAFC7-2460-6941-A2D9-E2B4503DDD6C}"/>
              </a:ext>
            </a:extLst>
          </p:cNvPr>
          <p:cNvSpPr/>
          <p:nvPr/>
        </p:nvSpPr>
        <p:spPr>
          <a:xfrm>
            <a:off x="2286000" y="5372043"/>
            <a:ext cx="4572000" cy="646331"/>
          </a:xfrm>
          <a:prstGeom prst="rect">
            <a:avLst/>
          </a:prstGeom>
        </p:spPr>
        <p:txBody>
          <a:bodyPr>
            <a:spAutoFit/>
          </a:bodyPr>
          <a:lstStyle/>
          <a:p>
            <a:pPr algn="ctr"/>
            <a:r>
              <a:rPr lang="it-IT" dirty="0">
                <a:solidFill>
                  <a:srgbClr val="005045"/>
                </a:solidFill>
              </a:rPr>
              <a:t>oppure </a:t>
            </a:r>
          </a:p>
          <a:p>
            <a:pPr algn="ctr"/>
            <a:r>
              <a:rPr lang="it-IT" b="1" dirty="0">
                <a:solidFill>
                  <a:srgbClr val="005045"/>
                </a:solidFill>
              </a:rPr>
              <a:t>CHIEDI UN APPUNTAMENTO PER MAIL! </a:t>
            </a:r>
          </a:p>
        </p:txBody>
      </p:sp>
      <p:sp>
        <p:nvSpPr>
          <p:cNvPr id="3" name="TextBox 2">
            <a:extLst>
              <a:ext uri="{FF2B5EF4-FFF2-40B4-BE49-F238E27FC236}">
                <a16:creationId xmlns:a16="http://schemas.microsoft.com/office/drawing/2014/main" id="{4596BCAB-034F-FDE3-7458-0C4F08E66EBB}"/>
              </a:ext>
            </a:extLst>
          </p:cNvPr>
          <p:cNvSpPr txBox="1"/>
          <p:nvPr/>
        </p:nvSpPr>
        <p:spPr>
          <a:xfrm>
            <a:off x="3131839" y="6216741"/>
            <a:ext cx="4887897" cy="369332"/>
          </a:xfrm>
          <a:prstGeom prst="rect">
            <a:avLst/>
          </a:prstGeom>
          <a:solidFill>
            <a:srgbClr val="404040"/>
          </a:solidFill>
        </p:spPr>
        <p:txBody>
          <a:bodyPr wrap="square" rtlCol="0">
            <a:spAutoFit/>
          </a:bodyPr>
          <a:lstStyle/>
          <a:p>
            <a:pPr algn="r"/>
            <a:r>
              <a:rPr lang="en-US" b="1" dirty="0">
                <a:solidFill>
                  <a:schemeClr val="bg1"/>
                </a:solidFill>
              </a:rPr>
              <a:t>25 </a:t>
            </a:r>
            <a:r>
              <a:rPr lang="en-US" b="1" dirty="0" err="1">
                <a:solidFill>
                  <a:schemeClr val="bg1"/>
                </a:solidFill>
              </a:rPr>
              <a:t>settembre</a:t>
            </a:r>
            <a:r>
              <a:rPr lang="en-IT" b="1" dirty="0">
                <a:solidFill>
                  <a:schemeClr val="bg1"/>
                </a:solidFill>
              </a:rPr>
              <a:t> - Giornata dell’accoglienza</a:t>
            </a:r>
          </a:p>
        </p:txBody>
      </p:sp>
    </p:spTree>
    <p:extLst>
      <p:ext uri="{BB962C8B-B14F-4D97-AF65-F5344CB8AC3E}">
        <p14:creationId xmlns:p14="http://schemas.microsoft.com/office/powerpoint/2010/main" val="2691738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E7A41E1B-4F70-4964-A407-84C68BE8251C}" type="slidenum">
              <a:rPr lang="it-IT" smtClean="0"/>
              <a:pPr/>
              <a:t>35</a:t>
            </a:fld>
            <a:endParaRPr lang="it-IT" dirty="0"/>
          </a:p>
        </p:txBody>
      </p:sp>
      <p:pic>
        <p:nvPicPr>
          <p:cNvPr id="9" name="Immagine 9">
            <a:extLst>
              <a:ext uri="{FF2B5EF4-FFF2-40B4-BE49-F238E27FC236}">
                <a16:creationId xmlns:a16="http://schemas.microsoft.com/office/drawing/2014/main" id="{3560E36F-9E5C-B844-9809-C70D7BF8EE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5335" y="4281936"/>
            <a:ext cx="1149994" cy="1008112"/>
          </a:xfrm>
          <a:prstGeom prst="rect">
            <a:avLst/>
          </a:prstGeom>
        </p:spPr>
      </p:pic>
      <p:sp>
        <p:nvSpPr>
          <p:cNvPr id="3" name="TextBox 2">
            <a:extLst>
              <a:ext uri="{FF2B5EF4-FFF2-40B4-BE49-F238E27FC236}">
                <a16:creationId xmlns:a16="http://schemas.microsoft.com/office/drawing/2014/main" id="{4596BCAB-034F-FDE3-7458-0C4F08E66EBB}"/>
              </a:ext>
            </a:extLst>
          </p:cNvPr>
          <p:cNvSpPr txBox="1"/>
          <p:nvPr/>
        </p:nvSpPr>
        <p:spPr>
          <a:xfrm>
            <a:off x="3131839" y="6216741"/>
            <a:ext cx="4887897" cy="369332"/>
          </a:xfrm>
          <a:prstGeom prst="rect">
            <a:avLst/>
          </a:prstGeom>
          <a:solidFill>
            <a:srgbClr val="404040"/>
          </a:solidFill>
        </p:spPr>
        <p:txBody>
          <a:bodyPr wrap="square" rtlCol="0">
            <a:spAutoFit/>
          </a:bodyPr>
          <a:lstStyle/>
          <a:p>
            <a:pPr algn="r"/>
            <a:r>
              <a:rPr lang="en-US" b="1" dirty="0">
                <a:solidFill>
                  <a:schemeClr val="bg1"/>
                </a:solidFill>
              </a:rPr>
              <a:t>25 </a:t>
            </a:r>
            <a:r>
              <a:rPr lang="en-US" b="1" dirty="0" err="1">
                <a:solidFill>
                  <a:schemeClr val="bg1"/>
                </a:solidFill>
              </a:rPr>
              <a:t>settembre</a:t>
            </a:r>
            <a:r>
              <a:rPr lang="en-IT" b="1" dirty="0">
                <a:solidFill>
                  <a:schemeClr val="bg1"/>
                </a:solidFill>
              </a:rPr>
              <a:t> - Giornata dell’accoglienza</a:t>
            </a:r>
          </a:p>
        </p:txBody>
      </p:sp>
      <p:sp>
        <p:nvSpPr>
          <p:cNvPr id="4" name="TextBox 3">
            <a:extLst>
              <a:ext uri="{FF2B5EF4-FFF2-40B4-BE49-F238E27FC236}">
                <a16:creationId xmlns:a16="http://schemas.microsoft.com/office/drawing/2014/main" id="{DDDCDF52-97B4-4328-2939-E31857B05205}"/>
              </a:ext>
            </a:extLst>
          </p:cNvPr>
          <p:cNvSpPr txBox="1"/>
          <p:nvPr/>
        </p:nvSpPr>
        <p:spPr>
          <a:xfrm>
            <a:off x="1583668" y="2204864"/>
            <a:ext cx="5976664" cy="2308324"/>
          </a:xfrm>
          <a:prstGeom prst="rect">
            <a:avLst/>
          </a:prstGeom>
          <a:noFill/>
        </p:spPr>
        <p:txBody>
          <a:bodyPr wrap="square">
            <a:spAutoFit/>
          </a:bodyPr>
          <a:lstStyle/>
          <a:p>
            <a:pPr algn="ctr"/>
            <a:r>
              <a:rPr lang="it-IT" sz="2400" dirty="0">
                <a:latin typeface="+mj-lt"/>
                <a:ea typeface="+mj-ea"/>
                <a:cs typeface="+mj-cs"/>
              </a:rPr>
              <a:t>Ricorda che tutte le comunicazioni ufficiali avvengono tramite la casella di posta di ateneo</a:t>
            </a:r>
          </a:p>
          <a:p>
            <a:pPr algn="ctr"/>
            <a:r>
              <a:rPr lang="it-IT" sz="2400" dirty="0">
                <a:solidFill>
                  <a:srgbClr val="005045"/>
                </a:solidFill>
                <a:latin typeface="+mj-lt"/>
                <a:ea typeface="+mj-ea"/>
                <a:cs typeface="+mj-cs"/>
              </a:rPr>
              <a:t> </a:t>
            </a:r>
          </a:p>
          <a:p>
            <a:pPr algn="ctr"/>
            <a:r>
              <a:rPr lang="it-IT" sz="2400" dirty="0">
                <a:solidFill>
                  <a:srgbClr val="005045"/>
                </a:solidFill>
                <a:latin typeface="+mj-lt"/>
                <a:ea typeface="+mj-ea"/>
                <a:cs typeface="+mj-cs"/>
                <a:hlinkClick r:id="rId4"/>
              </a:rPr>
              <a:t>ncognome@studente.uninsubria.it</a:t>
            </a:r>
            <a:endParaRPr lang="it-IT" sz="2400" dirty="0">
              <a:solidFill>
                <a:srgbClr val="005045"/>
              </a:solidFill>
              <a:latin typeface="+mj-lt"/>
              <a:ea typeface="+mj-ea"/>
              <a:cs typeface="+mj-cs"/>
            </a:endParaRPr>
          </a:p>
          <a:p>
            <a:pPr algn="ctr"/>
            <a:endParaRPr lang="it-IT" sz="2400" dirty="0">
              <a:solidFill>
                <a:srgbClr val="005045"/>
              </a:solidFill>
              <a:latin typeface="+mj-lt"/>
              <a:ea typeface="+mj-ea"/>
              <a:cs typeface="+mj-cs"/>
            </a:endParaRPr>
          </a:p>
          <a:p>
            <a:pPr algn="ctr"/>
            <a:endParaRPr lang="it-IT" sz="2400" dirty="0">
              <a:solidFill>
                <a:srgbClr val="005045"/>
              </a:solidFill>
              <a:latin typeface="+mj-lt"/>
              <a:ea typeface="+mj-ea"/>
              <a:cs typeface="+mj-cs"/>
            </a:endParaRPr>
          </a:p>
        </p:txBody>
      </p:sp>
    </p:spTree>
    <p:extLst>
      <p:ext uri="{BB962C8B-B14F-4D97-AF65-F5344CB8AC3E}">
        <p14:creationId xmlns:p14="http://schemas.microsoft.com/office/powerpoint/2010/main" val="38626482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E7A41E1B-4F70-4964-A407-84C68BE8251C}" type="slidenum">
              <a:rPr lang="it-IT" smtClean="0"/>
              <a:pPr/>
              <a:t>36</a:t>
            </a:fld>
            <a:endParaRPr lang="it-IT" dirty="0"/>
          </a:p>
        </p:txBody>
      </p:sp>
      <p:sp>
        <p:nvSpPr>
          <p:cNvPr id="5" name="CasellaDiTesto 4"/>
          <p:cNvSpPr txBox="1"/>
          <p:nvPr/>
        </p:nvSpPr>
        <p:spPr>
          <a:xfrm>
            <a:off x="683568" y="1340769"/>
            <a:ext cx="3888432" cy="830997"/>
          </a:xfrm>
          <a:prstGeom prst="rect">
            <a:avLst/>
          </a:prstGeom>
          <a:noFill/>
        </p:spPr>
        <p:txBody>
          <a:bodyPr wrap="square" rtlCol="0">
            <a:spAutoFit/>
          </a:bodyPr>
          <a:lstStyle/>
          <a:p>
            <a:endParaRPr lang="it-IT" sz="2400" b="1" dirty="0">
              <a:solidFill>
                <a:srgbClr val="005045"/>
              </a:solidFill>
            </a:endParaRPr>
          </a:p>
          <a:p>
            <a:pPr marL="342900" indent="-342900">
              <a:buFont typeface="Arial" panose="020B0604020202020204" pitchFamily="34" charset="0"/>
              <a:buChar char="•"/>
            </a:pPr>
            <a:r>
              <a:rPr lang="it-IT" sz="2400" b="1" dirty="0">
                <a:solidFill>
                  <a:srgbClr val="005045"/>
                </a:solidFill>
              </a:rPr>
              <a:t>APP DI ATENEO </a:t>
            </a:r>
          </a:p>
        </p:txBody>
      </p:sp>
      <p:pic>
        <p:nvPicPr>
          <p:cNvPr id="9" name="Immagin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4168" y="1196752"/>
            <a:ext cx="783531" cy="783531"/>
          </a:xfrm>
          <a:prstGeom prst="rect">
            <a:avLst/>
          </a:prstGeom>
        </p:spPr>
      </p:pic>
      <p:pic>
        <p:nvPicPr>
          <p:cNvPr id="10" name="Immagin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1840" y="2818741"/>
            <a:ext cx="2285638" cy="3096637"/>
          </a:xfrm>
          <a:prstGeom prst="rect">
            <a:avLst/>
          </a:prstGeom>
        </p:spPr>
      </p:pic>
      <p:pic>
        <p:nvPicPr>
          <p:cNvPr id="12" name="Immagin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0152" y="2818741"/>
            <a:ext cx="2110134" cy="3107008"/>
          </a:xfrm>
          <a:prstGeom prst="rect">
            <a:avLst/>
          </a:prstGeom>
        </p:spPr>
      </p:pic>
      <p:pic>
        <p:nvPicPr>
          <p:cNvPr id="13" name="Immagin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568" y="2818740"/>
            <a:ext cx="2016224" cy="3096637"/>
          </a:xfrm>
          <a:prstGeom prst="rect">
            <a:avLst/>
          </a:prstGeom>
        </p:spPr>
      </p:pic>
      <p:sp>
        <p:nvSpPr>
          <p:cNvPr id="3" name="Titolo 1">
            <a:extLst>
              <a:ext uri="{FF2B5EF4-FFF2-40B4-BE49-F238E27FC236}">
                <a16:creationId xmlns:a16="http://schemas.microsoft.com/office/drawing/2014/main" id="{A04407BA-6449-C195-2262-CF22DB9FF287}"/>
              </a:ext>
            </a:extLst>
          </p:cNvPr>
          <p:cNvSpPr txBox="1">
            <a:spLocks/>
          </p:cNvSpPr>
          <p:nvPr/>
        </p:nvSpPr>
        <p:spPr>
          <a:xfrm>
            <a:off x="1252408" y="387607"/>
            <a:ext cx="7884368" cy="485657"/>
          </a:xfrm>
          <a:prstGeom prst="rect">
            <a:avLst/>
          </a:prstGeom>
          <a:solidFill>
            <a:srgbClr val="007161"/>
          </a:solidFill>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it-IT" sz="2800" dirty="0">
                <a:solidFill>
                  <a:schemeClr val="bg1"/>
                </a:solidFill>
              </a:rPr>
              <a:t>25 settembre 2023 – Giornata dell’accoglienza</a:t>
            </a:r>
          </a:p>
        </p:txBody>
      </p:sp>
    </p:spTree>
    <p:extLst>
      <p:ext uri="{BB962C8B-B14F-4D97-AF65-F5344CB8AC3E}">
        <p14:creationId xmlns:p14="http://schemas.microsoft.com/office/powerpoint/2010/main" val="14118615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7A41E1B-4F70-4964-A407-84C68BE8251C}" type="slidenum">
              <a:rPr lang="it-IT" smtClean="0"/>
              <a:pPr/>
              <a:t>37</a:t>
            </a:fld>
            <a:endParaRPr lang="it-IT" dirty="0"/>
          </a:p>
        </p:txBody>
      </p:sp>
      <p:sp>
        <p:nvSpPr>
          <p:cNvPr id="3" name="Ovale 10"/>
          <p:cNvSpPr/>
          <p:nvPr/>
        </p:nvSpPr>
        <p:spPr>
          <a:xfrm>
            <a:off x="3306783" y="2250402"/>
            <a:ext cx="2376264" cy="2232248"/>
          </a:xfrm>
          <a:prstGeom prst="ellipse">
            <a:avLst/>
          </a:prstGeom>
          <a:solidFill>
            <a:srgbClr val="005045"/>
          </a:solidFill>
          <a:ln>
            <a:solidFill>
              <a:srgbClr val="007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11"/>
          <p:cNvSpPr txBox="1"/>
          <p:nvPr/>
        </p:nvSpPr>
        <p:spPr>
          <a:xfrm>
            <a:off x="3634681" y="3043360"/>
            <a:ext cx="2232248" cy="646331"/>
          </a:xfrm>
          <a:prstGeom prst="rect">
            <a:avLst/>
          </a:prstGeom>
          <a:noFill/>
        </p:spPr>
        <p:txBody>
          <a:bodyPr wrap="square" rtlCol="0">
            <a:spAutoFit/>
          </a:bodyPr>
          <a:lstStyle/>
          <a:p>
            <a:r>
              <a:rPr lang="it-IT" sz="3600" b="1" dirty="0">
                <a:solidFill>
                  <a:schemeClr val="bg1"/>
                </a:solidFill>
              </a:rPr>
              <a:t>Studenti</a:t>
            </a:r>
          </a:p>
        </p:txBody>
      </p:sp>
      <p:sp>
        <p:nvSpPr>
          <p:cNvPr id="11" name="Freccia bidirezionale verticale 23"/>
          <p:cNvSpPr/>
          <p:nvPr/>
        </p:nvSpPr>
        <p:spPr>
          <a:xfrm rot="16200000">
            <a:off x="2842593" y="3042490"/>
            <a:ext cx="360040" cy="792088"/>
          </a:xfrm>
          <a:prstGeom prst="upDownArrow">
            <a:avLst/>
          </a:prstGeom>
          <a:solidFill>
            <a:srgbClr val="FFFF00"/>
          </a:solidFill>
          <a:ln>
            <a:solidFill>
              <a:srgbClr val="00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ccia bidirezionale verticale 24"/>
          <p:cNvSpPr/>
          <p:nvPr/>
        </p:nvSpPr>
        <p:spPr>
          <a:xfrm rot="16200000">
            <a:off x="5679185" y="3114498"/>
            <a:ext cx="360040" cy="648072"/>
          </a:xfrm>
          <a:prstGeom prst="upDownArrow">
            <a:avLst/>
          </a:prstGeom>
          <a:solidFill>
            <a:srgbClr val="FFFF00"/>
          </a:solidFill>
          <a:ln>
            <a:solidFill>
              <a:srgbClr val="00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bidirezionale verticale 18"/>
          <p:cNvSpPr/>
          <p:nvPr/>
        </p:nvSpPr>
        <p:spPr>
          <a:xfrm rot="2522051">
            <a:off x="5019232" y="1994190"/>
            <a:ext cx="360040" cy="648072"/>
          </a:xfrm>
          <a:prstGeom prst="upDownArrow">
            <a:avLst/>
          </a:prstGeom>
          <a:solidFill>
            <a:srgbClr val="FFFF00"/>
          </a:solidFill>
          <a:ln>
            <a:solidFill>
              <a:srgbClr val="00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Freccia bidirezionale verticale 18"/>
          <p:cNvSpPr/>
          <p:nvPr/>
        </p:nvSpPr>
        <p:spPr>
          <a:xfrm rot="2930872">
            <a:off x="3414794" y="3916000"/>
            <a:ext cx="360040" cy="648072"/>
          </a:xfrm>
          <a:prstGeom prst="upDownArrow">
            <a:avLst/>
          </a:prstGeom>
          <a:solidFill>
            <a:srgbClr val="FFFF00"/>
          </a:solidFill>
          <a:ln>
            <a:solidFill>
              <a:srgbClr val="00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Freccia bidirezionale verticale 21"/>
          <p:cNvSpPr/>
          <p:nvPr/>
        </p:nvSpPr>
        <p:spPr>
          <a:xfrm rot="19249042">
            <a:off x="5198628" y="3964192"/>
            <a:ext cx="360040" cy="648072"/>
          </a:xfrm>
          <a:prstGeom prst="upDownArrow">
            <a:avLst/>
          </a:prstGeom>
          <a:solidFill>
            <a:srgbClr val="FFFF00"/>
          </a:solidFill>
          <a:ln>
            <a:solidFill>
              <a:srgbClr val="00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arrotondato 23"/>
          <p:cNvSpPr/>
          <p:nvPr/>
        </p:nvSpPr>
        <p:spPr>
          <a:xfrm>
            <a:off x="5683047" y="4330130"/>
            <a:ext cx="2921401" cy="1392294"/>
          </a:xfrm>
          <a:prstGeom prst="roundRect">
            <a:avLst/>
          </a:prstGeom>
          <a:solidFill>
            <a:schemeClr val="accent5">
              <a:lumMod val="75000"/>
            </a:schemeClr>
          </a:solidFill>
          <a:ln>
            <a:solidFill>
              <a:srgbClr val="00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rgbClr val="FFC000"/>
                </a:solidFill>
              </a:rPr>
              <a:t>SISTEMA DI ASSICURAZIONE DELLA QUALITÀ DI ATENEO</a:t>
            </a:r>
          </a:p>
        </p:txBody>
      </p:sp>
      <p:sp>
        <p:nvSpPr>
          <p:cNvPr id="18" name="Freccia bidirezionale verticale 21"/>
          <p:cNvSpPr/>
          <p:nvPr/>
        </p:nvSpPr>
        <p:spPr>
          <a:xfrm rot="19249042">
            <a:off x="3565722" y="2037235"/>
            <a:ext cx="360040" cy="648072"/>
          </a:xfrm>
          <a:prstGeom prst="upDownArrow">
            <a:avLst/>
          </a:prstGeom>
          <a:solidFill>
            <a:srgbClr val="FFFF00"/>
          </a:solidFill>
          <a:ln>
            <a:solidFill>
              <a:srgbClr val="00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arrotondato 23"/>
          <p:cNvSpPr/>
          <p:nvPr/>
        </p:nvSpPr>
        <p:spPr>
          <a:xfrm>
            <a:off x="1433958" y="1195412"/>
            <a:ext cx="2009952" cy="967539"/>
          </a:xfrm>
          <a:prstGeom prst="roundRect">
            <a:avLst/>
          </a:prstGeom>
          <a:solidFill>
            <a:schemeClr val="accent1">
              <a:lumMod val="40000"/>
              <a:lumOff val="60000"/>
            </a:schemeClr>
          </a:solidFill>
          <a:ln>
            <a:solidFill>
              <a:srgbClr val="00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rgbClr val="002E27"/>
                </a:solidFill>
              </a:rPr>
              <a:t>SEGRETERIA </a:t>
            </a:r>
          </a:p>
          <a:p>
            <a:pPr algn="ctr"/>
            <a:r>
              <a:rPr lang="it-IT" sz="2000" b="1" dirty="0">
                <a:solidFill>
                  <a:srgbClr val="002E27"/>
                </a:solidFill>
              </a:rPr>
              <a:t>STUDENTI</a:t>
            </a:r>
          </a:p>
        </p:txBody>
      </p:sp>
      <p:sp>
        <p:nvSpPr>
          <p:cNvPr id="21" name="Rettangolo arrotondato 23"/>
          <p:cNvSpPr/>
          <p:nvPr/>
        </p:nvSpPr>
        <p:spPr>
          <a:xfrm>
            <a:off x="5533003" y="1212099"/>
            <a:ext cx="2009952" cy="967539"/>
          </a:xfrm>
          <a:prstGeom prst="roundRect">
            <a:avLst/>
          </a:prstGeom>
          <a:solidFill>
            <a:schemeClr val="accent1">
              <a:lumMod val="40000"/>
              <a:lumOff val="60000"/>
            </a:schemeClr>
          </a:solidFill>
          <a:ln>
            <a:solidFill>
              <a:srgbClr val="00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rgbClr val="002E27"/>
                </a:solidFill>
              </a:rPr>
              <a:t>SEGRETERIA </a:t>
            </a:r>
          </a:p>
          <a:p>
            <a:pPr algn="ctr"/>
            <a:r>
              <a:rPr lang="it-IT" sz="2000" b="1" dirty="0">
                <a:solidFill>
                  <a:srgbClr val="002E27"/>
                </a:solidFill>
              </a:rPr>
              <a:t>DIDATTICA</a:t>
            </a:r>
          </a:p>
        </p:txBody>
      </p:sp>
      <p:sp>
        <p:nvSpPr>
          <p:cNvPr id="22" name="Rettangolo arrotondato 23"/>
          <p:cNvSpPr/>
          <p:nvPr/>
        </p:nvSpPr>
        <p:spPr>
          <a:xfrm>
            <a:off x="423302" y="2945230"/>
            <a:ext cx="2009952" cy="967539"/>
          </a:xfrm>
          <a:prstGeom prst="roundRect">
            <a:avLst/>
          </a:prstGeom>
          <a:solidFill>
            <a:schemeClr val="accent1">
              <a:lumMod val="40000"/>
              <a:lumOff val="60000"/>
            </a:schemeClr>
          </a:solidFill>
          <a:ln>
            <a:solidFill>
              <a:srgbClr val="00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rgbClr val="002E27"/>
                </a:solidFill>
              </a:rPr>
              <a:t>DOCENTI</a:t>
            </a:r>
          </a:p>
        </p:txBody>
      </p:sp>
      <p:sp>
        <p:nvSpPr>
          <p:cNvPr id="23" name="Rettangolo arrotondato 23"/>
          <p:cNvSpPr/>
          <p:nvPr/>
        </p:nvSpPr>
        <p:spPr>
          <a:xfrm>
            <a:off x="1259621" y="4460388"/>
            <a:ext cx="2009952" cy="967539"/>
          </a:xfrm>
          <a:prstGeom prst="roundRect">
            <a:avLst/>
          </a:prstGeom>
          <a:solidFill>
            <a:schemeClr val="accent1">
              <a:lumMod val="40000"/>
              <a:lumOff val="60000"/>
            </a:schemeClr>
          </a:solidFill>
          <a:ln>
            <a:solidFill>
              <a:srgbClr val="00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a:solidFill>
                  <a:srgbClr val="002E27"/>
                </a:solidFill>
              </a:rPr>
              <a:t>TUTOR</a:t>
            </a:r>
            <a:endParaRPr lang="it-IT" sz="2000" b="1" dirty="0">
              <a:solidFill>
                <a:srgbClr val="002E27"/>
              </a:solidFill>
            </a:endParaRPr>
          </a:p>
        </p:txBody>
      </p:sp>
      <p:sp>
        <p:nvSpPr>
          <p:cNvPr id="24" name="Rettangolo arrotondato 23"/>
          <p:cNvSpPr/>
          <p:nvPr/>
        </p:nvSpPr>
        <p:spPr>
          <a:xfrm>
            <a:off x="6486568" y="2945230"/>
            <a:ext cx="2009952" cy="967539"/>
          </a:xfrm>
          <a:prstGeom prst="roundRect">
            <a:avLst/>
          </a:prstGeom>
          <a:solidFill>
            <a:schemeClr val="accent1">
              <a:lumMod val="40000"/>
              <a:lumOff val="60000"/>
            </a:schemeClr>
          </a:solidFill>
          <a:ln>
            <a:solidFill>
              <a:srgbClr val="00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rgbClr val="002E27"/>
                </a:solidFill>
              </a:rPr>
              <a:t>CONSIGLIO DEL CORSO DI STUDI</a:t>
            </a:r>
          </a:p>
        </p:txBody>
      </p:sp>
      <p:grpSp>
        <p:nvGrpSpPr>
          <p:cNvPr id="20" name="Group 19">
            <a:extLst>
              <a:ext uri="{FF2B5EF4-FFF2-40B4-BE49-F238E27FC236}">
                <a16:creationId xmlns:a16="http://schemas.microsoft.com/office/drawing/2014/main" id="{81AED9A4-8427-B849-9979-D09DE311478D}"/>
              </a:ext>
            </a:extLst>
          </p:cNvPr>
          <p:cNvGrpSpPr/>
          <p:nvPr/>
        </p:nvGrpSpPr>
        <p:grpSpPr>
          <a:xfrm>
            <a:off x="1250022" y="353105"/>
            <a:ext cx="7893978" cy="522209"/>
            <a:chOff x="1260048" y="923237"/>
            <a:chExt cx="7893978" cy="522209"/>
          </a:xfrm>
        </p:grpSpPr>
        <p:sp>
          <p:nvSpPr>
            <p:cNvPr id="25" name="CasellaDiTesto 8">
              <a:extLst>
                <a:ext uri="{FF2B5EF4-FFF2-40B4-BE49-F238E27FC236}">
                  <a16:creationId xmlns:a16="http://schemas.microsoft.com/office/drawing/2014/main" id="{870F72CE-389A-6745-9426-B29D42841911}"/>
                </a:ext>
              </a:extLst>
            </p:cNvPr>
            <p:cNvSpPr txBox="1"/>
            <p:nvPr/>
          </p:nvSpPr>
          <p:spPr>
            <a:xfrm>
              <a:off x="1260048" y="938121"/>
              <a:ext cx="7893978" cy="492443"/>
            </a:xfrm>
            <a:prstGeom prst="rect">
              <a:avLst/>
            </a:prstGeom>
            <a:solidFill>
              <a:srgbClr val="007161"/>
            </a:solidFill>
          </p:spPr>
          <p:txBody>
            <a:bodyPr wrap="square" rtlCol="0">
              <a:spAutoFit/>
            </a:bodyPr>
            <a:lstStyle/>
            <a:p>
              <a:endParaRPr lang="it-IT" sz="2600" dirty="0">
                <a:solidFill>
                  <a:schemeClr val="bg1"/>
                </a:solidFill>
              </a:endParaRPr>
            </a:p>
          </p:txBody>
        </p:sp>
        <p:sp>
          <p:nvSpPr>
            <p:cNvPr id="26" name="Titolo 1">
              <a:extLst>
                <a:ext uri="{FF2B5EF4-FFF2-40B4-BE49-F238E27FC236}">
                  <a16:creationId xmlns:a16="http://schemas.microsoft.com/office/drawing/2014/main" id="{6046626E-A112-7143-82BB-77E5D78E699F}"/>
                </a:ext>
              </a:extLst>
            </p:cNvPr>
            <p:cNvSpPr txBox="1">
              <a:spLocks/>
            </p:cNvSpPr>
            <p:nvPr/>
          </p:nvSpPr>
          <p:spPr>
            <a:xfrm>
              <a:off x="2925842" y="923237"/>
              <a:ext cx="6228184" cy="522209"/>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800" dirty="0">
                  <a:solidFill>
                    <a:schemeClr val="bg1"/>
                  </a:solidFill>
                </a:rPr>
                <a:t>25 settembre 2023 – Giornata dell’accoglienza</a:t>
              </a:r>
            </a:p>
          </p:txBody>
        </p:sp>
      </p:grpSp>
    </p:spTree>
    <p:extLst>
      <p:ext uri="{BB962C8B-B14F-4D97-AF65-F5344CB8AC3E}">
        <p14:creationId xmlns:p14="http://schemas.microsoft.com/office/powerpoint/2010/main" val="5244919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7A41E1B-4F70-4964-A407-84C68BE8251C}" type="slidenum">
              <a:rPr lang="it-IT" smtClean="0"/>
              <a:pPr/>
              <a:t>38</a:t>
            </a:fld>
            <a:endParaRPr lang="it-IT" dirty="0"/>
          </a:p>
        </p:txBody>
      </p:sp>
      <p:sp>
        <p:nvSpPr>
          <p:cNvPr id="25" name="CasellaDiTesto 8">
            <a:extLst>
              <a:ext uri="{FF2B5EF4-FFF2-40B4-BE49-F238E27FC236}">
                <a16:creationId xmlns:a16="http://schemas.microsoft.com/office/drawing/2014/main" id="{870F72CE-389A-6745-9426-B29D42841911}"/>
              </a:ext>
            </a:extLst>
          </p:cNvPr>
          <p:cNvSpPr txBox="1"/>
          <p:nvPr/>
        </p:nvSpPr>
        <p:spPr>
          <a:xfrm>
            <a:off x="1250022" y="367989"/>
            <a:ext cx="7893978" cy="492443"/>
          </a:xfrm>
          <a:prstGeom prst="rect">
            <a:avLst/>
          </a:prstGeom>
          <a:solidFill>
            <a:srgbClr val="007161"/>
          </a:solidFill>
        </p:spPr>
        <p:txBody>
          <a:bodyPr wrap="square" rtlCol="0">
            <a:spAutoFit/>
          </a:bodyPr>
          <a:lstStyle/>
          <a:p>
            <a:endParaRPr lang="it-IT" sz="2600" dirty="0">
              <a:solidFill>
                <a:schemeClr val="bg1"/>
              </a:solidFill>
            </a:endParaRPr>
          </a:p>
        </p:txBody>
      </p:sp>
      <p:sp>
        <p:nvSpPr>
          <p:cNvPr id="5" name="Rectangle 4">
            <a:extLst>
              <a:ext uri="{FF2B5EF4-FFF2-40B4-BE49-F238E27FC236}">
                <a16:creationId xmlns:a16="http://schemas.microsoft.com/office/drawing/2014/main" id="{A948CFAD-692C-E846-A757-15C1799D4D8B}"/>
              </a:ext>
            </a:extLst>
          </p:cNvPr>
          <p:cNvSpPr/>
          <p:nvPr/>
        </p:nvSpPr>
        <p:spPr>
          <a:xfrm>
            <a:off x="625011" y="1646799"/>
            <a:ext cx="7893978" cy="1323439"/>
          </a:xfrm>
          <a:prstGeom prst="rect">
            <a:avLst/>
          </a:prstGeom>
        </p:spPr>
        <p:txBody>
          <a:bodyPr wrap="square">
            <a:spAutoFit/>
          </a:bodyPr>
          <a:lstStyle/>
          <a:p>
            <a:pPr marL="182563" indent="0" algn="just">
              <a:buNone/>
            </a:pPr>
            <a:r>
              <a:rPr lang="it-IT" sz="2000" dirty="0"/>
              <a:t>L’Università persegue il </a:t>
            </a:r>
            <a:r>
              <a:rPr lang="it-IT" sz="2000" dirty="0">
                <a:solidFill>
                  <a:srgbClr val="005045"/>
                </a:solidFill>
              </a:rPr>
              <a:t>costante miglioramento della Qualità dei servizi  </a:t>
            </a:r>
            <a:r>
              <a:rPr lang="it-IT" sz="2000" dirty="0"/>
              <a:t>grazie alla preparazione delle persone e al passaggio di informazioni (trasparenza)</a:t>
            </a:r>
          </a:p>
          <a:p>
            <a:pPr marL="182563" indent="0" algn="just">
              <a:buNone/>
            </a:pPr>
            <a:endParaRPr lang="it-IT" sz="2000" dirty="0"/>
          </a:p>
        </p:txBody>
      </p:sp>
      <p:sp>
        <p:nvSpPr>
          <p:cNvPr id="7" name="TextBox 6">
            <a:extLst>
              <a:ext uri="{FF2B5EF4-FFF2-40B4-BE49-F238E27FC236}">
                <a16:creationId xmlns:a16="http://schemas.microsoft.com/office/drawing/2014/main" id="{4074C0E6-3BC9-5F4B-9346-10297A869E34}"/>
              </a:ext>
            </a:extLst>
          </p:cNvPr>
          <p:cNvSpPr txBox="1"/>
          <p:nvPr/>
        </p:nvSpPr>
        <p:spPr>
          <a:xfrm>
            <a:off x="4062165" y="2933782"/>
            <a:ext cx="1169872" cy="461665"/>
          </a:xfrm>
          <a:prstGeom prst="rect">
            <a:avLst/>
          </a:prstGeom>
          <a:noFill/>
        </p:spPr>
        <p:txBody>
          <a:bodyPr wrap="none" rtlCol="0">
            <a:spAutoFit/>
          </a:bodyPr>
          <a:lstStyle/>
          <a:p>
            <a:r>
              <a:rPr lang="en-IT" sz="2400" b="1" dirty="0">
                <a:solidFill>
                  <a:srgbClr val="005045"/>
                </a:solidFill>
              </a:rPr>
              <a:t>COME?</a:t>
            </a:r>
            <a:r>
              <a:rPr lang="en-IT" b="1" dirty="0">
                <a:solidFill>
                  <a:srgbClr val="005045"/>
                </a:solidFill>
              </a:rPr>
              <a:t> </a:t>
            </a:r>
          </a:p>
        </p:txBody>
      </p:sp>
      <p:sp>
        <p:nvSpPr>
          <p:cNvPr id="8" name="TextBox 7">
            <a:extLst>
              <a:ext uri="{FF2B5EF4-FFF2-40B4-BE49-F238E27FC236}">
                <a16:creationId xmlns:a16="http://schemas.microsoft.com/office/drawing/2014/main" id="{7C43E296-3948-5144-92DA-562951274B46}"/>
              </a:ext>
            </a:extLst>
          </p:cNvPr>
          <p:cNvSpPr txBox="1"/>
          <p:nvPr/>
        </p:nvSpPr>
        <p:spPr>
          <a:xfrm>
            <a:off x="1355414" y="3942055"/>
            <a:ext cx="6433171" cy="1545038"/>
          </a:xfrm>
          <a:prstGeom prst="rect">
            <a:avLst/>
          </a:prstGeom>
          <a:noFill/>
        </p:spPr>
        <p:txBody>
          <a:bodyPr wrap="none" rtlCol="0">
            <a:spAutoFit/>
          </a:bodyPr>
          <a:lstStyle/>
          <a:p>
            <a:pPr marL="285750" indent="-285750">
              <a:lnSpc>
                <a:spcPct val="120000"/>
              </a:lnSpc>
              <a:buClr>
                <a:srgbClr val="005045"/>
              </a:buClr>
              <a:buFont typeface="Wingdings" pitchFamily="2" charset="2"/>
              <a:buChar char="Ø"/>
            </a:pPr>
            <a:r>
              <a:rPr lang="en-GB" sz="2000" b="1" dirty="0"/>
              <a:t>C</a:t>
            </a:r>
            <a:r>
              <a:rPr lang="en-IT" sz="2000" b="1" dirty="0"/>
              <a:t>onfrontandosi con altri Atenei</a:t>
            </a:r>
          </a:p>
          <a:p>
            <a:pPr marL="285750" indent="-285750">
              <a:lnSpc>
                <a:spcPct val="120000"/>
              </a:lnSpc>
              <a:buClr>
                <a:srgbClr val="005045"/>
              </a:buClr>
              <a:buFont typeface="Wingdings" pitchFamily="2" charset="2"/>
              <a:buChar char="Ø"/>
            </a:pPr>
            <a:r>
              <a:rPr lang="en-GB" sz="2000" b="1" dirty="0"/>
              <a:t>A</a:t>
            </a:r>
            <a:r>
              <a:rPr lang="en-IT" sz="2000" b="1" dirty="0"/>
              <a:t>dottando un atteggiamento critico-costruttivo</a:t>
            </a:r>
          </a:p>
          <a:p>
            <a:pPr marL="285750" indent="-285750">
              <a:lnSpc>
                <a:spcPct val="120000"/>
              </a:lnSpc>
              <a:buClr>
                <a:srgbClr val="005045"/>
              </a:buClr>
              <a:buFont typeface="Wingdings" pitchFamily="2" charset="2"/>
              <a:buChar char="Ø"/>
            </a:pPr>
            <a:r>
              <a:rPr lang="en-GB" sz="2000" b="1" dirty="0"/>
              <a:t>A</a:t>
            </a:r>
            <a:r>
              <a:rPr lang="en-IT" sz="2000" b="1" dirty="0"/>
              <a:t>scoltando gli studenti (colloqui, incontri, commissioni)</a:t>
            </a:r>
          </a:p>
          <a:p>
            <a:pPr marL="285750" indent="-285750">
              <a:lnSpc>
                <a:spcPct val="120000"/>
              </a:lnSpc>
              <a:buClr>
                <a:srgbClr val="005045"/>
              </a:buClr>
              <a:buFont typeface="Wingdings" pitchFamily="2" charset="2"/>
              <a:buChar char="Ø"/>
            </a:pPr>
            <a:r>
              <a:rPr lang="en-GB" sz="2000" b="1" dirty="0"/>
              <a:t>B</a:t>
            </a:r>
            <a:r>
              <a:rPr lang="en-IT" sz="2000" b="1" dirty="0"/>
              <a:t>asandosi sui questionari di valutazione della didattica! </a:t>
            </a:r>
          </a:p>
        </p:txBody>
      </p:sp>
      <p:sp>
        <p:nvSpPr>
          <p:cNvPr id="3" name="Titolo 1">
            <a:extLst>
              <a:ext uri="{FF2B5EF4-FFF2-40B4-BE49-F238E27FC236}">
                <a16:creationId xmlns:a16="http://schemas.microsoft.com/office/drawing/2014/main" id="{43AB18E0-2482-D7B3-E9FC-2F27704CDEB5}"/>
              </a:ext>
            </a:extLst>
          </p:cNvPr>
          <p:cNvSpPr txBox="1">
            <a:spLocks/>
          </p:cNvSpPr>
          <p:nvPr/>
        </p:nvSpPr>
        <p:spPr>
          <a:xfrm>
            <a:off x="2915816" y="353105"/>
            <a:ext cx="6228184" cy="522209"/>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800" dirty="0">
                <a:solidFill>
                  <a:schemeClr val="bg1"/>
                </a:solidFill>
              </a:rPr>
              <a:t>25 settembre 2023 – Giornata dell’accoglienza</a:t>
            </a:r>
          </a:p>
        </p:txBody>
      </p:sp>
    </p:spTree>
    <p:extLst>
      <p:ext uri="{BB962C8B-B14F-4D97-AF65-F5344CB8AC3E}">
        <p14:creationId xmlns:p14="http://schemas.microsoft.com/office/powerpoint/2010/main" val="8785530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7A41E1B-4F70-4964-A407-84C68BE8251C}" type="slidenum">
              <a:rPr lang="it-IT" smtClean="0"/>
              <a:pPr/>
              <a:t>39</a:t>
            </a:fld>
            <a:endParaRPr lang="it-IT" dirty="0"/>
          </a:p>
        </p:txBody>
      </p:sp>
      <p:sp>
        <p:nvSpPr>
          <p:cNvPr id="25" name="CasellaDiTesto 8">
            <a:extLst>
              <a:ext uri="{FF2B5EF4-FFF2-40B4-BE49-F238E27FC236}">
                <a16:creationId xmlns:a16="http://schemas.microsoft.com/office/drawing/2014/main" id="{870F72CE-389A-6745-9426-B29D42841911}"/>
              </a:ext>
            </a:extLst>
          </p:cNvPr>
          <p:cNvSpPr txBox="1"/>
          <p:nvPr/>
        </p:nvSpPr>
        <p:spPr>
          <a:xfrm>
            <a:off x="1250022" y="367989"/>
            <a:ext cx="7893978" cy="492443"/>
          </a:xfrm>
          <a:prstGeom prst="rect">
            <a:avLst/>
          </a:prstGeom>
          <a:solidFill>
            <a:srgbClr val="007161"/>
          </a:solidFill>
        </p:spPr>
        <p:txBody>
          <a:bodyPr wrap="square" rtlCol="0">
            <a:spAutoFit/>
          </a:bodyPr>
          <a:lstStyle/>
          <a:p>
            <a:endParaRPr lang="it-IT" sz="2600" dirty="0">
              <a:solidFill>
                <a:schemeClr val="bg1"/>
              </a:solidFill>
            </a:endParaRPr>
          </a:p>
        </p:txBody>
      </p:sp>
      <p:sp>
        <p:nvSpPr>
          <p:cNvPr id="9" name="CasellaDiTesto 6">
            <a:extLst>
              <a:ext uri="{FF2B5EF4-FFF2-40B4-BE49-F238E27FC236}">
                <a16:creationId xmlns:a16="http://schemas.microsoft.com/office/drawing/2014/main" id="{2DD6E11F-03B8-3A47-9E4E-1F102B993FFF}"/>
              </a:ext>
            </a:extLst>
          </p:cNvPr>
          <p:cNvSpPr txBox="1"/>
          <p:nvPr/>
        </p:nvSpPr>
        <p:spPr>
          <a:xfrm>
            <a:off x="950333" y="1443375"/>
            <a:ext cx="7222067" cy="392415"/>
          </a:xfrm>
          <a:prstGeom prst="rect">
            <a:avLst/>
          </a:prstGeom>
          <a:solidFill>
            <a:srgbClr val="007161"/>
          </a:solidFill>
        </p:spPr>
        <p:txBody>
          <a:bodyPr wrap="square" rtlCol="0">
            <a:spAutoFit/>
          </a:bodyPr>
          <a:lstStyle/>
          <a:p>
            <a:r>
              <a:rPr lang="it-IT" sz="1950" dirty="0">
                <a:solidFill>
                  <a:schemeClr val="bg1"/>
                </a:solidFill>
              </a:rPr>
              <a:t>Sistema Qualità di Ateneo e ruolo degli studenti</a:t>
            </a:r>
          </a:p>
        </p:txBody>
      </p:sp>
      <p:graphicFrame>
        <p:nvGraphicFramePr>
          <p:cNvPr id="10" name="Segnaposto contenuto 1">
            <a:extLst>
              <a:ext uri="{FF2B5EF4-FFF2-40B4-BE49-F238E27FC236}">
                <a16:creationId xmlns:a16="http://schemas.microsoft.com/office/drawing/2014/main" id="{E2FE0F68-2FF6-584D-877B-A17ED2F48347}"/>
              </a:ext>
            </a:extLst>
          </p:cNvPr>
          <p:cNvGraphicFramePr>
            <a:graphicFrameLocks/>
          </p:cNvGraphicFramePr>
          <p:nvPr>
            <p:extLst>
              <p:ext uri="{D42A27DB-BD31-4B8C-83A1-F6EECF244321}">
                <p14:modId xmlns:p14="http://schemas.microsoft.com/office/powerpoint/2010/main" val="3529818108"/>
              </p:ext>
            </p:extLst>
          </p:nvPr>
        </p:nvGraphicFramePr>
        <p:xfrm>
          <a:off x="892807" y="2154800"/>
          <a:ext cx="7358386" cy="3423922"/>
        </p:xfrm>
        <a:graphic>
          <a:graphicData uri="http://schemas.openxmlformats.org/drawingml/2006/table">
            <a:tbl>
              <a:tblPr firstRow="1" bandRow="1">
                <a:tableStyleId>{5C22544A-7EE6-4342-B048-85BDC9FD1C3A}</a:tableStyleId>
              </a:tblPr>
              <a:tblGrid>
                <a:gridCol w="3055908">
                  <a:extLst>
                    <a:ext uri="{9D8B030D-6E8A-4147-A177-3AD203B41FA5}">
                      <a16:colId xmlns:a16="http://schemas.microsoft.com/office/drawing/2014/main" val="20000"/>
                    </a:ext>
                  </a:extLst>
                </a:gridCol>
                <a:gridCol w="4302478">
                  <a:extLst>
                    <a:ext uri="{9D8B030D-6E8A-4147-A177-3AD203B41FA5}">
                      <a16:colId xmlns:a16="http://schemas.microsoft.com/office/drawing/2014/main" val="20001"/>
                    </a:ext>
                  </a:extLst>
                </a:gridCol>
              </a:tblGrid>
              <a:tr h="368975">
                <a:tc>
                  <a:txBody>
                    <a:bodyPr/>
                    <a:lstStyle/>
                    <a:p>
                      <a:r>
                        <a:rPr lang="it-IT" sz="1400" dirty="0"/>
                        <a:t>Commissioni</a:t>
                      </a:r>
                    </a:p>
                  </a:txBody>
                  <a:tcPr marL="68580" marR="68580" marT="34290" marB="34290">
                    <a:solidFill>
                      <a:srgbClr val="347261"/>
                    </a:solidFill>
                  </a:tcPr>
                </a:tc>
                <a:tc>
                  <a:txBody>
                    <a:bodyPr/>
                    <a:lstStyle/>
                    <a:p>
                      <a:r>
                        <a:rPr lang="it-IT" sz="1400" dirty="0"/>
                        <a:t>Compiti e ruolo degli studenti</a:t>
                      </a:r>
                    </a:p>
                  </a:txBody>
                  <a:tcPr marL="68580" marR="68580" marT="34290" marB="34290">
                    <a:solidFill>
                      <a:srgbClr val="347261"/>
                    </a:solidFill>
                  </a:tcPr>
                </a:tc>
                <a:extLst>
                  <a:ext uri="{0D108BD9-81ED-4DB2-BD59-A6C34878D82A}">
                    <a16:rowId xmlns:a16="http://schemas.microsoft.com/office/drawing/2014/main" val="10000"/>
                  </a:ext>
                </a:extLst>
              </a:tr>
              <a:tr h="641501">
                <a:tc>
                  <a:txBody>
                    <a:bodyPr/>
                    <a:lstStyle/>
                    <a:p>
                      <a:r>
                        <a:rPr lang="it-IT" sz="1400" b="1" dirty="0"/>
                        <a:t>CONSIGLIO</a:t>
                      </a:r>
                      <a:r>
                        <a:rPr lang="it-IT" sz="1400" b="1" baseline="0" dirty="0"/>
                        <a:t> DI DIPARTIMENTO</a:t>
                      </a:r>
                      <a:endParaRPr lang="it-IT" sz="1400" b="1" dirty="0"/>
                    </a:p>
                  </a:txBody>
                  <a:tcPr marL="68580" marR="68580" marT="34290" marB="34290">
                    <a:solidFill>
                      <a:srgbClr val="F1F1F1"/>
                    </a:solidFill>
                  </a:tcPr>
                </a:tc>
                <a:tc>
                  <a:txBody>
                    <a:bodyPr/>
                    <a:lstStyle/>
                    <a:p>
                      <a:r>
                        <a:rPr lang="it-IT" sz="1400" dirty="0"/>
                        <a:t>RAPPRESENTARE GLI ALTRI STUDENTI: riferire al Consiglio/esprimere</a:t>
                      </a:r>
                      <a:r>
                        <a:rPr lang="it-IT" sz="1400" baseline="0" dirty="0"/>
                        <a:t> pareri/ coordinarsi con gli altri rappresentanti/riferire ai «colleghi»</a:t>
                      </a:r>
                      <a:endParaRPr lang="it-IT" sz="1400" dirty="0"/>
                    </a:p>
                  </a:txBody>
                  <a:tcPr marL="68580" marR="68580" marT="34290" marB="34290">
                    <a:solidFill>
                      <a:srgbClr val="F1F1F1"/>
                    </a:solidFill>
                  </a:tcPr>
                </a:tc>
                <a:extLst>
                  <a:ext uri="{0D108BD9-81ED-4DB2-BD59-A6C34878D82A}">
                    <a16:rowId xmlns:a16="http://schemas.microsoft.com/office/drawing/2014/main" val="10001"/>
                  </a:ext>
                </a:extLst>
              </a:tr>
              <a:tr h="594066">
                <a:tc>
                  <a:txBody>
                    <a:bodyPr/>
                    <a:lstStyle/>
                    <a:p>
                      <a:r>
                        <a:rPr lang="it-IT" sz="1400" b="1" i="0" u="none" strike="noStrike" kern="1200" baseline="0" dirty="0">
                          <a:solidFill>
                            <a:schemeClr val="dk1"/>
                          </a:solidFill>
                          <a:latin typeface="+mn-lt"/>
                          <a:ea typeface="+mn-ea"/>
                          <a:cs typeface="+mn-cs"/>
                        </a:rPr>
                        <a:t>Consiglio di Corso</a:t>
                      </a:r>
                    </a:p>
                  </a:txBody>
                  <a:tcPr marL="68580" marR="68580" marT="34290" marB="34290">
                    <a:solidFill>
                      <a:srgbClr val="F1F1F1"/>
                    </a:solidFill>
                  </a:tcPr>
                </a:tc>
                <a:tc>
                  <a:txBody>
                    <a:bodyPr/>
                    <a:lstStyle/>
                    <a:p>
                      <a:r>
                        <a:rPr lang="it-IT" sz="1400" dirty="0"/>
                        <a:t>Gli studenti riferiscono</a:t>
                      </a:r>
                      <a:r>
                        <a:rPr lang="it-IT" sz="1400" baseline="0" dirty="0"/>
                        <a:t> le problematiche e trasmettono messaggi da e per il corso di laurea.</a:t>
                      </a:r>
                      <a:endParaRPr lang="it-IT" sz="1400" dirty="0"/>
                    </a:p>
                  </a:txBody>
                  <a:tcPr marL="68580" marR="68580" marT="34290" marB="34290">
                    <a:solidFill>
                      <a:srgbClr val="F1F1F1"/>
                    </a:solidFill>
                  </a:tcPr>
                </a:tc>
                <a:extLst>
                  <a:ext uri="{0D108BD9-81ED-4DB2-BD59-A6C34878D82A}">
                    <a16:rowId xmlns:a16="http://schemas.microsoft.com/office/drawing/2014/main" val="10002"/>
                  </a:ext>
                </a:extLst>
              </a:tr>
              <a:tr h="648072">
                <a:tc>
                  <a:txBody>
                    <a:bodyPr/>
                    <a:lstStyle/>
                    <a:p>
                      <a:r>
                        <a:rPr lang="it-IT" sz="1400" b="0" i="0" u="none" strike="noStrike" kern="1200" baseline="0" dirty="0">
                          <a:solidFill>
                            <a:schemeClr val="dk1"/>
                          </a:solidFill>
                          <a:latin typeface="+mn-lt"/>
                          <a:ea typeface="+mn-ea"/>
                          <a:cs typeface="+mn-cs"/>
                        </a:rPr>
                        <a:t>Commissioni per l’</a:t>
                      </a:r>
                      <a:r>
                        <a:rPr lang="it-IT" sz="1400" b="1" i="0" u="none" strike="noStrike" kern="1200" baseline="0" dirty="0">
                          <a:solidFill>
                            <a:schemeClr val="dk1"/>
                          </a:solidFill>
                          <a:latin typeface="+mn-lt"/>
                          <a:ea typeface="+mn-ea"/>
                          <a:cs typeface="+mn-cs"/>
                        </a:rPr>
                        <a:t>A</a:t>
                      </a:r>
                      <a:r>
                        <a:rPr lang="it-IT" sz="1400" b="0" i="0" u="none" strike="noStrike" kern="1200" baseline="0" dirty="0">
                          <a:solidFill>
                            <a:schemeClr val="dk1"/>
                          </a:solidFill>
                          <a:latin typeface="+mn-lt"/>
                          <a:ea typeface="+mn-ea"/>
                          <a:cs typeface="+mn-cs"/>
                        </a:rPr>
                        <a:t>ssicurazione </a:t>
                      </a:r>
                      <a:r>
                        <a:rPr lang="it-IT" sz="1400" b="1" i="0" u="none" strike="noStrike" kern="1200" baseline="0" dirty="0">
                          <a:solidFill>
                            <a:schemeClr val="dk1"/>
                          </a:solidFill>
                          <a:latin typeface="+mn-lt"/>
                          <a:ea typeface="+mn-ea"/>
                          <a:cs typeface="+mn-cs"/>
                        </a:rPr>
                        <a:t>I</a:t>
                      </a:r>
                      <a:r>
                        <a:rPr lang="it-IT" sz="1400" b="0" i="0" u="none" strike="noStrike" kern="1200" baseline="0" dirty="0">
                          <a:solidFill>
                            <a:schemeClr val="dk1"/>
                          </a:solidFill>
                          <a:latin typeface="+mn-lt"/>
                          <a:ea typeface="+mn-ea"/>
                          <a:cs typeface="+mn-cs"/>
                        </a:rPr>
                        <a:t>nterna della </a:t>
                      </a:r>
                      <a:r>
                        <a:rPr lang="it-IT" sz="1400" b="1" i="0" u="none" strike="noStrike" kern="1200" baseline="0" dirty="0">
                          <a:solidFill>
                            <a:schemeClr val="dk1"/>
                          </a:solidFill>
                          <a:latin typeface="+mn-lt"/>
                          <a:ea typeface="+mn-ea"/>
                          <a:cs typeface="+mn-cs"/>
                        </a:rPr>
                        <a:t>Qua</a:t>
                      </a:r>
                      <a:r>
                        <a:rPr lang="it-IT" sz="1400" b="0" i="0" u="none" strike="noStrike" kern="1200" baseline="0" dirty="0">
                          <a:solidFill>
                            <a:schemeClr val="dk1"/>
                          </a:solidFill>
                          <a:latin typeface="+mn-lt"/>
                          <a:ea typeface="+mn-ea"/>
                          <a:cs typeface="+mn-cs"/>
                        </a:rPr>
                        <a:t>lità (</a:t>
                      </a:r>
                      <a:r>
                        <a:rPr lang="it-IT" sz="1400" b="0" i="0" u="none" strike="noStrike" kern="1200" baseline="0" dirty="0" err="1">
                          <a:solidFill>
                            <a:schemeClr val="dk1"/>
                          </a:solidFill>
                          <a:latin typeface="+mn-lt"/>
                          <a:ea typeface="+mn-ea"/>
                          <a:cs typeface="+mn-cs"/>
                        </a:rPr>
                        <a:t>AiQua</a:t>
                      </a:r>
                      <a:r>
                        <a:rPr lang="it-IT" sz="1400" b="0" i="0" u="none" strike="noStrike" kern="1200" baseline="0" dirty="0">
                          <a:solidFill>
                            <a:schemeClr val="dk1"/>
                          </a:solidFill>
                          <a:latin typeface="+mn-lt"/>
                          <a:ea typeface="+mn-ea"/>
                          <a:cs typeface="+mn-cs"/>
                        </a:rPr>
                        <a:t>) del corso di studio</a:t>
                      </a:r>
                    </a:p>
                  </a:txBody>
                  <a:tcPr marL="68580" marR="68580" marT="34290" marB="34290">
                    <a:solidFill>
                      <a:srgbClr val="F1F1F1"/>
                    </a:solidFill>
                  </a:tcPr>
                </a:tc>
                <a:tc>
                  <a:txBody>
                    <a:bodyPr/>
                    <a:lstStyle/>
                    <a:p>
                      <a:r>
                        <a:rPr lang="it-IT" sz="1400" dirty="0"/>
                        <a:t>Si partecipa</a:t>
                      </a:r>
                      <a:r>
                        <a:rPr lang="it-IT" sz="1400" baseline="0" dirty="0"/>
                        <a:t> all’a</a:t>
                      </a:r>
                      <a:r>
                        <a:rPr lang="it-IT" sz="1400" dirty="0"/>
                        <a:t>nalisi dei dati relativi al corso e alle carriere degli studenti. </a:t>
                      </a:r>
                    </a:p>
                  </a:txBody>
                  <a:tcPr marL="68580" marR="68580" marT="34290" marB="34290">
                    <a:solidFill>
                      <a:srgbClr val="F1F1F1"/>
                    </a:solidFill>
                  </a:tcPr>
                </a:tc>
                <a:extLst>
                  <a:ext uri="{0D108BD9-81ED-4DB2-BD59-A6C34878D82A}">
                    <a16:rowId xmlns:a16="http://schemas.microsoft.com/office/drawing/2014/main" val="10003"/>
                  </a:ext>
                </a:extLst>
              </a:tr>
              <a:tr h="1104149">
                <a:tc>
                  <a:txBody>
                    <a:bodyPr/>
                    <a:lstStyle/>
                    <a:p>
                      <a:r>
                        <a:rPr lang="it-IT" sz="1400" b="1" i="0" u="none" strike="noStrike" kern="1200" baseline="0" dirty="0">
                          <a:solidFill>
                            <a:schemeClr val="dk1"/>
                          </a:solidFill>
                          <a:latin typeface="+mn-lt"/>
                          <a:ea typeface="+mn-ea"/>
                          <a:cs typeface="+mn-cs"/>
                        </a:rPr>
                        <a:t>C</a:t>
                      </a:r>
                      <a:r>
                        <a:rPr lang="it-IT" sz="1400" b="0" i="0" u="none" strike="noStrike" kern="1200" baseline="0" dirty="0">
                          <a:solidFill>
                            <a:schemeClr val="dk1"/>
                          </a:solidFill>
                          <a:latin typeface="+mn-lt"/>
                          <a:ea typeface="+mn-ea"/>
                          <a:cs typeface="+mn-cs"/>
                        </a:rPr>
                        <a:t>ommissione </a:t>
                      </a:r>
                      <a:r>
                        <a:rPr lang="it-IT" sz="1400" b="1" i="0" u="none" strike="noStrike" kern="1200" baseline="0" dirty="0">
                          <a:solidFill>
                            <a:schemeClr val="dk1"/>
                          </a:solidFill>
                          <a:latin typeface="+mn-lt"/>
                          <a:ea typeface="+mn-ea"/>
                          <a:cs typeface="+mn-cs"/>
                        </a:rPr>
                        <a:t>P</a:t>
                      </a:r>
                      <a:r>
                        <a:rPr lang="it-IT" sz="1400" b="0" i="0" u="none" strike="noStrike" kern="1200" baseline="0" dirty="0">
                          <a:solidFill>
                            <a:schemeClr val="dk1"/>
                          </a:solidFill>
                          <a:latin typeface="+mn-lt"/>
                          <a:ea typeface="+mn-ea"/>
                          <a:cs typeface="+mn-cs"/>
                        </a:rPr>
                        <a:t>aritetica </a:t>
                      </a:r>
                      <a:r>
                        <a:rPr lang="it-IT" sz="1400" b="1" i="0" u="none" strike="noStrike" kern="1200" baseline="0" dirty="0">
                          <a:solidFill>
                            <a:schemeClr val="dk1"/>
                          </a:solidFill>
                          <a:latin typeface="+mn-lt"/>
                          <a:ea typeface="+mn-ea"/>
                          <a:cs typeface="+mn-cs"/>
                        </a:rPr>
                        <a:t>D</a:t>
                      </a:r>
                      <a:r>
                        <a:rPr lang="it-IT" sz="1400" b="0" i="0" u="none" strike="noStrike" kern="1200" baseline="0" dirty="0">
                          <a:solidFill>
                            <a:schemeClr val="dk1"/>
                          </a:solidFill>
                          <a:latin typeface="+mn-lt"/>
                          <a:ea typeface="+mn-ea"/>
                          <a:cs typeface="+mn-cs"/>
                        </a:rPr>
                        <a:t>ocenti </a:t>
                      </a:r>
                      <a:r>
                        <a:rPr lang="it-IT" sz="1400" b="1" i="0" u="none" strike="noStrike" kern="1200" baseline="0" dirty="0">
                          <a:solidFill>
                            <a:schemeClr val="dk1"/>
                          </a:solidFill>
                          <a:latin typeface="+mn-lt"/>
                          <a:ea typeface="+mn-ea"/>
                          <a:cs typeface="+mn-cs"/>
                        </a:rPr>
                        <a:t>S</a:t>
                      </a:r>
                      <a:r>
                        <a:rPr lang="it-IT" sz="1400" b="0" i="0" u="none" strike="noStrike" kern="1200" baseline="0" dirty="0">
                          <a:solidFill>
                            <a:schemeClr val="dk1"/>
                          </a:solidFill>
                          <a:latin typeface="+mn-lt"/>
                          <a:ea typeface="+mn-ea"/>
                          <a:cs typeface="+mn-cs"/>
                        </a:rPr>
                        <a:t>tudenti (</a:t>
                      </a:r>
                      <a:r>
                        <a:rPr lang="it-IT" sz="1400" b="1" i="0" u="none" strike="noStrike" kern="1200" baseline="0" dirty="0">
                          <a:solidFill>
                            <a:schemeClr val="dk1"/>
                          </a:solidFill>
                          <a:latin typeface="+mn-lt"/>
                          <a:ea typeface="+mn-ea"/>
                          <a:cs typeface="+mn-cs"/>
                        </a:rPr>
                        <a:t>CPDS</a:t>
                      </a:r>
                      <a:r>
                        <a:rPr lang="it-IT" sz="1400" b="0" i="0" u="none" strike="noStrike" kern="1200" baseline="0" dirty="0">
                          <a:solidFill>
                            <a:schemeClr val="dk1"/>
                          </a:solidFill>
                          <a:latin typeface="+mn-lt"/>
                          <a:ea typeface="+mn-ea"/>
                          <a:cs typeface="+mn-cs"/>
                        </a:rPr>
                        <a:t>) di Dipartimento</a:t>
                      </a:r>
                    </a:p>
                  </a:txBody>
                  <a:tcPr marL="68580" marR="68580" marT="34290" marB="34290">
                    <a:solidFill>
                      <a:srgbClr val="F1F1F1"/>
                    </a:solidFill>
                  </a:tcPr>
                </a:tc>
                <a:tc>
                  <a:txBody>
                    <a:bodyPr/>
                    <a:lstStyle/>
                    <a:p>
                      <a:r>
                        <a:rPr lang="it-IT" sz="1400" dirty="0"/>
                        <a:t>Gli studenti riferiscono</a:t>
                      </a:r>
                      <a:r>
                        <a:rPr lang="it-IT" sz="1400" baseline="0" dirty="0"/>
                        <a:t> se i problemi persistono, cosa si è fatto di quanto proposto. Si riflette sul «percepito» e si propongono soluzioni.</a:t>
                      </a:r>
                      <a:endParaRPr lang="it-IT" sz="1400" dirty="0"/>
                    </a:p>
                  </a:txBody>
                  <a:tcPr marL="68580" marR="68580" marT="34290" marB="34290">
                    <a:solidFill>
                      <a:srgbClr val="F1F1F1"/>
                    </a:solidFill>
                  </a:tcPr>
                </a:tc>
                <a:extLst>
                  <a:ext uri="{0D108BD9-81ED-4DB2-BD59-A6C34878D82A}">
                    <a16:rowId xmlns:a16="http://schemas.microsoft.com/office/drawing/2014/main" val="10004"/>
                  </a:ext>
                </a:extLst>
              </a:tr>
            </a:tbl>
          </a:graphicData>
        </a:graphic>
      </p:graphicFrame>
      <p:sp>
        <p:nvSpPr>
          <p:cNvPr id="3" name="Titolo 1">
            <a:extLst>
              <a:ext uri="{FF2B5EF4-FFF2-40B4-BE49-F238E27FC236}">
                <a16:creationId xmlns:a16="http://schemas.microsoft.com/office/drawing/2014/main" id="{D4992743-F57D-4A00-1821-A289DC941348}"/>
              </a:ext>
            </a:extLst>
          </p:cNvPr>
          <p:cNvSpPr txBox="1">
            <a:spLocks/>
          </p:cNvSpPr>
          <p:nvPr/>
        </p:nvSpPr>
        <p:spPr>
          <a:xfrm>
            <a:off x="2915816" y="353105"/>
            <a:ext cx="6228184" cy="522209"/>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800" dirty="0">
                <a:solidFill>
                  <a:schemeClr val="bg1"/>
                </a:solidFill>
              </a:rPr>
              <a:t>25 settembre 2023 – Giornata dell’accoglienza</a:t>
            </a:r>
          </a:p>
        </p:txBody>
      </p:sp>
    </p:spTree>
    <p:extLst>
      <p:ext uri="{BB962C8B-B14F-4D97-AF65-F5344CB8AC3E}">
        <p14:creationId xmlns:p14="http://schemas.microsoft.com/office/powerpoint/2010/main" val="75801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7A41E1B-4F70-4964-A407-84C68BE8251C}" type="slidenum">
              <a:rPr lang="it-IT" smtClean="0"/>
              <a:pPr/>
              <a:t>4</a:t>
            </a:fld>
            <a:endParaRPr lang="it-IT" dirty="0"/>
          </a:p>
        </p:txBody>
      </p:sp>
      <p:sp>
        <p:nvSpPr>
          <p:cNvPr id="5" name="CasellaDiTesto 10"/>
          <p:cNvSpPr txBox="1"/>
          <p:nvPr/>
        </p:nvSpPr>
        <p:spPr>
          <a:xfrm>
            <a:off x="2339752" y="910500"/>
            <a:ext cx="5231607" cy="892552"/>
          </a:xfrm>
          <a:prstGeom prst="rect">
            <a:avLst/>
          </a:prstGeom>
          <a:noFill/>
          <a:ln>
            <a:solidFill>
              <a:srgbClr val="005045"/>
            </a:solidFill>
          </a:ln>
        </p:spPr>
        <p:txBody>
          <a:bodyPr wrap="square" rtlCol="0">
            <a:spAutoFit/>
          </a:bodyPr>
          <a:lstStyle/>
          <a:p>
            <a:pPr algn="ctr"/>
            <a:r>
              <a:rPr lang="it-IT" sz="2800" b="1" dirty="0">
                <a:solidFill>
                  <a:srgbClr val="005045"/>
                </a:solidFill>
              </a:rPr>
              <a:t>UNIVERSITÀ DELL’INSUBRIA</a:t>
            </a:r>
          </a:p>
          <a:p>
            <a:pPr algn="ctr"/>
            <a:r>
              <a:rPr lang="it-IT" sz="2400" b="1" dirty="0">
                <a:solidFill>
                  <a:srgbClr val="005045"/>
                </a:solidFill>
              </a:rPr>
              <a:t>Rettore: Prof. Angelo </a:t>
            </a:r>
            <a:r>
              <a:rPr lang="it-IT" sz="2400" b="1" dirty="0" err="1">
                <a:solidFill>
                  <a:srgbClr val="005045"/>
                </a:solidFill>
              </a:rPr>
              <a:t>Tagliabue</a:t>
            </a:r>
            <a:endParaRPr lang="it-IT" sz="2400" b="1" dirty="0">
              <a:solidFill>
                <a:srgbClr val="005045"/>
              </a:solidFill>
            </a:endParaRPr>
          </a:p>
        </p:txBody>
      </p:sp>
      <p:sp>
        <p:nvSpPr>
          <p:cNvPr id="7" name="Rettangolo arrotondato 1"/>
          <p:cNvSpPr/>
          <p:nvPr/>
        </p:nvSpPr>
        <p:spPr>
          <a:xfrm>
            <a:off x="368171" y="2248889"/>
            <a:ext cx="3525277" cy="1970915"/>
          </a:xfrm>
          <a:prstGeom prst="roundRect">
            <a:avLst/>
          </a:prstGeom>
          <a:solidFill>
            <a:srgbClr val="005045"/>
          </a:solidFill>
          <a:ln>
            <a:solidFill>
              <a:srgbClr val="00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rgbClr val="FFC000"/>
                </a:solidFill>
              </a:rPr>
              <a:t>DIPARTIMENTO DI BIOTECNOLOGIE E SCIENZE DELLA VITA </a:t>
            </a:r>
            <a:r>
              <a:rPr lang="it-IT" b="1" dirty="0">
                <a:solidFill>
                  <a:srgbClr val="FFC000"/>
                </a:solidFill>
                <a:sym typeface="Wingdings"/>
              </a:rPr>
              <a:t>  </a:t>
            </a:r>
            <a:r>
              <a:rPr lang="it-IT" b="1" dirty="0">
                <a:solidFill>
                  <a:srgbClr val="FFC000"/>
                </a:solidFill>
              </a:rPr>
              <a:t>DBSV</a:t>
            </a:r>
          </a:p>
          <a:p>
            <a:pPr algn="ctr"/>
            <a:endParaRPr lang="it-IT" b="1" dirty="0">
              <a:solidFill>
                <a:schemeClr val="bg1"/>
              </a:solidFill>
            </a:endParaRPr>
          </a:p>
          <a:p>
            <a:pPr algn="ctr"/>
            <a:r>
              <a:rPr lang="it-IT" b="1" dirty="0">
                <a:solidFill>
                  <a:schemeClr val="bg1"/>
                </a:solidFill>
              </a:rPr>
              <a:t>DIRETTORE: Prof. Luigi VALDATTA</a:t>
            </a:r>
          </a:p>
        </p:txBody>
      </p:sp>
      <p:grpSp>
        <p:nvGrpSpPr>
          <p:cNvPr id="12" name="Gruppo 22"/>
          <p:cNvGrpSpPr/>
          <p:nvPr/>
        </p:nvGrpSpPr>
        <p:grpSpPr>
          <a:xfrm>
            <a:off x="4512844" y="2248889"/>
            <a:ext cx="1916124" cy="1080120"/>
            <a:chOff x="207604" y="1772816"/>
            <a:chExt cx="1916124" cy="1080120"/>
          </a:xfrm>
          <a:solidFill>
            <a:srgbClr val="005045"/>
          </a:solidFill>
        </p:grpSpPr>
        <p:sp>
          <p:nvSpPr>
            <p:cNvPr id="13" name="Rettangolo arrotondato 23"/>
            <p:cNvSpPr/>
            <p:nvPr/>
          </p:nvSpPr>
          <p:spPr>
            <a:xfrm>
              <a:off x="207604" y="1772816"/>
              <a:ext cx="1916124" cy="108012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24"/>
            <p:cNvSpPr txBox="1"/>
            <p:nvPr/>
          </p:nvSpPr>
          <p:spPr>
            <a:xfrm>
              <a:off x="351620" y="1991933"/>
              <a:ext cx="1656184" cy="369332"/>
            </a:xfrm>
            <a:prstGeom prst="rect">
              <a:avLst/>
            </a:prstGeom>
            <a:grpFill/>
            <a:ln>
              <a:noFill/>
            </a:ln>
          </p:spPr>
          <p:txBody>
            <a:bodyPr wrap="square" rtlCol="0">
              <a:spAutoFit/>
            </a:bodyPr>
            <a:lstStyle/>
            <a:p>
              <a:r>
                <a:rPr lang="it-IT" b="1" dirty="0">
                  <a:solidFill>
                    <a:schemeClr val="bg1"/>
                  </a:solidFill>
                </a:rPr>
                <a:t>DIPARTIMENTO</a:t>
              </a:r>
            </a:p>
          </p:txBody>
        </p:sp>
      </p:grpSp>
      <p:grpSp>
        <p:nvGrpSpPr>
          <p:cNvPr id="15" name="Gruppo 25"/>
          <p:cNvGrpSpPr/>
          <p:nvPr/>
        </p:nvGrpSpPr>
        <p:grpSpPr>
          <a:xfrm>
            <a:off x="6613297" y="2248889"/>
            <a:ext cx="1919143" cy="1080120"/>
            <a:chOff x="-227463" y="1762641"/>
            <a:chExt cx="1919143" cy="1080120"/>
          </a:xfrm>
          <a:solidFill>
            <a:srgbClr val="005045"/>
          </a:solidFill>
        </p:grpSpPr>
        <p:sp>
          <p:nvSpPr>
            <p:cNvPr id="16" name="Rettangolo arrotondato 26"/>
            <p:cNvSpPr/>
            <p:nvPr/>
          </p:nvSpPr>
          <p:spPr>
            <a:xfrm>
              <a:off x="-227463" y="1762641"/>
              <a:ext cx="1916124" cy="108012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27"/>
            <p:cNvSpPr txBox="1"/>
            <p:nvPr/>
          </p:nvSpPr>
          <p:spPr>
            <a:xfrm>
              <a:off x="-46856" y="1984855"/>
              <a:ext cx="1738536" cy="369332"/>
            </a:xfrm>
            <a:prstGeom prst="rect">
              <a:avLst/>
            </a:prstGeom>
            <a:grpFill/>
            <a:ln>
              <a:noFill/>
            </a:ln>
          </p:spPr>
          <p:txBody>
            <a:bodyPr wrap="square" rtlCol="0">
              <a:spAutoFit/>
            </a:bodyPr>
            <a:lstStyle/>
            <a:p>
              <a:r>
                <a:rPr lang="it-IT" b="1" dirty="0">
                  <a:solidFill>
                    <a:schemeClr val="bg1"/>
                  </a:solidFill>
                </a:rPr>
                <a:t>DIPARTIMENTO</a:t>
              </a:r>
            </a:p>
          </p:txBody>
        </p:sp>
      </p:grpSp>
      <p:cxnSp>
        <p:nvCxnSpPr>
          <p:cNvPr id="22" name="Connettore 2 51"/>
          <p:cNvCxnSpPr>
            <a:cxnSpLocks/>
            <a:stCxn id="5" idx="2"/>
          </p:cNvCxnSpPr>
          <p:nvPr/>
        </p:nvCxnSpPr>
        <p:spPr>
          <a:xfrm flipH="1">
            <a:off x="1979714" y="1803052"/>
            <a:ext cx="2975842" cy="38166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ttore 2 53"/>
          <p:cNvCxnSpPr>
            <a:cxnSpLocks/>
            <a:stCxn id="5" idx="2"/>
            <a:endCxn id="13" idx="0"/>
          </p:cNvCxnSpPr>
          <p:nvPr/>
        </p:nvCxnSpPr>
        <p:spPr>
          <a:xfrm>
            <a:off x="4955556" y="1803052"/>
            <a:ext cx="515350" cy="44583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Connettore 2 55"/>
          <p:cNvCxnSpPr>
            <a:cxnSpLocks/>
          </p:cNvCxnSpPr>
          <p:nvPr/>
        </p:nvCxnSpPr>
        <p:spPr>
          <a:xfrm>
            <a:off x="4933593" y="1802051"/>
            <a:ext cx="2729579" cy="44178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Rettangolo arrotondato 23"/>
          <p:cNvSpPr/>
          <p:nvPr/>
        </p:nvSpPr>
        <p:spPr>
          <a:xfrm>
            <a:off x="157053" y="4509120"/>
            <a:ext cx="1916124" cy="788146"/>
          </a:xfrm>
          <a:prstGeom prst="roundRect">
            <a:avLst/>
          </a:prstGeom>
          <a:solidFill>
            <a:srgbClr val="005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bg1"/>
                </a:solidFill>
              </a:rPr>
              <a:t>RICERCA</a:t>
            </a:r>
          </a:p>
        </p:txBody>
      </p:sp>
      <p:sp>
        <p:nvSpPr>
          <p:cNvPr id="46" name="Rettangolo arrotondato 23"/>
          <p:cNvSpPr/>
          <p:nvPr/>
        </p:nvSpPr>
        <p:spPr>
          <a:xfrm>
            <a:off x="2164599" y="4509120"/>
            <a:ext cx="1916124" cy="788146"/>
          </a:xfrm>
          <a:prstGeom prst="roundRect">
            <a:avLst/>
          </a:prstGeom>
          <a:solidFill>
            <a:srgbClr val="005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rgbClr val="FFC000"/>
                </a:solidFill>
              </a:rPr>
              <a:t>DIDATTICA</a:t>
            </a:r>
          </a:p>
        </p:txBody>
      </p:sp>
      <p:grpSp>
        <p:nvGrpSpPr>
          <p:cNvPr id="72" name="Group 71"/>
          <p:cNvGrpSpPr/>
          <p:nvPr/>
        </p:nvGrpSpPr>
        <p:grpSpPr>
          <a:xfrm>
            <a:off x="3995936" y="3717032"/>
            <a:ext cx="4032181" cy="2362466"/>
            <a:chOff x="4080723" y="3789040"/>
            <a:chExt cx="4032181" cy="2362466"/>
          </a:xfrm>
        </p:grpSpPr>
        <p:grpSp>
          <p:nvGrpSpPr>
            <p:cNvPr id="32" name="Group 31"/>
            <p:cNvGrpSpPr/>
            <p:nvPr/>
          </p:nvGrpSpPr>
          <p:grpSpPr>
            <a:xfrm>
              <a:off x="4627879" y="3789040"/>
              <a:ext cx="3485025" cy="2362466"/>
              <a:chOff x="711466" y="4142534"/>
              <a:chExt cx="3485025" cy="2362466"/>
            </a:xfrm>
          </p:grpSpPr>
          <p:sp>
            <p:nvSpPr>
              <p:cNvPr id="29" name="Rettangolo 14"/>
              <p:cNvSpPr/>
              <p:nvPr/>
            </p:nvSpPr>
            <p:spPr>
              <a:xfrm>
                <a:off x="723979" y="4142534"/>
                <a:ext cx="3472512" cy="909609"/>
              </a:xfrm>
              <a:prstGeom prst="rect">
                <a:avLst/>
              </a:prstGeom>
              <a:solidFill>
                <a:schemeClr val="accent1">
                  <a:lumMod val="20000"/>
                  <a:lumOff val="80000"/>
                </a:schemeClr>
              </a:solidFill>
              <a:ln>
                <a:solidFill>
                  <a:srgbClr val="007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charset="2"/>
                  <a:buChar char="v"/>
                </a:pPr>
                <a:r>
                  <a:rPr lang="it-IT" b="1" dirty="0">
                    <a:solidFill>
                      <a:srgbClr val="005045"/>
                    </a:solidFill>
                  </a:rPr>
                  <a:t>TRIENNALI: </a:t>
                </a:r>
              </a:p>
              <a:p>
                <a:pPr algn="ctr"/>
                <a:r>
                  <a:rPr lang="it-IT" dirty="0">
                    <a:solidFill>
                      <a:srgbClr val="005045"/>
                    </a:solidFill>
                  </a:rPr>
                  <a:t>- BIOTECNOLOGIE</a:t>
                </a:r>
              </a:p>
              <a:p>
                <a:pPr algn="ctr"/>
                <a:r>
                  <a:rPr lang="it-IT" dirty="0">
                    <a:solidFill>
                      <a:srgbClr val="005045"/>
                    </a:solidFill>
                  </a:rPr>
                  <a:t>- SCIENZE BIOLOGICHE</a:t>
                </a:r>
              </a:p>
            </p:txBody>
          </p:sp>
          <p:sp>
            <p:nvSpPr>
              <p:cNvPr id="31" name="Rettangolo 14"/>
              <p:cNvSpPr/>
              <p:nvPr/>
            </p:nvSpPr>
            <p:spPr>
              <a:xfrm>
                <a:off x="711466" y="5140718"/>
                <a:ext cx="3472513" cy="1364282"/>
              </a:xfrm>
              <a:prstGeom prst="rect">
                <a:avLst/>
              </a:prstGeom>
              <a:solidFill>
                <a:schemeClr val="accent1">
                  <a:lumMod val="20000"/>
                  <a:lumOff val="80000"/>
                </a:schemeClr>
              </a:solidFill>
              <a:ln>
                <a:solidFill>
                  <a:srgbClr val="007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charset="2"/>
                  <a:buChar char="v"/>
                </a:pPr>
                <a:r>
                  <a:rPr lang="it-IT" b="1" dirty="0">
                    <a:solidFill>
                      <a:srgbClr val="005045"/>
                    </a:solidFill>
                  </a:rPr>
                  <a:t>MAGISTRALI: </a:t>
                </a:r>
              </a:p>
              <a:p>
                <a:pPr algn="ctr"/>
                <a:r>
                  <a:rPr lang="it-IT" dirty="0">
                    <a:solidFill>
                      <a:srgbClr val="005045"/>
                    </a:solidFill>
                  </a:rPr>
                  <a:t>- BIOTECHNOLOGY FOR THE BIO-BASED AND HEALTH INDUSTRY</a:t>
                </a:r>
              </a:p>
              <a:p>
                <a:pPr marL="285750" indent="-285750" algn="ctr">
                  <a:buFontTx/>
                  <a:buChar char="-"/>
                </a:pPr>
                <a:r>
                  <a:rPr lang="it-IT" dirty="0">
                    <a:solidFill>
                      <a:srgbClr val="005045"/>
                    </a:solidFill>
                  </a:rPr>
                  <a:t>BIOMEDICAL SCIENCES</a:t>
                </a:r>
              </a:p>
              <a:p>
                <a:pPr marL="285750" indent="-285750" algn="ctr">
                  <a:buFontTx/>
                  <a:buChar char="-"/>
                </a:pPr>
                <a:r>
                  <a:rPr lang="it-IT" dirty="0">
                    <a:solidFill>
                      <a:srgbClr val="005045"/>
                    </a:solidFill>
                  </a:rPr>
                  <a:t>BIOLOGIA E SOSTENIBILITÀ</a:t>
                </a:r>
              </a:p>
            </p:txBody>
          </p:sp>
        </p:grpSp>
        <p:sp>
          <p:nvSpPr>
            <p:cNvPr id="48" name="Left Bracket 47"/>
            <p:cNvSpPr/>
            <p:nvPr/>
          </p:nvSpPr>
          <p:spPr>
            <a:xfrm>
              <a:off x="4433323" y="3789040"/>
              <a:ext cx="151297" cy="2362466"/>
            </a:xfrm>
            <a:prstGeom prst="leftBracket">
              <a:avLst/>
            </a:prstGeom>
            <a:ln w="28575">
              <a:solidFill>
                <a:srgbClr val="0050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0" name="Straight Connector 49"/>
            <p:cNvCxnSpPr>
              <a:cxnSpLocks/>
              <a:stCxn id="46" idx="3"/>
              <a:endCxn id="48" idx="1"/>
            </p:cNvCxnSpPr>
            <p:nvPr/>
          </p:nvCxnSpPr>
          <p:spPr>
            <a:xfrm>
              <a:off x="4080723" y="4903193"/>
              <a:ext cx="352600" cy="67080"/>
            </a:xfrm>
            <a:prstGeom prst="line">
              <a:avLst/>
            </a:prstGeom>
            <a:ln w="28575">
              <a:solidFill>
                <a:srgbClr val="005045"/>
              </a:solidFill>
            </a:ln>
          </p:spPr>
          <p:style>
            <a:lnRef idx="1">
              <a:schemeClr val="accent1"/>
            </a:lnRef>
            <a:fillRef idx="0">
              <a:schemeClr val="accent1"/>
            </a:fillRef>
            <a:effectRef idx="0">
              <a:schemeClr val="accent1"/>
            </a:effectRef>
            <a:fontRef idx="minor">
              <a:schemeClr val="tx1"/>
            </a:fontRef>
          </p:style>
        </p:cxnSp>
      </p:grpSp>
      <p:cxnSp>
        <p:nvCxnSpPr>
          <p:cNvPr id="51" name="Straight Connector 50"/>
          <p:cNvCxnSpPr>
            <a:stCxn id="42" idx="0"/>
            <a:endCxn id="7" idx="2"/>
          </p:cNvCxnSpPr>
          <p:nvPr/>
        </p:nvCxnSpPr>
        <p:spPr>
          <a:xfrm flipV="1">
            <a:off x="1115115" y="4219804"/>
            <a:ext cx="1015695" cy="289316"/>
          </a:xfrm>
          <a:prstGeom prst="line">
            <a:avLst/>
          </a:prstGeom>
          <a:ln w="28575">
            <a:solidFill>
              <a:srgbClr val="005045"/>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46" idx="0"/>
            <a:endCxn id="7" idx="2"/>
          </p:cNvCxnSpPr>
          <p:nvPr/>
        </p:nvCxnSpPr>
        <p:spPr>
          <a:xfrm flipH="1" flipV="1">
            <a:off x="2130810" y="4219804"/>
            <a:ext cx="991851" cy="289316"/>
          </a:xfrm>
          <a:prstGeom prst="line">
            <a:avLst/>
          </a:prstGeom>
          <a:ln w="28575">
            <a:solidFill>
              <a:srgbClr val="005045"/>
            </a:solidFill>
          </a:ln>
        </p:spPr>
        <p:style>
          <a:lnRef idx="1">
            <a:schemeClr val="accent1"/>
          </a:lnRef>
          <a:fillRef idx="0">
            <a:schemeClr val="accent1"/>
          </a:fillRef>
          <a:effectRef idx="0">
            <a:schemeClr val="accent1"/>
          </a:effectRef>
          <a:fontRef idx="minor">
            <a:schemeClr val="tx1"/>
          </a:fontRef>
        </p:style>
      </p:cxnSp>
      <p:sp>
        <p:nvSpPr>
          <p:cNvPr id="62" name="Rettangolo arrotondato 23"/>
          <p:cNvSpPr/>
          <p:nvPr/>
        </p:nvSpPr>
        <p:spPr>
          <a:xfrm>
            <a:off x="755576" y="5373216"/>
            <a:ext cx="2719685" cy="788146"/>
          </a:xfrm>
          <a:prstGeom prst="roundRect">
            <a:avLst/>
          </a:prstGeom>
          <a:solidFill>
            <a:srgbClr val="005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bg1"/>
                </a:solidFill>
              </a:rPr>
              <a:t>TERZA </a:t>
            </a:r>
            <a:r>
              <a:rPr lang="it-IT" sz="2000" b="1">
                <a:solidFill>
                  <a:schemeClr val="bg1"/>
                </a:solidFill>
              </a:rPr>
              <a:t>MISSIONE </a:t>
            </a:r>
          </a:p>
          <a:p>
            <a:pPr algn="ctr"/>
            <a:r>
              <a:rPr lang="it-IT" sz="2000" dirty="0">
                <a:solidFill>
                  <a:schemeClr val="bg1"/>
                </a:solidFill>
              </a:rPr>
              <a:t>(diffusione conoscenze)</a:t>
            </a:r>
          </a:p>
        </p:txBody>
      </p:sp>
      <p:cxnSp>
        <p:nvCxnSpPr>
          <p:cNvPr id="63" name="Straight Connector 62"/>
          <p:cNvCxnSpPr>
            <a:stCxn id="62" idx="0"/>
            <a:endCxn id="7" idx="2"/>
          </p:cNvCxnSpPr>
          <p:nvPr/>
        </p:nvCxnSpPr>
        <p:spPr>
          <a:xfrm flipV="1">
            <a:off x="2115419" y="4219804"/>
            <a:ext cx="15391" cy="1153412"/>
          </a:xfrm>
          <a:prstGeom prst="line">
            <a:avLst/>
          </a:prstGeom>
          <a:ln w="28575">
            <a:solidFill>
              <a:srgbClr val="005045"/>
            </a:solidFill>
          </a:ln>
        </p:spPr>
        <p:style>
          <a:lnRef idx="1">
            <a:schemeClr val="accent1"/>
          </a:lnRef>
          <a:fillRef idx="0">
            <a:schemeClr val="accent1"/>
          </a:fillRef>
          <a:effectRef idx="0">
            <a:schemeClr val="accent1"/>
          </a:effectRef>
          <a:fontRef idx="minor">
            <a:schemeClr val="tx1"/>
          </a:fontRef>
        </p:style>
      </p:cxnSp>
      <p:sp>
        <p:nvSpPr>
          <p:cNvPr id="28" name="CasellaDiTesto 8">
            <a:extLst>
              <a:ext uri="{FF2B5EF4-FFF2-40B4-BE49-F238E27FC236}">
                <a16:creationId xmlns:a16="http://schemas.microsoft.com/office/drawing/2014/main" id="{DEC5F8B2-1F61-4245-B4D6-40705F2DDCEF}"/>
              </a:ext>
            </a:extLst>
          </p:cNvPr>
          <p:cNvSpPr txBox="1"/>
          <p:nvPr/>
        </p:nvSpPr>
        <p:spPr>
          <a:xfrm>
            <a:off x="1250022" y="367989"/>
            <a:ext cx="7893978" cy="492443"/>
          </a:xfrm>
          <a:prstGeom prst="rect">
            <a:avLst/>
          </a:prstGeom>
          <a:solidFill>
            <a:srgbClr val="007161"/>
          </a:solidFill>
        </p:spPr>
        <p:txBody>
          <a:bodyPr wrap="square" rtlCol="0">
            <a:spAutoFit/>
          </a:bodyPr>
          <a:lstStyle/>
          <a:p>
            <a:endParaRPr lang="it-IT" sz="2600" dirty="0">
              <a:solidFill>
                <a:schemeClr val="bg1"/>
              </a:solidFill>
            </a:endParaRPr>
          </a:p>
        </p:txBody>
      </p:sp>
      <p:sp>
        <p:nvSpPr>
          <p:cNvPr id="3" name="Titolo 1">
            <a:extLst>
              <a:ext uri="{FF2B5EF4-FFF2-40B4-BE49-F238E27FC236}">
                <a16:creationId xmlns:a16="http://schemas.microsoft.com/office/drawing/2014/main" id="{E3793F52-BE0A-A888-B739-492F232C5802}"/>
              </a:ext>
            </a:extLst>
          </p:cNvPr>
          <p:cNvSpPr txBox="1">
            <a:spLocks/>
          </p:cNvSpPr>
          <p:nvPr/>
        </p:nvSpPr>
        <p:spPr>
          <a:xfrm>
            <a:off x="2915816" y="353105"/>
            <a:ext cx="6228184" cy="522209"/>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800" dirty="0">
                <a:solidFill>
                  <a:schemeClr val="bg1"/>
                </a:solidFill>
              </a:rPr>
              <a:t>25 settembre 2023 – Giornata dell’accoglienza</a:t>
            </a:r>
          </a:p>
        </p:txBody>
      </p:sp>
      <p:pic>
        <p:nvPicPr>
          <p:cNvPr id="6" name="Picture 5">
            <a:extLst>
              <a:ext uri="{FF2B5EF4-FFF2-40B4-BE49-F238E27FC236}">
                <a16:creationId xmlns:a16="http://schemas.microsoft.com/office/drawing/2014/main" id="{54521467-BCDE-09CF-38CA-68E3480C56BE}"/>
              </a:ext>
            </a:extLst>
          </p:cNvPr>
          <p:cNvPicPr>
            <a:picLocks noChangeAspect="1"/>
          </p:cNvPicPr>
          <p:nvPr/>
        </p:nvPicPr>
        <p:blipFill rotWithShape="1">
          <a:blip r:embed="rId3"/>
          <a:srcRect l="42320" t="9766" r="-2200" b="7931"/>
          <a:stretch/>
        </p:blipFill>
        <p:spPr>
          <a:xfrm>
            <a:off x="5450231" y="3551810"/>
            <a:ext cx="1837630" cy="25257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1213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dissolve">
                                      <p:cBhvr>
                                        <p:cTn id="1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E7A41E1B-4F70-4964-A407-84C68BE8251C}" type="slidenum">
              <a:rPr lang="it-IT" smtClean="0"/>
              <a:pPr/>
              <a:t>40</a:t>
            </a:fld>
            <a:endParaRPr lang="it-IT" dirty="0"/>
          </a:p>
        </p:txBody>
      </p:sp>
      <p:sp>
        <p:nvSpPr>
          <p:cNvPr id="3" name="Titolo 1"/>
          <p:cNvSpPr txBox="1">
            <a:spLocks/>
          </p:cNvSpPr>
          <p:nvPr/>
        </p:nvSpPr>
        <p:spPr>
          <a:xfrm>
            <a:off x="755576" y="1065086"/>
            <a:ext cx="3060971" cy="65366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400" dirty="0">
                <a:solidFill>
                  <a:srgbClr val="005045"/>
                </a:solidFill>
              </a:rPr>
              <a:t>LE PERSONE </a:t>
            </a:r>
          </a:p>
        </p:txBody>
      </p:sp>
      <p:sp>
        <p:nvSpPr>
          <p:cNvPr id="4" name="Titolo 1"/>
          <p:cNvSpPr txBox="1">
            <a:spLocks/>
          </p:cNvSpPr>
          <p:nvPr/>
        </p:nvSpPr>
        <p:spPr>
          <a:xfrm>
            <a:off x="1437802" y="1556792"/>
            <a:ext cx="6230542" cy="65366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000" u="sng" dirty="0">
                <a:solidFill>
                  <a:srgbClr val="005045"/>
                </a:solidFill>
              </a:rPr>
              <a:t>I Rappresentanti degli Studenti:</a:t>
            </a:r>
          </a:p>
        </p:txBody>
      </p:sp>
      <p:sp>
        <p:nvSpPr>
          <p:cNvPr id="12" name="Titolo 1"/>
          <p:cNvSpPr txBox="1">
            <a:spLocks/>
          </p:cNvSpPr>
          <p:nvPr/>
        </p:nvSpPr>
        <p:spPr>
          <a:xfrm>
            <a:off x="1570932" y="4871197"/>
            <a:ext cx="5594224" cy="429953"/>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000" dirty="0">
                <a:solidFill>
                  <a:schemeClr val="tx1">
                    <a:lumMod val="75000"/>
                    <a:lumOff val="25000"/>
                  </a:schemeClr>
                </a:solidFill>
              </a:rPr>
              <a:t>nrinaldi2@studenti.uninsubria.it</a:t>
            </a:r>
          </a:p>
        </p:txBody>
      </p:sp>
      <p:sp>
        <p:nvSpPr>
          <p:cNvPr id="5" name="TextBox 4"/>
          <p:cNvSpPr txBox="1"/>
          <p:nvPr/>
        </p:nvSpPr>
        <p:spPr>
          <a:xfrm>
            <a:off x="6228184" y="2986605"/>
            <a:ext cx="729687" cy="523220"/>
          </a:xfrm>
          <a:prstGeom prst="rect">
            <a:avLst/>
          </a:prstGeom>
          <a:noFill/>
        </p:spPr>
        <p:txBody>
          <a:bodyPr wrap="none" rtlCol="0">
            <a:spAutoFit/>
          </a:bodyPr>
          <a:lstStyle/>
          <a:p>
            <a:r>
              <a:rPr lang="en-US" sz="2800" dirty="0" err="1">
                <a:solidFill>
                  <a:schemeClr val="tx1">
                    <a:lumMod val="75000"/>
                    <a:lumOff val="25000"/>
                  </a:schemeClr>
                </a:solidFill>
              </a:rPr>
              <a:t>CdS</a:t>
            </a:r>
            <a:endParaRPr lang="en-US" sz="2800" dirty="0">
              <a:solidFill>
                <a:schemeClr val="tx1">
                  <a:lumMod val="75000"/>
                  <a:lumOff val="25000"/>
                </a:schemeClr>
              </a:solidFill>
            </a:endParaRPr>
          </a:p>
        </p:txBody>
      </p:sp>
      <p:sp>
        <p:nvSpPr>
          <p:cNvPr id="15" name="Titolo 1"/>
          <p:cNvSpPr txBox="1">
            <a:spLocks/>
          </p:cNvSpPr>
          <p:nvPr/>
        </p:nvSpPr>
        <p:spPr>
          <a:xfrm>
            <a:off x="1547664" y="5331643"/>
            <a:ext cx="5030804" cy="57606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600" dirty="0">
                <a:solidFill>
                  <a:schemeClr val="tx1">
                    <a:lumMod val="75000"/>
                    <a:lumOff val="25000"/>
                  </a:schemeClr>
                </a:solidFill>
              </a:rPr>
              <a:t>Dario DELLA ROCCA</a:t>
            </a:r>
          </a:p>
        </p:txBody>
      </p:sp>
      <p:sp>
        <p:nvSpPr>
          <p:cNvPr id="16" name="Titolo 1"/>
          <p:cNvSpPr txBox="1">
            <a:spLocks/>
          </p:cNvSpPr>
          <p:nvPr/>
        </p:nvSpPr>
        <p:spPr>
          <a:xfrm>
            <a:off x="1566138" y="5669276"/>
            <a:ext cx="5594224" cy="429953"/>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000" dirty="0" err="1">
                <a:solidFill>
                  <a:schemeClr val="tx1">
                    <a:lumMod val="75000"/>
                    <a:lumOff val="25000"/>
                  </a:schemeClr>
                </a:solidFill>
              </a:rPr>
              <a:t>ddellarocca@studenti.uninsubria.it</a:t>
            </a:r>
            <a:endParaRPr lang="it-IT" sz="2000" dirty="0">
              <a:solidFill>
                <a:schemeClr val="tx1">
                  <a:lumMod val="75000"/>
                  <a:lumOff val="25000"/>
                </a:schemeClr>
              </a:solidFill>
            </a:endParaRPr>
          </a:p>
        </p:txBody>
      </p:sp>
      <p:sp>
        <p:nvSpPr>
          <p:cNvPr id="17" name="TextBox 16"/>
          <p:cNvSpPr txBox="1"/>
          <p:nvPr/>
        </p:nvSpPr>
        <p:spPr>
          <a:xfrm>
            <a:off x="6054280" y="4584422"/>
            <a:ext cx="1254024" cy="523220"/>
          </a:xfrm>
          <a:prstGeom prst="rect">
            <a:avLst/>
          </a:prstGeom>
          <a:noFill/>
        </p:spPr>
        <p:txBody>
          <a:bodyPr wrap="square" rtlCol="0">
            <a:spAutoFit/>
          </a:bodyPr>
          <a:lstStyle/>
          <a:p>
            <a:r>
              <a:rPr lang="en-US" sz="2800" dirty="0" err="1">
                <a:solidFill>
                  <a:schemeClr val="tx1">
                    <a:lumMod val="75000"/>
                    <a:lumOff val="25000"/>
                  </a:schemeClr>
                </a:solidFill>
              </a:rPr>
              <a:t>AiQua</a:t>
            </a:r>
            <a:endParaRPr lang="en-US" sz="2800" dirty="0">
              <a:solidFill>
                <a:schemeClr val="tx1">
                  <a:lumMod val="75000"/>
                  <a:lumOff val="25000"/>
                </a:schemeClr>
              </a:solidFill>
            </a:endParaRPr>
          </a:p>
        </p:txBody>
      </p:sp>
      <p:sp>
        <p:nvSpPr>
          <p:cNvPr id="18" name="TextBox 17"/>
          <p:cNvSpPr txBox="1"/>
          <p:nvPr/>
        </p:nvSpPr>
        <p:spPr>
          <a:xfrm>
            <a:off x="6059468" y="5353994"/>
            <a:ext cx="1038000" cy="523220"/>
          </a:xfrm>
          <a:prstGeom prst="rect">
            <a:avLst/>
          </a:prstGeom>
          <a:noFill/>
        </p:spPr>
        <p:txBody>
          <a:bodyPr wrap="square" rtlCol="0">
            <a:spAutoFit/>
          </a:bodyPr>
          <a:lstStyle/>
          <a:p>
            <a:r>
              <a:rPr lang="en-US" sz="2800" dirty="0">
                <a:solidFill>
                  <a:schemeClr val="tx1">
                    <a:lumMod val="75000"/>
                    <a:lumOff val="25000"/>
                  </a:schemeClr>
                </a:solidFill>
              </a:rPr>
              <a:t>CPDS</a:t>
            </a:r>
          </a:p>
        </p:txBody>
      </p:sp>
      <p:sp>
        <p:nvSpPr>
          <p:cNvPr id="19" name="Titolo 1">
            <a:extLst>
              <a:ext uri="{FF2B5EF4-FFF2-40B4-BE49-F238E27FC236}">
                <a16:creationId xmlns:a16="http://schemas.microsoft.com/office/drawing/2014/main" id="{3379A088-E2B5-49D3-8B4D-E37876B360A4}"/>
              </a:ext>
            </a:extLst>
          </p:cNvPr>
          <p:cNvSpPr txBox="1">
            <a:spLocks/>
          </p:cNvSpPr>
          <p:nvPr/>
        </p:nvSpPr>
        <p:spPr>
          <a:xfrm>
            <a:off x="1526444" y="2837789"/>
            <a:ext cx="3981660" cy="57606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600" dirty="0">
                <a:solidFill>
                  <a:schemeClr val="tx1">
                    <a:lumMod val="75000"/>
                    <a:lumOff val="25000"/>
                  </a:schemeClr>
                </a:solidFill>
              </a:rPr>
              <a:t>Naomi RINALDI</a:t>
            </a:r>
          </a:p>
        </p:txBody>
      </p:sp>
      <p:sp>
        <p:nvSpPr>
          <p:cNvPr id="9" name="TextBox 8">
            <a:extLst>
              <a:ext uri="{FF2B5EF4-FFF2-40B4-BE49-F238E27FC236}">
                <a16:creationId xmlns:a16="http://schemas.microsoft.com/office/drawing/2014/main" id="{3029E3C7-CA60-F815-56B7-EEDFCA4CBF8F}"/>
              </a:ext>
            </a:extLst>
          </p:cNvPr>
          <p:cNvSpPr txBox="1"/>
          <p:nvPr/>
        </p:nvSpPr>
        <p:spPr>
          <a:xfrm>
            <a:off x="3131839" y="6216741"/>
            <a:ext cx="4887897" cy="369332"/>
          </a:xfrm>
          <a:prstGeom prst="rect">
            <a:avLst/>
          </a:prstGeom>
          <a:solidFill>
            <a:srgbClr val="404040"/>
          </a:solidFill>
        </p:spPr>
        <p:txBody>
          <a:bodyPr wrap="square" rtlCol="0">
            <a:spAutoFit/>
          </a:bodyPr>
          <a:lstStyle/>
          <a:p>
            <a:pPr algn="r"/>
            <a:r>
              <a:rPr lang="en-US" b="1" dirty="0">
                <a:solidFill>
                  <a:schemeClr val="bg1"/>
                </a:solidFill>
              </a:rPr>
              <a:t>25 </a:t>
            </a:r>
            <a:r>
              <a:rPr lang="en-US" b="1" dirty="0" err="1">
                <a:solidFill>
                  <a:schemeClr val="bg1"/>
                </a:solidFill>
              </a:rPr>
              <a:t>settembre</a:t>
            </a:r>
            <a:r>
              <a:rPr lang="en-IT" b="1" dirty="0">
                <a:solidFill>
                  <a:schemeClr val="bg1"/>
                </a:solidFill>
              </a:rPr>
              <a:t> - Giornata dell’accoglienza</a:t>
            </a:r>
          </a:p>
        </p:txBody>
      </p:sp>
      <p:sp>
        <p:nvSpPr>
          <p:cNvPr id="6" name="Titolo 1">
            <a:extLst>
              <a:ext uri="{FF2B5EF4-FFF2-40B4-BE49-F238E27FC236}">
                <a16:creationId xmlns:a16="http://schemas.microsoft.com/office/drawing/2014/main" id="{C9FE2362-C0ED-19A0-5B8F-0A7FD1EDE9BD}"/>
              </a:ext>
            </a:extLst>
          </p:cNvPr>
          <p:cNvSpPr txBox="1">
            <a:spLocks/>
          </p:cNvSpPr>
          <p:nvPr/>
        </p:nvSpPr>
        <p:spPr>
          <a:xfrm>
            <a:off x="1558283" y="4521159"/>
            <a:ext cx="3383005" cy="57606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600" dirty="0">
                <a:solidFill>
                  <a:schemeClr val="tx1">
                    <a:lumMod val="75000"/>
                    <a:lumOff val="25000"/>
                  </a:schemeClr>
                </a:solidFill>
              </a:rPr>
              <a:t>Naomi RINALDI</a:t>
            </a:r>
          </a:p>
        </p:txBody>
      </p:sp>
      <p:sp>
        <p:nvSpPr>
          <p:cNvPr id="8" name="Titolo 1">
            <a:extLst>
              <a:ext uri="{FF2B5EF4-FFF2-40B4-BE49-F238E27FC236}">
                <a16:creationId xmlns:a16="http://schemas.microsoft.com/office/drawing/2014/main" id="{BACB691C-F2D3-B482-6724-C15342A007E6}"/>
              </a:ext>
            </a:extLst>
          </p:cNvPr>
          <p:cNvSpPr txBox="1">
            <a:spLocks/>
          </p:cNvSpPr>
          <p:nvPr/>
        </p:nvSpPr>
        <p:spPr>
          <a:xfrm>
            <a:off x="1526444" y="3215071"/>
            <a:ext cx="5594224" cy="429953"/>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000" dirty="0">
                <a:solidFill>
                  <a:schemeClr val="tx1">
                    <a:lumMod val="75000"/>
                    <a:lumOff val="25000"/>
                  </a:schemeClr>
                </a:solidFill>
              </a:rPr>
              <a:t>nrinaldi2@studenti.uninsubria.it</a:t>
            </a:r>
          </a:p>
        </p:txBody>
      </p:sp>
      <p:sp>
        <p:nvSpPr>
          <p:cNvPr id="10" name="Titolo 1">
            <a:extLst>
              <a:ext uri="{FF2B5EF4-FFF2-40B4-BE49-F238E27FC236}">
                <a16:creationId xmlns:a16="http://schemas.microsoft.com/office/drawing/2014/main" id="{F36B83FE-DD14-8073-06FF-1FEAF821FF65}"/>
              </a:ext>
            </a:extLst>
          </p:cNvPr>
          <p:cNvSpPr txBox="1">
            <a:spLocks/>
          </p:cNvSpPr>
          <p:nvPr/>
        </p:nvSpPr>
        <p:spPr>
          <a:xfrm>
            <a:off x="1547664" y="3642115"/>
            <a:ext cx="5030805" cy="57606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600" dirty="0">
                <a:solidFill>
                  <a:schemeClr val="tx1">
                    <a:lumMod val="75000"/>
                    <a:lumOff val="25000"/>
                  </a:schemeClr>
                </a:solidFill>
              </a:rPr>
              <a:t>Karim </a:t>
            </a:r>
            <a:r>
              <a:rPr lang="it-IT" sz="2600" dirty="0" err="1">
                <a:solidFill>
                  <a:schemeClr val="tx1">
                    <a:lumMod val="75000"/>
                    <a:lumOff val="25000"/>
                  </a:schemeClr>
                </a:solidFill>
              </a:rPr>
              <a:t>Estela</a:t>
            </a:r>
            <a:r>
              <a:rPr lang="it-IT" sz="2600" dirty="0">
                <a:solidFill>
                  <a:schemeClr val="tx1">
                    <a:lumMod val="75000"/>
                    <a:lumOff val="25000"/>
                  </a:schemeClr>
                </a:solidFill>
              </a:rPr>
              <a:t> CHAVEZ GRANDEZ</a:t>
            </a:r>
          </a:p>
        </p:txBody>
      </p:sp>
      <p:sp>
        <p:nvSpPr>
          <p:cNvPr id="13" name="Titolo 1">
            <a:extLst>
              <a:ext uri="{FF2B5EF4-FFF2-40B4-BE49-F238E27FC236}">
                <a16:creationId xmlns:a16="http://schemas.microsoft.com/office/drawing/2014/main" id="{AFFB55F3-BB75-4553-85E9-68810A8B2D42}"/>
              </a:ext>
            </a:extLst>
          </p:cNvPr>
          <p:cNvSpPr txBox="1">
            <a:spLocks/>
          </p:cNvSpPr>
          <p:nvPr/>
        </p:nvSpPr>
        <p:spPr>
          <a:xfrm>
            <a:off x="1547665" y="4007159"/>
            <a:ext cx="5594224" cy="429953"/>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000" dirty="0" err="1">
                <a:solidFill>
                  <a:schemeClr val="tx1">
                    <a:lumMod val="75000"/>
                    <a:lumOff val="25000"/>
                  </a:schemeClr>
                </a:solidFill>
              </a:rPr>
              <a:t>kechavezgrandez@studenti.uninsubria.it</a:t>
            </a:r>
            <a:endParaRPr lang="it-IT" sz="2000" dirty="0">
              <a:solidFill>
                <a:schemeClr val="tx1">
                  <a:lumMod val="75000"/>
                  <a:lumOff val="25000"/>
                </a:schemeClr>
              </a:solidFill>
            </a:endParaRPr>
          </a:p>
        </p:txBody>
      </p:sp>
      <p:sp>
        <p:nvSpPr>
          <p:cNvPr id="14" name="Titolo 1">
            <a:extLst>
              <a:ext uri="{FF2B5EF4-FFF2-40B4-BE49-F238E27FC236}">
                <a16:creationId xmlns:a16="http://schemas.microsoft.com/office/drawing/2014/main" id="{1FE16A9E-1535-EE8A-5C39-794300E2C874}"/>
              </a:ext>
            </a:extLst>
          </p:cNvPr>
          <p:cNvSpPr txBox="1">
            <a:spLocks/>
          </p:cNvSpPr>
          <p:nvPr/>
        </p:nvSpPr>
        <p:spPr>
          <a:xfrm>
            <a:off x="1547664" y="2117709"/>
            <a:ext cx="3981660" cy="57606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600" dirty="0">
                <a:solidFill>
                  <a:schemeClr val="tx1">
                    <a:lumMod val="75000"/>
                    <a:lumOff val="25000"/>
                  </a:schemeClr>
                </a:solidFill>
              </a:rPr>
              <a:t>Simone RICCI</a:t>
            </a:r>
          </a:p>
        </p:txBody>
      </p:sp>
      <p:sp>
        <p:nvSpPr>
          <p:cNvPr id="21" name="Titolo 1">
            <a:extLst>
              <a:ext uri="{FF2B5EF4-FFF2-40B4-BE49-F238E27FC236}">
                <a16:creationId xmlns:a16="http://schemas.microsoft.com/office/drawing/2014/main" id="{EA4A3AF4-27E4-AE00-9F78-43CC480944F7}"/>
              </a:ext>
            </a:extLst>
          </p:cNvPr>
          <p:cNvSpPr txBox="1">
            <a:spLocks/>
          </p:cNvSpPr>
          <p:nvPr/>
        </p:nvSpPr>
        <p:spPr>
          <a:xfrm>
            <a:off x="1547664" y="2494991"/>
            <a:ext cx="5594224" cy="429953"/>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000" dirty="0">
                <a:solidFill>
                  <a:schemeClr val="tx1">
                    <a:lumMod val="75000"/>
                    <a:lumOff val="25000"/>
                  </a:schemeClr>
                </a:solidFill>
              </a:rPr>
              <a:t>sricci3@studenti.uninsubria.it</a:t>
            </a:r>
          </a:p>
        </p:txBody>
      </p:sp>
      <p:sp>
        <p:nvSpPr>
          <p:cNvPr id="22" name="Right Brace 21">
            <a:extLst>
              <a:ext uri="{FF2B5EF4-FFF2-40B4-BE49-F238E27FC236}">
                <a16:creationId xmlns:a16="http://schemas.microsoft.com/office/drawing/2014/main" id="{8066D4B1-DAC1-344D-7A4C-1F877163D76C}"/>
              </a:ext>
            </a:extLst>
          </p:cNvPr>
          <p:cNvSpPr/>
          <p:nvPr/>
        </p:nvSpPr>
        <p:spPr>
          <a:xfrm>
            <a:off x="5921837" y="2175082"/>
            <a:ext cx="288032" cy="2175387"/>
          </a:xfrm>
          <a:prstGeom prst="rightBrace">
            <a:avLst/>
          </a:prstGeom>
          <a:ln>
            <a:solidFill>
              <a:srgbClr val="0050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T"/>
          </a:p>
        </p:txBody>
      </p:sp>
    </p:spTree>
    <p:extLst>
      <p:ext uri="{BB962C8B-B14F-4D97-AF65-F5344CB8AC3E}">
        <p14:creationId xmlns:p14="http://schemas.microsoft.com/office/powerpoint/2010/main" val="30841877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5"/>
          <p:cNvSpPr>
            <a:spLocks noGrp="1"/>
          </p:cNvSpPr>
          <p:nvPr>
            <p:ph type="sldNum" sz="quarter" idx="12"/>
          </p:nvPr>
        </p:nvSpPr>
        <p:spPr/>
        <p:txBody>
          <a:bodyPr/>
          <a:lstStyle/>
          <a:p>
            <a:fld id="{E7A41E1B-4F70-4964-A407-84C68BE8251C}" type="slidenum">
              <a:rPr lang="it-IT" smtClean="0"/>
              <a:pPr/>
              <a:t>41</a:t>
            </a:fld>
            <a:endParaRPr lang="it-IT"/>
          </a:p>
        </p:txBody>
      </p:sp>
      <p:pic>
        <p:nvPicPr>
          <p:cNvPr id="4" name="Immagine 3" descr="C:\Documents and Settings\daniela.maffioli\Desktop\LOGO-ATENEO-FONDO TRASPAREN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31668"/>
            <a:ext cx="1165084" cy="116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p:cNvSpPr txBox="1"/>
          <p:nvPr/>
        </p:nvSpPr>
        <p:spPr>
          <a:xfrm>
            <a:off x="1222576" y="352600"/>
            <a:ext cx="7921424" cy="523220"/>
          </a:xfrm>
          <a:prstGeom prst="rect">
            <a:avLst/>
          </a:prstGeom>
          <a:solidFill>
            <a:srgbClr val="007161"/>
          </a:solidFill>
        </p:spPr>
        <p:txBody>
          <a:bodyPr wrap="square" rtlCol="0">
            <a:spAutoFit/>
          </a:bodyPr>
          <a:lstStyle/>
          <a:p>
            <a:r>
              <a:rPr lang="it-IT" sz="2800" dirty="0">
                <a:solidFill>
                  <a:schemeClr val="bg1"/>
                </a:solidFill>
              </a:rPr>
              <a:t>Essere studente</a:t>
            </a:r>
          </a:p>
        </p:txBody>
      </p:sp>
      <p:sp>
        <p:nvSpPr>
          <p:cNvPr id="7" name="AutoShape 2" descr="Risultati immagini per questionari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0" name="Immagin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58730">
            <a:off x="6578516" y="2233651"/>
            <a:ext cx="1329622" cy="995933"/>
          </a:xfrm>
          <a:prstGeom prst="rect">
            <a:avLst/>
          </a:prstGeom>
        </p:spPr>
      </p:pic>
      <p:sp>
        <p:nvSpPr>
          <p:cNvPr id="11" name="CasellaDiTesto 10"/>
          <p:cNvSpPr txBox="1"/>
          <p:nvPr/>
        </p:nvSpPr>
        <p:spPr>
          <a:xfrm>
            <a:off x="1222576" y="355279"/>
            <a:ext cx="7921424" cy="523220"/>
          </a:xfrm>
          <a:prstGeom prst="rect">
            <a:avLst/>
          </a:prstGeom>
          <a:solidFill>
            <a:srgbClr val="007161"/>
          </a:solidFill>
        </p:spPr>
        <p:txBody>
          <a:bodyPr wrap="square" rtlCol="0">
            <a:spAutoFit/>
          </a:bodyPr>
          <a:lstStyle/>
          <a:p>
            <a:r>
              <a:rPr lang="it-IT" sz="2800" dirty="0">
                <a:solidFill>
                  <a:schemeClr val="bg1"/>
                </a:solidFill>
              </a:rPr>
              <a:t>Sistema Qualità di Ateneo  e ruolo degli studenti</a:t>
            </a:r>
          </a:p>
        </p:txBody>
      </p:sp>
      <p:pic>
        <p:nvPicPr>
          <p:cNvPr id="12" name="Picture 4" descr="Immagine correla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0548" y="4255777"/>
            <a:ext cx="1577007" cy="10494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B1C44D3-232C-EA4D-8E63-27EE827B1EED}"/>
              </a:ext>
            </a:extLst>
          </p:cNvPr>
          <p:cNvSpPr txBox="1"/>
          <p:nvPr/>
        </p:nvSpPr>
        <p:spPr>
          <a:xfrm>
            <a:off x="2126875" y="1415425"/>
            <a:ext cx="4890249" cy="461665"/>
          </a:xfrm>
          <a:prstGeom prst="rect">
            <a:avLst/>
          </a:prstGeom>
          <a:noFill/>
        </p:spPr>
        <p:txBody>
          <a:bodyPr wrap="none" rtlCol="0">
            <a:spAutoFit/>
          </a:bodyPr>
          <a:lstStyle/>
          <a:p>
            <a:r>
              <a:rPr lang="en-IT" sz="2400" b="1" dirty="0"/>
              <a:t>Il vostro contributo è fondamentale! </a:t>
            </a:r>
          </a:p>
        </p:txBody>
      </p:sp>
      <p:sp>
        <p:nvSpPr>
          <p:cNvPr id="8" name="TextBox 7">
            <a:extLst>
              <a:ext uri="{FF2B5EF4-FFF2-40B4-BE49-F238E27FC236}">
                <a16:creationId xmlns:a16="http://schemas.microsoft.com/office/drawing/2014/main" id="{68ECCCBA-BE09-4740-A2DA-905489F296F3}"/>
              </a:ext>
            </a:extLst>
          </p:cNvPr>
          <p:cNvSpPr txBox="1"/>
          <p:nvPr/>
        </p:nvSpPr>
        <p:spPr>
          <a:xfrm>
            <a:off x="683568" y="2228880"/>
            <a:ext cx="7921425" cy="2308324"/>
          </a:xfrm>
          <a:prstGeom prst="rect">
            <a:avLst/>
          </a:prstGeom>
          <a:noFill/>
        </p:spPr>
        <p:txBody>
          <a:bodyPr wrap="square" rtlCol="0">
            <a:spAutoFit/>
          </a:bodyPr>
          <a:lstStyle/>
          <a:p>
            <a:pPr marL="285750" indent="-285750">
              <a:buFont typeface="Wingdings" pitchFamily="2" charset="2"/>
              <a:buChar char="v"/>
            </a:pPr>
            <a:r>
              <a:rPr lang="en-IT" b="1" dirty="0"/>
              <a:t>Dialogate con </a:t>
            </a:r>
            <a:r>
              <a:rPr lang="en-GB" b="1" dirty="0" err="1"/>
              <a:t>i</a:t>
            </a:r>
            <a:r>
              <a:rPr lang="en-IT" b="1" dirty="0"/>
              <a:t> rappresentanti </a:t>
            </a:r>
          </a:p>
          <a:p>
            <a:pPr marL="285750" indent="-285750">
              <a:buFont typeface="Wingdings" pitchFamily="2" charset="2"/>
              <a:buChar char="v"/>
            </a:pPr>
            <a:endParaRPr lang="en-IT" b="1" dirty="0"/>
          </a:p>
          <a:p>
            <a:pPr marL="285750" indent="-285750">
              <a:buFont typeface="Wingdings" pitchFamily="2" charset="2"/>
              <a:buChar char="v"/>
            </a:pPr>
            <a:endParaRPr lang="en-IT" b="1" dirty="0"/>
          </a:p>
          <a:p>
            <a:pPr marL="285750" indent="-285750">
              <a:buFont typeface="Wingdings" pitchFamily="2" charset="2"/>
              <a:buChar char="v"/>
            </a:pPr>
            <a:r>
              <a:rPr lang="en-GB" b="1" dirty="0" err="1"/>
              <a:t>Accettate</a:t>
            </a:r>
            <a:r>
              <a:rPr lang="en-GB" b="1" dirty="0"/>
              <a:t> il p</a:t>
            </a:r>
            <a:r>
              <a:rPr lang="en-IT" b="1" dirty="0"/>
              <a:t>assaggio di testimone come rappresentanti</a:t>
            </a:r>
          </a:p>
          <a:p>
            <a:pPr marL="285750" indent="-285750">
              <a:buFont typeface="Wingdings" pitchFamily="2" charset="2"/>
              <a:buChar char="v"/>
            </a:pPr>
            <a:endParaRPr lang="en-IT" b="1" dirty="0"/>
          </a:p>
          <a:p>
            <a:pPr marL="285750" indent="-285750">
              <a:buFont typeface="Wingdings" pitchFamily="2" charset="2"/>
              <a:buChar char="v"/>
            </a:pPr>
            <a:endParaRPr lang="en-IT" b="1" dirty="0"/>
          </a:p>
          <a:p>
            <a:pPr marL="285750" indent="-285750">
              <a:buFont typeface="Wingdings" pitchFamily="2" charset="2"/>
              <a:buChar char="v"/>
            </a:pPr>
            <a:r>
              <a:rPr lang="en-IT" b="1" dirty="0"/>
              <a:t>Rispondete ai questionari di valutazione della didattica in modo consapevole e responsabile</a:t>
            </a:r>
          </a:p>
        </p:txBody>
      </p:sp>
      <p:grpSp>
        <p:nvGrpSpPr>
          <p:cNvPr id="15" name="Group 14">
            <a:extLst>
              <a:ext uri="{FF2B5EF4-FFF2-40B4-BE49-F238E27FC236}">
                <a16:creationId xmlns:a16="http://schemas.microsoft.com/office/drawing/2014/main" id="{C4F3EB2E-6EDC-F14A-948C-8D3E10E02067}"/>
              </a:ext>
            </a:extLst>
          </p:cNvPr>
          <p:cNvGrpSpPr/>
          <p:nvPr/>
        </p:nvGrpSpPr>
        <p:grpSpPr>
          <a:xfrm>
            <a:off x="205766" y="3216062"/>
            <a:ext cx="4474305" cy="2701265"/>
            <a:chOff x="205766" y="3216062"/>
            <a:chExt cx="4474305" cy="2701265"/>
          </a:xfrm>
        </p:grpSpPr>
        <p:sp>
          <p:nvSpPr>
            <p:cNvPr id="9" name="Curved Right Arrow 8">
              <a:extLst>
                <a:ext uri="{FF2B5EF4-FFF2-40B4-BE49-F238E27FC236}">
                  <a16:creationId xmlns:a16="http://schemas.microsoft.com/office/drawing/2014/main" id="{BD8B4E37-F4AC-8B4F-9F2D-7FCFB7C86E2D}"/>
                </a:ext>
              </a:extLst>
            </p:cNvPr>
            <p:cNvSpPr/>
            <p:nvPr/>
          </p:nvSpPr>
          <p:spPr>
            <a:xfrm rot="21434004">
              <a:off x="205766" y="3216062"/>
              <a:ext cx="503469" cy="2091860"/>
            </a:xfrm>
            <a:prstGeom prst="curvedRightArrow">
              <a:avLst>
                <a:gd name="adj1" fmla="val 25000"/>
                <a:gd name="adj2" fmla="val 50000"/>
                <a:gd name="adj3" fmla="val 27922"/>
              </a:avLst>
            </a:prstGeom>
            <a:solidFill>
              <a:srgbClr val="009999"/>
            </a:solidFill>
            <a:ln>
              <a:solidFill>
                <a:srgbClr val="00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dirty="0">
                <a:solidFill>
                  <a:schemeClr val="tx1"/>
                </a:solidFill>
                <a:highlight>
                  <a:srgbClr val="007161"/>
                </a:highlight>
              </a:endParaRPr>
            </a:p>
          </p:txBody>
        </p:sp>
        <p:sp>
          <p:nvSpPr>
            <p:cNvPr id="14" name="TextBox 13">
              <a:extLst>
                <a:ext uri="{FF2B5EF4-FFF2-40B4-BE49-F238E27FC236}">
                  <a16:creationId xmlns:a16="http://schemas.microsoft.com/office/drawing/2014/main" id="{84F5E687-65D8-7141-AEA8-3BA8AD12A58A}"/>
                </a:ext>
              </a:extLst>
            </p:cNvPr>
            <p:cNvSpPr txBox="1"/>
            <p:nvPr/>
          </p:nvSpPr>
          <p:spPr>
            <a:xfrm>
              <a:off x="316383" y="4993997"/>
              <a:ext cx="4363688" cy="923330"/>
            </a:xfrm>
            <a:prstGeom prst="rect">
              <a:avLst/>
            </a:prstGeom>
            <a:noFill/>
          </p:spPr>
          <p:txBody>
            <a:bodyPr wrap="square" rtlCol="0">
              <a:spAutoFit/>
            </a:bodyPr>
            <a:lstStyle/>
            <a:p>
              <a:pPr algn="ctr"/>
              <a:r>
                <a:rPr lang="en-GB" b="1" dirty="0">
                  <a:solidFill>
                    <a:srgbClr val="005045"/>
                  </a:solidFill>
                </a:rPr>
                <a:t>Open Badge (</a:t>
              </a:r>
              <a:r>
                <a:rPr lang="en-GB" b="1" dirty="0" err="1">
                  <a:solidFill>
                    <a:srgbClr val="005045"/>
                  </a:solidFill>
                </a:rPr>
                <a:t>attestato</a:t>
              </a:r>
              <a:r>
                <a:rPr lang="en-GB" b="1" dirty="0">
                  <a:solidFill>
                    <a:srgbClr val="005045"/>
                  </a:solidFill>
                </a:rPr>
                <a:t> </a:t>
              </a:r>
              <a:r>
                <a:rPr lang="en-GB" b="1" dirty="0" err="1">
                  <a:solidFill>
                    <a:srgbClr val="005045"/>
                  </a:solidFill>
                </a:rPr>
                <a:t>digitale</a:t>
              </a:r>
              <a:r>
                <a:rPr lang="en-GB" b="1" dirty="0">
                  <a:solidFill>
                    <a:srgbClr val="005045"/>
                  </a:solidFill>
                </a:rPr>
                <a:t>)</a:t>
              </a:r>
            </a:p>
            <a:p>
              <a:pPr algn="ctr"/>
              <a:r>
                <a:rPr lang="en-GB" dirty="0" err="1"/>
                <a:t>conoscenze</a:t>
              </a:r>
              <a:r>
                <a:rPr lang="en-GB" dirty="0"/>
                <a:t> </a:t>
              </a:r>
              <a:r>
                <a:rPr lang="en-GB" dirty="0" err="1"/>
                <a:t>disciplinari</a:t>
              </a:r>
              <a:r>
                <a:rPr lang="en-GB" dirty="0"/>
                <a:t>, </a:t>
              </a:r>
              <a:r>
                <a:rPr lang="en-GB" dirty="0" err="1"/>
                <a:t>abilità</a:t>
              </a:r>
              <a:r>
                <a:rPr lang="en-GB" dirty="0"/>
                <a:t> </a:t>
              </a:r>
              <a:r>
                <a:rPr lang="en-GB" dirty="0" err="1"/>
                <a:t>personali</a:t>
              </a:r>
              <a:r>
                <a:rPr lang="en-GB" dirty="0"/>
                <a:t> (soft skills) e </a:t>
              </a:r>
              <a:r>
                <a:rPr lang="en-GB" dirty="0" err="1"/>
                <a:t>competenze</a:t>
              </a:r>
              <a:r>
                <a:rPr lang="en-GB" dirty="0"/>
                <a:t> </a:t>
              </a:r>
              <a:r>
                <a:rPr lang="en-GB" dirty="0" err="1"/>
                <a:t>tecniche</a:t>
              </a:r>
              <a:r>
                <a:rPr lang="en-GB" dirty="0"/>
                <a:t> </a:t>
              </a:r>
              <a:r>
                <a:rPr lang="en-GB" dirty="0" err="1"/>
                <a:t>acquisite</a:t>
              </a:r>
              <a:r>
                <a:rPr lang="en-GB" dirty="0"/>
                <a:t>.</a:t>
              </a:r>
              <a:endParaRPr lang="en-IT" dirty="0"/>
            </a:p>
          </p:txBody>
        </p:sp>
      </p:grpSp>
      <p:sp>
        <p:nvSpPr>
          <p:cNvPr id="2" name="TextBox 1">
            <a:extLst>
              <a:ext uri="{FF2B5EF4-FFF2-40B4-BE49-F238E27FC236}">
                <a16:creationId xmlns:a16="http://schemas.microsoft.com/office/drawing/2014/main" id="{CE088AB7-D738-F34F-440E-D43E9A29D321}"/>
              </a:ext>
            </a:extLst>
          </p:cNvPr>
          <p:cNvSpPr txBox="1"/>
          <p:nvPr/>
        </p:nvSpPr>
        <p:spPr>
          <a:xfrm>
            <a:off x="3131839" y="6216741"/>
            <a:ext cx="4887897" cy="369332"/>
          </a:xfrm>
          <a:prstGeom prst="rect">
            <a:avLst/>
          </a:prstGeom>
          <a:solidFill>
            <a:srgbClr val="404040"/>
          </a:solidFill>
        </p:spPr>
        <p:txBody>
          <a:bodyPr wrap="square" rtlCol="0">
            <a:spAutoFit/>
          </a:bodyPr>
          <a:lstStyle/>
          <a:p>
            <a:pPr algn="r"/>
            <a:r>
              <a:rPr lang="en-US" b="1" dirty="0">
                <a:solidFill>
                  <a:schemeClr val="bg1"/>
                </a:solidFill>
              </a:rPr>
              <a:t>25 </a:t>
            </a:r>
            <a:r>
              <a:rPr lang="en-US" b="1" dirty="0" err="1">
                <a:solidFill>
                  <a:schemeClr val="bg1"/>
                </a:solidFill>
              </a:rPr>
              <a:t>settembre</a:t>
            </a:r>
            <a:r>
              <a:rPr lang="en-IT" b="1" dirty="0">
                <a:solidFill>
                  <a:schemeClr val="bg1"/>
                </a:solidFill>
              </a:rPr>
              <a:t> - Giornata dell’accoglienza</a:t>
            </a:r>
          </a:p>
        </p:txBody>
      </p:sp>
    </p:spTree>
    <p:extLst>
      <p:ext uri="{BB962C8B-B14F-4D97-AF65-F5344CB8AC3E}">
        <p14:creationId xmlns:p14="http://schemas.microsoft.com/office/powerpoint/2010/main" val="28765591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5"/>
          <p:cNvSpPr>
            <a:spLocks noGrp="1"/>
          </p:cNvSpPr>
          <p:nvPr>
            <p:ph type="sldNum" sz="quarter" idx="12"/>
          </p:nvPr>
        </p:nvSpPr>
        <p:spPr/>
        <p:txBody>
          <a:bodyPr/>
          <a:lstStyle/>
          <a:p>
            <a:fld id="{E7A41E1B-4F70-4964-A407-84C68BE8251C}" type="slidenum">
              <a:rPr lang="it-IT" smtClean="0"/>
              <a:pPr/>
              <a:t>42</a:t>
            </a:fld>
            <a:endParaRPr lang="it-IT"/>
          </a:p>
        </p:txBody>
      </p:sp>
      <p:pic>
        <p:nvPicPr>
          <p:cNvPr id="4" name="Immagine 3" descr="C:\Documents and Settings\daniela.maffioli\Desktop\LOGO-ATENEO-FONDO TRASPAREN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31668"/>
            <a:ext cx="1165084" cy="116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2" descr="Risultati immagini per questionari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1" name="Picture 4" descr="Immagine correla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8786" y="2174330"/>
            <a:ext cx="1623131" cy="1080120"/>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12"/>
          <p:cNvSpPr txBox="1"/>
          <p:nvPr/>
        </p:nvSpPr>
        <p:spPr>
          <a:xfrm>
            <a:off x="1259632" y="355279"/>
            <a:ext cx="7884368" cy="523220"/>
          </a:xfrm>
          <a:prstGeom prst="rect">
            <a:avLst/>
          </a:prstGeom>
          <a:solidFill>
            <a:srgbClr val="007161"/>
          </a:solidFill>
        </p:spPr>
        <p:txBody>
          <a:bodyPr wrap="square" rtlCol="0">
            <a:spAutoFit/>
          </a:bodyPr>
          <a:lstStyle/>
          <a:p>
            <a:r>
              <a:rPr lang="it-IT" sz="2800" dirty="0">
                <a:solidFill>
                  <a:schemeClr val="bg1"/>
                </a:solidFill>
              </a:rPr>
              <a:t>Sistema Qualità di Ateneo  e ruolo degli studenti</a:t>
            </a:r>
          </a:p>
        </p:txBody>
      </p:sp>
      <p:sp>
        <p:nvSpPr>
          <p:cNvPr id="9" name="TextBox 8">
            <a:extLst>
              <a:ext uri="{FF2B5EF4-FFF2-40B4-BE49-F238E27FC236}">
                <a16:creationId xmlns:a16="http://schemas.microsoft.com/office/drawing/2014/main" id="{7279D0BF-A3CF-274A-9D77-50A65E2DA32F}"/>
              </a:ext>
            </a:extLst>
          </p:cNvPr>
          <p:cNvSpPr txBox="1"/>
          <p:nvPr/>
        </p:nvSpPr>
        <p:spPr>
          <a:xfrm>
            <a:off x="1375004" y="3418876"/>
            <a:ext cx="6466001" cy="369332"/>
          </a:xfrm>
          <a:prstGeom prst="rect">
            <a:avLst/>
          </a:prstGeom>
          <a:noFill/>
        </p:spPr>
        <p:txBody>
          <a:bodyPr wrap="none" rtlCol="0">
            <a:spAutoFit/>
          </a:bodyPr>
          <a:lstStyle/>
          <a:p>
            <a:r>
              <a:rPr lang="it-IT" b="1" dirty="0" err="1">
                <a:solidFill>
                  <a:srgbClr val="005045"/>
                </a:solidFill>
              </a:rPr>
              <a:t>https</a:t>
            </a:r>
            <a:r>
              <a:rPr lang="it-IT" b="1" dirty="0">
                <a:solidFill>
                  <a:srgbClr val="005045"/>
                </a:solidFill>
              </a:rPr>
              <a:t>://</a:t>
            </a:r>
            <a:r>
              <a:rPr lang="it-IT" b="1" dirty="0" err="1">
                <a:solidFill>
                  <a:srgbClr val="005045"/>
                </a:solidFill>
              </a:rPr>
              <a:t>sisvaldidat.unifi.it</a:t>
            </a:r>
            <a:r>
              <a:rPr lang="it-IT" b="1" dirty="0">
                <a:solidFill>
                  <a:srgbClr val="005045"/>
                </a:solidFill>
              </a:rPr>
              <a:t>/AT-UNINSUBRIA/AA-2019/T-0/DEFAULT</a:t>
            </a:r>
          </a:p>
        </p:txBody>
      </p:sp>
      <p:sp>
        <p:nvSpPr>
          <p:cNvPr id="3" name="Rectangle 2">
            <a:extLst>
              <a:ext uri="{FF2B5EF4-FFF2-40B4-BE49-F238E27FC236}">
                <a16:creationId xmlns:a16="http://schemas.microsoft.com/office/drawing/2014/main" id="{01CD18AA-87FF-DA48-BF2F-77A6547AC7D6}"/>
              </a:ext>
            </a:extLst>
          </p:cNvPr>
          <p:cNvSpPr/>
          <p:nvPr/>
        </p:nvSpPr>
        <p:spPr>
          <a:xfrm>
            <a:off x="1449189" y="1322099"/>
            <a:ext cx="6245621" cy="461665"/>
          </a:xfrm>
          <a:prstGeom prst="rect">
            <a:avLst/>
          </a:prstGeom>
        </p:spPr>
        <p:txBody>
          <a:bodyPr wrap="none">
            <a:spAutoFit/>
          </a:bodyPr>
          <a:lstStyle/>
          <a:p>
            <a:pPr algn="ctr"/>
            <a:r>
              <a:rPr lang="it-IT" sz="2400" b="1" dirty="0"/>
              <a:t>Con i questionari di valutazione della didattica:</a:t>
            </a:r>
            <a:endParaRPr lang="it-IT" sz="2400" b="1" dirty="0">
              <a:ln w="22225">
                <a:solidFill>
                  <a:srgbClr val="FF0000"/>
                </a:solidFill>
                <a:prstDash val="solid"/>
              </a:ln>
              <a:solidFill>
                <a:schemeClr val="accent2">
                  <a:lumMod val="40000"/>
                  <a:lumOff val="60000"/>
                </a:schemeClr>
              </a:solidFill>
            </a:endParaRPr>
          </a:p>
        </p:txBody>
      </p:sp>
      <p:sp>
        <p:nvSpPr>
          <p:cNvPr id="12" name="TextBox 11">
            <a:extLst>
              <a:ext uri="{FF2B5EF4-FFF2-40B4-BE49-F238E27FC236}">
                <a16:creationId xmlns:a16="http://schemas.microsoft.com/office/drawing/2014/main" id="{4799423B-25DB-FD42-8254-5C0FC3900F03}"/>
              </a:ext>
            </a:extLst>
          </p:cNvPr>
          <p:cNvSpPr txBox="1"/>
          <p:nvPr/>
        </p:nvSpPr>
        <p:spPr>
          <a:xfrm>
            <a:off x="755577" y="2132856"/>
            <a:ext cx="7704856" cy="3693319"/>
          </a:xfrm>
          <a:prstGeom prst="rect">
            <a:avLst/>
          </a:prstGeom>
          <a:noFill/>
        </p:spPr>
        <p:txBody>
          <a:bodyPr wrap="square" rtlCol="0">
            <a:spAutoFit/>
          </a:bodyPr>
          <a:lstStyle/>
          <a:p>
            <a:pPr marL="285750" indent="-285750">
              <a:buFont typeface="Wingdings" pitchFamily="2" charset="2"/>
              <a:buChar char="v"/>
            </a:pPr>
            <a:r>
              <a:rPr lang="en-US" b="1" dirty="0" err="1"/>
              <a:t>Esprimete</a:t>
            </a:r>
            <a:r>
              <a:rPr lang="en-US" b="1" dirty="0"/>
              <a:t> la </a:t>
            </a:r>
            <a:r>
              <a:rPr lang="en-US" b="1" dirty="0" err="1"/>
              <a:t>vostra</a:t>
            </a:r>
            <a:r>
              <a:rPr lang="en-US" b="1" dirty="0"/>
              <a:t> </a:t>
            </a:r>
            <a:r>
              <a:rPr lang="en-US" b="1" dirty="0" err="1"/>
              <a:t>valutazione</a:t>
            </a:r>
            <a:r>
              <a:rPr lang="en-US" b="1" dirty="0"/>
              <a:t> </a:t>
            </a:r>
            <a:r>
              <a:rPr lang="en-US" b="1" dirty="0" err="1"/>
              <a:t>sulla</a:t>
            </a:r>
            <a:r>
              <a:rPr lang="en-US" b="1" dirty="0"/>
              <a:t> </a:t>
            </a:r>
            <a:r>
              <a:rPr lang="en-US" b="1" dirty="0" err="1"/>
              <a:t>didattica</a:t>
            </a:r>
            <a:endParaRPr lang="en-IT" b="1" dirty="0"/>
          </a:p>
          <a:p>
            <a:pPr marL="285750" indent="-285750">
              <a:buFont typeface="Wingdings" pitchFamily="2" charset="2"/>
              <a:buChar char="v"/>
            </a:pPr>
            <a:endParaRPr lang="en-IT" b="1" dirty="0"/>
          </a:p>
          <a:p>
            <a:pPr marL="285750" indent="-285750">
              <a:buFont typeface="Wingdings" pitchFamily="2" charset="2"/>
              <a:buChar char="v"/>
            </a:pPr>
            <a:endParaRPr lang="en-IT" b="1" dirty="0"/>
          </a:p>
          <a:p>
            <a:pPr marL="285750" indent="-285750">
              <a:buFont typeface="Wingdings" pitchFamily="2" charset="2"/>
              <a:buChar char="v"/>
            </a:pPr>
            <a:r>
              <a:rPr lang="en-US" b="1" dirty="0"/>
              <a:t>I </a:t>
            </a:r>
            <a:r>
              <a:rPr lang="en-US" b="1" dirty="0" err="1"/>
              <a:t>risultati</a:t>
            </a:r>
            <a:r>
              <a:rPr lang="en-US" b="1" dirty="0"/>
              <a:t> </a:t>
            </a:r>
            <a:r>
              <a:rPr lang="en-US" b="1" dirty="0" err="1"/>
              <a:t>della</a:t>
            </a:r>
            <a:r>
              <a:rPr lang="en-US" b="1" dirty="0"/>
              <a:t> </a:t>
            </a:r>
            <a:r>
              <a:rPr lang="en-US" b="1" dirty="0" err="1"/>
              <a:t>valutazione</a:t>
            </a:r>
            <a:r>
              <a:rPr lang="en-US" b="1" dirty="0"/>
              <a:t> </a:t>
            </a:r>
            <a:r>
              <a:rPr lang="en-US" b="1" dirty="0" err="1"/>
              <a:t>sono</a:t>
            </a:r>
            <a:r>
              <a:rPr lang="en-US" b="1" dirty="0"/>
              <a:t> </a:t>
            </a:r>
            <a:r>
              <a:rPr lang="en-US" b="1" dirty="0" err="1"/>
              <a:t>pubblici</a:t>
            </a:r>
            <a:r>
              <a:rPr lang="en-US" b="1" dirty="0"/>
              <a:t> </a:t>
            </a:r>
            <a:endParaRPr lang="en-IT" b="1" dirty="0"/>
          </a:p>
          <a:p>
            <a:pPr marL="285750" indent="-285750">
              <a:buFont typeface="Wingdings" pitchFamily="2" charset="2"/>
              <a:buChar char="v"/>
            </a:pPr>
            <a:endParaRPr lang="en-IT" b="1" dirty="0"/>
          </a:p>
          <a:p>
            <a:pPr marL="285750" indent="-285750">
              <a:buFont typeface="Wingdings" pitchFamily="2" charset="2"/>
              <a:buChar char="v"/>
            </a:pPr>
            <a:endParaRPr lang="en-IT" b="1" dirty="0"/>
          </a:p>
          <a:p>
            <a:pPr marL="285750" indent="-285750">
              <a:buFont typeface="Wingdings" pitchFamily="2" charset="2"/>
              <a:buChar char="v"/>
            </a:pPr>
            <a:endParaRPr lang="en-IT" b="1" dirty="0"/>
          </a:p>
          <a:p>
            <a:pPr marL="285750" indent="-285750">
              <a:buFont typeface="Wingdings" pitchFamily="2" charset="2"/>
              <a:buChar char="v"/>
            </a:pPr>
            <a:endParaRPr lang="en-IT" b="1" dirty="0"/>
          </a:p>
          <a:p>
            <a:pPr marL="285750" indent="-285750">
              <a:buFont typeface="Wingdings" pitchFamily="2" charset="2"/>
              <a:buChar char="v"/>
            </a:pPr>
            <a:r>
              <a:rPr lang="en-IT" b="1" dirty="0"/>
              <a:t>L’anonimato dei questionari singoli è garantito!</a:t>
            </a:r>
          </a:p>
          <a:p>
            <a:pPr marL="285750" indent="-285750">
              <a:buFont typeface="Wingdings" pitchFamily="2" charset="2"/>
              <a:buChar char="v"/>
            </a:pPr>
            <a:endParaRPr lang="en-IT" b="1" dirty="0"/>
          </a:p>
          <a:p>
            <a:pPr marL="285750" indent="-285750">
              <a:buFont typeface="Wingdings" pitchFamily="2" charset="2"/>
              <a:buChar char="v"/>
            </a:pPr>
            <a:endParaRPr lang="en-IT" b="1" dirty="0"/>
          </a:p>
          <a:p>
            <a:pPr marL="285750" indent="-285750">
              <a:buFont typeface="Wingdings" pitchFamily="2" charset="2"/>
              <a:buChar char="v"/>
            </a:pPr>
            <a:r>
              <a:rPr lang="en-IT" b="1" dirty="0"/>
              <a:t>Gli esiti sono elaborati e tenuti in considerazione nella riprogettazione annuale del corso di studi </a:t>
            </a:r>
          </a:p>
        </p:txBody>
      </p:sp>
      <p:sp>
        <p:nvSpPr>
          <p:cNvPr id="2" name="TextBox 1">
            <a:extLst>
              <a:ext uri="{FF2B5EF4-FFF2-40B4-BE49-F238E27FC236}">
                <a16:creationId xmlns:a16="http://schemas.microsoft.com/office/drawing/2014/main" id="{98D30324-BFF5-7DF3-A7C9-E8F3524258E5}"/>
              </a:ext>
            </a:extLst>
          </p:cNvPr>
          <p:cNvSpPr txBox="1"/>
          <p:nvPr/>
        </p:nvSpPr>
        <p:spPr>
          <a:xfrm>
            <a:off x="3131839" y="6216741"/>
            <a:ext cx="4887897" cy="369332"/>
          </a:xfrm>
          <a:prstGeom prst="rect">
            <a:avLst/>
          </a:prstGeom>
          <a:solidFill>
            <a:srgbClr val="404040"/>
          </a:solidFill>
        </p:spPr>
        <p:txBody>
          <a:bodyPr wrap="square" rtlCol="0">
            <a:spAutoFit/>
          </a:bodyPr>
          <a:lstStyle/>
          <a:p>
            <a:pPr algn="r"/>
            <a:r>
              <a:rPr lang="en-US" b="1" dirty="0">
                <a:solidFill>
                  <a:schemeClr val="bg1"/>
                </a:solidFill>
              </a:rPr>
              <a:t>25 </a:t>
            </a:r>
            <a:r>
              <a:rPr lang="en-US" b="1" dirty="0" err="1">
                <a:solidFill>
                  <a:schemeClr val="bg1"/>
                </a:solidFill>
              </a:rPr>
              <a:t>settembre</a:t>
            </a:r>
            <a:r>
              <a:rPr lang="en-IT" b="1" dirty="0">
                <a:solidFill>
                  <a:schemeClr val="bg1"/>
                </a:solidFill>
              </a:rPr>
              <a:t> - Giornata dell’accoglienza</a:t>
            </a:r>
          </a:p>
        </p:txBody>
      </p:sp>
    </p:spTree>
    <p:extLst>
      <p:ext uri="{BB962C8B-B14F-4D97-AF65-F5344CB8AC3E}">
        <p14:creationId xmlns:p14="http://schemas.microsoft.com/office/powerpoint/2010/main" val="23903494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E7A41E1B-4F70-4964-A407-84C68BE8251C}" type="slidenum">
              <a:rPr lang="it-IT" smtClean="0"/>
              <a:pPr/>
              <a:t>43</a:t>
            </a:fld>
            <a:endParaRPr lang="it-IT" dirty="0"/>
          </a:p>
        </p:txBody>
      </p:sp>
      <p:sp>
        <p:nvSpPr>
          <p:cNvPr id="8" name="Titolo 1">
            <a:extLst>
              <a:ext uri="{FF2B5EF4-FFF2-40B4-BE49-F238E27FC236}">
                <a16:creationId xmlns:a16="http://schemas.microsoft.com/office/drawing/2014/main" id="{C0C278DC-6CA5-304C-A747-F3E9EE3EF073}"/>
              </a:ext>
            </a:extLst>
          </p:cNvPr>
          <p:cNvSpPr txBox="1">
            <a:spLocks/>
          </p:cNvSpPr>
          <p:nvPr/>
        </p:nvSpPr>
        <p:spPr>
          <a:xfrm>
            <a:off x="2952328" y="332656"/>
            <a:ext cx="6228184" cy="52220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800" dirty="0">
                <a:solidFill>
                  <a:schemeClr val="bg1"/>
                </a:solidFill>
                <a:highlight>
                  <a:srgbClr val="007161"/>
                </a:highlight>
              </a:rPr>
              <a:t>01 ottobre – Giornata dell’ accoglienza</a:t>
            </a:r>
          </a:p>
        </p:txBody>
      </p:sp>
      <p:sp>
        <p:nvSpPr>
          <p:cNvPr id="11" name="Titolo 1">
            <a:extLst>
              <a:ext uri="{FF2B5EF4-FFF2-40B4-BE49-F238E27FC236}">
                <a16:creationId xmlns:a16="http://schemas.microsoft.com/office/drawing/2014/main" id="{D79319C0-0CF9-6E4B-A2CD-0EAB0B6EC9D7}"/>
              </a:ext>
            </a:extLst>
          </p:cNvPr>
          <p:cNvSpPr txBox="1">
            <a:spLocks/>
          </p:cNvSpPr>
          <p:nvPr/>
        </p:nvSpPr>
        <p:spPr>
          <a:xfrm>
            <a:off x="944960" y="1988840"/>
            <a:ext cx="4854007" cy="717001"/>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indent="-457200">
              <a:buFont typeface="Wingdings" panose="05000000000000000000" pitchFamily="2" charset="2"/>
              <a:buChar char="ü"/>
            </a:pPr>
            <a:r>
              <a:rPr lang="it-IT" sz="3200" dirty="0">
                <a:solidFill>
                  <a:schemeClr val="tx1">
                    <a:lumMod val="75000"/>
                    <a:lumOff val="25000"/>
                  </a:schemeClr>
                </a:solidFill>
              </a:rPr>
              <a:t>Padiglione Morselli</a:t>
            </a:r>
          </a:p>
        </p:txBody>
      </p:sp>
      <p:sp>
        <p:nvSpPr>
          <p:cNvPr id="14" name="Titolo 1">
            <a:extLst>
              <a:ext uri="{FF2B5EF4-FFF2-40B4-BE49-F238E27FC236}">
                <a16:creationId xmlns:a16="http://schemas.microsoft.com/office/drawing/2014/main" id="{7BD721F5-2A61-FF4B-B909-223B1EECDB93}"/>
              </a:ext>
            </a:extLst>
          </p:cNvPr>
          <p:cNvSpPr txBox="1">
            <a:spLocks/>
          </p:cNvSpPr>
          <p:nvPr/>
        </p:nvSpPr>
        <p:spPr>
          <a:xfrm>
            <a:off x="755576" y="1196752"/>
            <a:ext cx="6984776" cy="65366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400" dirty="0">
                <a:solidFill>
                  <a:srgbClr val="005045"/>
                </a:solidFill>
              </a:rPr>
              <a:t>I LUOGHI – </a:t>
            </a:r>
            <a:r>
              <a:rPr lang="it-IT" sz="2800" u="sng" dirty="0">
                <a:solidFill>
                  <a:srgbClr val="005045"/>
                </a:solidFill>
              </a:rPr>
              <a:t>Mappa per orientarsi</a:t>
            </a:r>
          </a:p>
        </p:txBody>
      </p:sp>
      <p:pic>
        <p:nvPicPr>
          <p:cNvPr id="15" name="Picture 2" descr="Image result for mappa tesoro">
            <a:extLst>
              <a:ext uri="{FF2B5EF4-FFF2-40B4-BE49-F238E27FC236}">
                <a16:creationId xmlns:a16="http://schemas.microsoft.com/office/drawing/2014/main" id="{C8764807-40F4-7F42-B62D-5EDF4D452A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764704"/>
            <a:ext cx="2736304" cy="2143438"/>
          </a:xfrm>
          <a:prstGeom prst="rect">
            <a:avLst/>
          </a:prstGeom>
          <a:noFill/>
          <a:extLst>
            <a:ext uri="{909E8E84-426E-40DD-AFC4-6F175D3DCCD1}">
              <a14:hiddenFill xmlns:a14="http://schemas.microsoft.com/office/drawing/2010/main">
                <a:solidFill>
                  <a:srgbClr val="FFFFFF"/>
                </a:solidFill>
              </a14:hiddenFill>
            </a:ext>
          </a:extLst>
        </p:spPr>
      </p:pic>
      <p:pic>
        <p:nvPicPr>
          <p:cNvPr id="16" name="Immagine 5">
            <a:extLst>
              <a:ext uri="{FF2B5EF4-FFF2-40B4-BE49-F238E27FC236}">
                <a16:creationId xmlns:a16="http://schemas.microsoft.com/office/drawing/2014/main" id="{85F81B98-E54E-FD4D-9622-9F9EBDBB9A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648" y="2844264"/>
            <a:ext cx="3672408" cy="2754306"/>
          </a:xfrm>
          <a:prstGeom prst="rect">
            <a:avLst/>
          </a:prstGeom>
        </p:spPr>
      </p:pic>
      <p:sp>
        <p:nvSpPr>
          <p:cNvPr id="17" name="CasellaDiTesto 21">
            <a:extLst>
              <a:ext uri="{FF2B5EF4-FFF2-40B4-BE49-F238E27FC236}">
                <a16:creationId xmlns:a16="http://schemas.microsoft.com/office/drawing/2014/main" id="{3ED73693-1E73-F348-8F8A-666E3F8D8163}"/>
              </a:ext>
            </a:extLst>
          </p:cNvPr>
          <p:cNvSpPr txBox="1"/>
          <p:nvPr/>
        </p:nvSpPr>
        <p:spPr>
          <a:xfrm>
            <a:off x="5436096" y="3292987"/>
            <a:ext cx="720080" cy="646331"/>
          </a:xfrm>
          <a:prstGeom prst="rect">
            <a:avLst/>
          </a:prstGeom>
          <a:noFill/>
        </p:spPr>
        <p:txBody>
          <a:bodyPr wrap="square" rtlCol="0">
            <a:spAutoFit/>
          </a:bodyPr>
          <a:lstStyle/>
          <a:p>
            <a:r>
              <a:rPr lang="it-IT" b="1">
                <a:solidFill>
                  <a:srgbClr val="FF0000"/>
                </a:solidFill>
              </a:rPr>
              <a:t>TM</a:t>
            </a:r>
          </a:p>
          <a:p>
            <a:r>
              <a:rPr lang="it-IT" b="1" dirty="0">
                <a:solidFill>
                  <a:srgbClr val="FF0000"/>
                </a:solidFill>
              </a:rPr>
              <a:t>PM</a:t>
            </a:r>
          </a:p>
        </p:txBody>
      </p:sp>
      <p:sp>
        <p:nvSpPr>
          <p:cNvPr id="3" name="Titolo 1">
            <a:extLst>
              <a:ext uri="{FF2B5EF4-FFF2-40B4-BE49-F238E27FC236}">
                <a16:creationId xmlns:a16="http://schemas.microsoft.com/office/drawing/2014/main" id="{08B4E6DE-91BA-E7B6-9B7D-91BA432E284A}"/>
              </a:ext>
            </a:extLst>
          </p:cNvPr>
          <p:cNvSpPr txBox="1">
            <a:spLocks/>
          </p:cNvSpPr>
          <p:nvPr/>
        </p:nvSpPr>
        <p:spPr>
          <a:xfrm>
            <a:off x="1252408" y="387607"/>
            <a:ext cx="7884368" cy="485657"/>
          </a:xfrm>
          <a:prstGeom prst="rect">
            <a:avLst/>
          </a:prstGeom>
          <a:solidFill>
            <a:srgbClr val="007161"/>
          </a:solidFill>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it-IT" sz="2800" dirty="0">
                <a:solidFill>
                  <a:schemeClr val="bg1"/>
                </a:solidFill>
              </a:rPr>
              <a:t>25 settembre 2023 – Giornata dell’accoglienza</a:t>
            </a:r>
          </a:p>
        </p:txBody>
      </p:sp>
    </p:spTree>
    <p:extLst>
      <p:ext uri="{BB962C8B-B14F-4D97-AF65-F5344CB8AC3E}">
        <p14:creationId xmlns:p14="http://schemas.microsoft.com/office/powerpoint/2010/main" val="19571594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E7A41E1B-4F70-4964-A407-84C68BE8251C}" type="slidenum">
              <a:rPr lang="it-IT" smtClean="0"/>
              <a:pPr/>
              <a:t>44</a:t>
            </a:fld>
            <a:endParaRPr lang="it-IT" dirty="0"/>
          </a:p>
        </p:txBody>
      </p:sp>
      <p:pic>
        <p:nvPicPr>
          <p:cNvPr id="4" name="Picture 2" descr="Image result for mappa tesoro">
            <a:extLst>
              <a:ext uri="{FF2B5EF4-FFF2-40B4-BE49-F238E27FC236}">
                <a16:creationId xmlns:a16="http://schemas.microsoft.com/office/drawing/2014/main" id="{5BDEF714-829F-3F4E-B0A0-0098A24912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2798" y="764704"/>
            <a:ext cx="2289721" cy="1793615"/>
          </a:xfrm>
          <a:prstGeom prst="rect">
            <a:avLst/>
          </a:prstGeom>
          <a:noFill/>
          <a:extLst>
            <a:ext uri="{909E8E84-426E-40DD-AFC4-6F175D3DCCD1}">
              <a14:hiddenFill xmlns:a14="http://schemas.microsoft.com/office/drawing/2010/main">
                <a:solidFill>
                  <a:srgbClr val="FFFFFF"/>
                </a:solidFill>
              </a14:hiddenFill>
            </a:ext>
          </a:extLst>
        </p:spPr>
      </p:pic>
      <p:sp>
        <p:nvSpPr>
          <p:cNvPr id="5" name="Titolo 1">
            <a:extLst>
              <a:ext uri="{FF2B5EF4-FFF2-40B4-BE49-F238E27FC236}">
                <a16:creationId xmlns:a16="http://schemas.microsoft.com/office/drawing/2014/main" id="{892CA21B-C03B-A549-B46D-CBDC61AAD39B}"/>
              </a:ext>
            </a:extLst>
          </p:cNvPr>
          <p:cNvSpPr txBox="1">
            <a:spLocks/>
          </p:cNvSpPr>
          <p:nvPr/>
        </p:nvSpPr>
        <p:spPr>
          <a:xfrm>
            <a:off x="179512" y="3432079"/>
            <a:ext cx="4854007" cy="717001"/>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indent="-457200">
              <a:buFont typeface="Wingdings" panose="05000000000000000000" pitchFamily="2" charset="2"/>
              <a:buChar char="ü"/>
            </a:pPr>
            <a:r>
              <a:rPr lang="it-IT" sz="2800" dirty="0">
                <a:solidFill>
                  <a:schemeClr val="tx1">
                    <a:lumMod val="75000"/>
                    <a:lumOff val="25000"/>
                  </a:schemeClr>
                </a:solidFill>
              </a:rPr>
              <a:t>Aule </a:t>
            </a:r>
            <a:r>
              <a:rPr lang="it-IT" sz="2800" dirty="0" err="1">
                <a:solidFill>
                  <a:schemeClr val="tx1">
                    <a:lumMod val="75000"/>
                    <a:lumOff val="25000"/>
                  </a:schemeClr>
                </a:solidFill>
              </a:rPr>
              <a:t>Seppilli</a:t>
            </a:r>
            <a:endParaRPr lang="it-IT" sz="2800" dirty="0">
              <a:solidFill>
                <a:schemeClr val="tx1">
                  <a:lumMod val="75000"/>
                  <a:lumOff val="25000"/>
                </a:schemeClr>
              </a:solidFill>
            </a:endParaRPr>
          </a:p>
        </p:txBody>
      </p:sp>
      <p:sp>
        <p:nvSpPr>
          <p:cNvPr id="6" name="Titolo 1">
            <a:extLst>
              <a:ext uri="{FF2B5EF4-FFF2-40B4-BE49-F238E27FC236}">
                <a16:creationId xmlns:a16="http://schemas.microsoft.com/office/drawing/2014/main" id="{4BDA2008-A25B-0D42-ABC1-C1877E6BE0F3}"/>
              </a:ext>
            </a:extLst>
          </p:cNvPr>
          <p:cNvSpPr txBox="1">
            <a:spLocks/>
          </p:cNvSpPr>
          <p:nvPr/>
        </p:nvSpPr>
        <p:spPr>
          <a:xfrm>
            <a:off x="3030361" y="1475519"/>
            <a:ext cx="4854007" cy="717001"/>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indent="-457200">
              <a:buFont typeface="Wingdings" panose="05000000000000000000" pitchFamily="2" charset="2"/>
              <a:buChar char="ü"/>
            </a:pPr>
            <a:r>
              <a:rPr lang="it-IT" sz="2800" dirty="0">
                <a:solidFill>
                  <a:schemeClr val="tx1">
                    <a:lumMod val="75000"/>
                    <a:lumOff val="25000"/>
                  </a:schemeClr>
                </a:solidFill>
              </a:rPr>
              <a:t>Via Monte Generoso</a:t>
            </a:r>
          </a:p>
        </p:txBody>
      </p:sp>
      <p:pic>
        <p:nvPicPr>
          <p:cNvPr id="7" name="Picture 2" descr="C:\Users\vorlandi\AppData\Local\Temp\IMG_20160930_140049.jpg">
            <a:extLst>
              <a:ext uri="{FF2B5EF4-FFF2-40B4-BE49-F238E27FC236}">
                <a16:creationId xmlns:a16="http://schemas.microsoft.com/office/drawing/2014/main" id="{3B102AD9-B57D-6847-847E-77B6EC2C54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143" y="3976512"/>
            <a:ext cx="3763170" cy="21167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vorlandi\AppData\Local\Temp\IMG_20160930_141411.jpg">
            <a:extLst>
              <a:ext uri="{FF2B5EF4-FFF2-40B4-BE49-F238E27FC236}">
                <a16:creationId xmlns:a16="http://schemas.microsoft.com/office/drawing/2014/main" id="{C633D29E-1422-D543-A2F8-775BC3A7BF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34457" y="2006020"/>
            <a:ext cx="3041799" cy="1711012"/>
          </a:xfrm>
          <a:prstGeom prst="rect">
            <a:avLst/>
          </a:prstGeom>
          <a:noFill/>
          <a:extLst>
            <a:ext uri="{909E8E84-426E-40DD-AFC4-6F175D3DCCD1}">
              <a14:hiddenFill xmlns:a14="http://schemas.microsoft.com/office/drawing/2010/main">
                <a:solidFill>
                  <a:srgbClr val="FFFFFF"/>
                </a:solidFill>
              </a14:hiddenFill>
            </a:ext>
          </a:extLst>
        </p:spPr>
      </p:pic>
      <p:sp>
        <p:nvSpPr>
          <p:cNvPr id="10" name="Titolo 1">
            <a:extLst>
              <a:ext uri="{FF2B5EF4-FFF2-40B4-BE49-F238E27FC236}">
                <a16:creationId xmlns:a16="http://schemas.microsoft.com/office/drawing/2014/main" id="{33598372-FEBD-8E4E-AAB4-49D3E11C418C}"/>
              </a:ext>
            </a:extLst>
          </p:cNvPr>
          <p:cNvSpPr txBox="1">
            <a:spLocks/>
          </p:cNvSpPr>
          <p:nvPr/>
        </p:nvSpPr>
        <p:spPr>
          <a:xfrm>
            <a:off x="4328795" y="4065740"/>
            <a:ext cx="4854007" cy="717001"/>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indent="-457200">
              <a:buFont typeface="Wingdings" panose="05000000000000000000" pitchFamily="2" charset="2"/>
              <a:buChar char="ü"/>
            </a:pPr>
            <a:r>
              <a:rPr lang="it-IT" sz="2800" dirty="0">
                <a:solidFill>
                  <a:schemeClr val="tx1">
                    <a:lumMod val="75000"/>
                    <a:lumOff val="25000"/>
                  </a:schemeClr>
                </a:solidFill>
              </a:rPr>
              <a:t>Collegio Cattaneo</a:t>
            </a:r>
          </a:p>
        </p:txBody>
      </p:sp>
      <p:pic>
        <p:nvPicPr>
          <p:cNvPr id="11" name="Immagine 15">
            <a:extLst>
              <a:ext uri="{FF2B5EF4-FFF2-40B4-BE49-F238E27FC236}">
                <a16:creationId xmlns:a16="http://schemas.microsoft.com/office/drawing/2014/main" id="{E21CEBB6-2D68-7E49-9F5E-F112DDCF66AD}"/>
              </a:ext>
            </a:extLst>
          </p:cNvPr>
          <p:cNvPicPr>
            <a:picLocks noChangeAspect="1"/>
          </p:cNvPicPr>
          <p:nvPr/>
        </p:nvPicPr>
        <p:blipFill rotWithShape="1">
          <a:blip r:embed="rId6" cstate="print"/>
          <a:srcRect t="7173" b="15701"/>
          <a:stretch/>
        </p:blipFill>
        <p:spPr>
          <a:xfrm>
            <a:off x="4932040" y="4578049"/>
            <a:ext cx="2952328" cy="1515247"/>
          </a:xfrm>
          <a:prstGeom prst="rect">
            <a:avLst/>
          </a:prstGeom>
        </p:spPr>
      </p:pic>
      <p:sp>
        <p:nvSpPr>
          <p:cNvPr id="12" name="CasellaDiTesto 19">
            <a:extLst>
              <a:ext uri="{FF2B5EF4-FFF2-40B4-BE49-F238E27FC236}">
                <a16:creationId xmlns:a16="http://schemas.microsoft.com/office/drawing/2014/main" id="{51BDF04F-A873-074F-9012-69C2E875484D}"/>
              </a:ext>
            </a:extLst>
          </p:cNvPr>
          <p:cNvSpPr txBox="1"/>
          <p:nvPr/>
        </p:nvSpPr>
        <p:spPr>
          <a:xfrm>
            <a:off x="2880356" y="3557071"/>
            <a:ext cx="720080" cy="369332"/>
          </a:xfrm>
          <a:prstGeom prst="rect">
            <a:avLst/>
          </a:prstGeom>
          <a:noFill/>
        </p:spPr>
        <p:txBody>
          <a:bodyPr wrap="square" rtlCol="0">
            <a:spAutoFit/>
          </a:bodyPr>
          <a:lstStyle/>
          <a:p>
            <a:r>
              <a:rPr lang="it-IT" b="1" dirty="0">
                <a:solidFill>
                  <a:srgbClr val="FF0000"/>
                </a:solidFill>
              </a:rPr>
              <a:t>SEP</a:t>
            </a:r>
          </a:p>
        </p:txBody>
      </p:sp>
      <p:sp>
        <p:nvSpPr>
          <p:cNvPr id="13" name="CasellaDiTesto 20">
            <a:extLst>
              <a:ext uri="{FF2B5EF4-FFF2-40B4-BE49-F238E27FC236}">
                <a16:creationId xmlns:a16="http://schemas.microsoft.com/office/drawing/2014/main" id="{EA983A37-114E-B742-896E-B693A5020EE2}"/>
              </a:ext>
            </a:extLst>
          </p:cNvPr>
          <p:cNvSpPr txBox="1"/>
          <p:nvPr/>
        </p:nvSpPr>
        <p:spPr>
          <a:xfrm>
            <a:off x="6962799" y="3297258"/>
            <a:ext cx="720080" cy="369332"/>
          </a:xfrm>
          <a:prstGeom prst="rect">
            <a:avLst/>
          </a:prstGeom>
          <a:noFill/>
        </p:spPr>
        <p:txBody>
          <a:bodyPr wrap="square" rtlCol="0">
            <a:spAutoFit/>
          </a:bodyPr>
          <a:lstStyle/>
          <a:p>
            <a:r>
              <a:rPr lang="it-IT" b="1" dirty="0">
                <a:solidFill>
                  <a:srgbClr val="FF0000"/>
                </a:solidFill>
              </a:rPr>
              <a:t>MTG</a:t>
            </a:r>
          </a:p>
        </p:txBody>
      </p:sp>
      <p:sp>
        <p:nvSpPr>
          <p:cNvPr id="14" name="Titolo 1">
            <a:extLst>
              <a:ext uri="{FF2B5EF4-FFF2-40B4-BE49-F238E27FC236}">
                <a16:creationId xmlns:a16="http://schemas.microsoft.com/office/drawing/2014/main" id="{7666103F-8291-024B-BF34-18C31486C108}"/>
              </a:ext>
            </a:extLst>
          </p:cNvPr>
          <p:cNvSpPr txBox="1">
            <a:spLocks/>
          </p:cNvSpPr>
          <p:nvPr/>
        </p:nvSpPr>
        <p:spPr>
          <a:xfrm>
            <a:off x="1187624" y="880039"/>
            <a:ext cx="6984776" cy="65366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400" dirty="0">
                <a:solidFill>
                  <a:srgbClr val="005045"/>
                </a:solidFill>
              </a:rPr>
              <a:t>I LUOGHI – </a:t>
            </a:r>
            <a:r>
              <a:rPr lang="it-IT" sz="2800" u="sng" dirty="0">
                <a:solidFill>
                  <a:srgbClr val="005045"/>
                </a:solidFill>
              </a:rPr>
              <a:t>Mappa per orientarsi</a:t>
            </a:r>
          </a:p>
        </p:txBody>
      </p:sp>
      <p:sp>
        <p:nvSpPr>
          <p:cNvPr id="3" name="Titolo 1">
            <a:extLst>
              <a:ext uri="{FF2B5EF4-FFF2-40B4-BE49-F238E27FC236}">
                <a16:creationId xmlns:a16="http://schemas.microsoft.com/office/drawing/2014/main" id="{6001A554-3D30-2CBE-3045-A133BE2E1F4C}"/>
              </a:ext>
            </a:extLst>
          </p:cNvPr>
          <p:cNvSpPr txBox="1">
            <a:spLocks/>
          </p:cNvSpPr>
          <p:nvPr/>
        </p:nvSpPr>
        <p:spPr>
          <a:xfrm>
            <a:off x="1252408" y="387607"/>
            <a:ext cx="7884368" cy="485657"/>
          </a:xfrm>
          <a:prstGeom prst="rect">
            <a:avLst/>
          </a:prstGeom>
          <a:solidFill>
            <a:srgbClr val="007161"/>
          </a:solidFill>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it-IT" sz="2800" dirty="0">
                <a:solidFill>
                  <a:schemeClr val="bg1"/>
                </a:solidFill>
              </a:rPr>
              <a:t>25 settembre 2023 – Giornata dell’accoglienza</a:t>
            </a:r>
          </a:p>
        </p:txBody>
      </p:sp>
    </p:spTree>
    <p:extLst>
      <p:ext uri="{BB962C8B-B14F-4D97-AF65-F5344CB8AC3E}">
        <p14:creationId xmlns:p14="http://schemas.microsoft.com/office/powerpoint/2010/main" val="36442338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E7A41E1B-4F70-4964-A407-84C68BE8251C}" type="slidenum">
              <a:rPr lang="it-IT" smtClean="0"/>
              <a:pPr/>
              <a:t>45</a:t>
            </a:fld>
            <a:endParaRPr lang="it-IT" dirty="0"/>
          </a:p>
        </p:txBody>
      </p:sp>
      <p:sp>
        <p:nvSpPr>
          <p:cNvPr id="4" name="Slide Number Placeholder 1">
            <a:extLst>
              <a:ext uri="{FF2B5EF4-FFF2-40B4-BE49-F238E27FC236}">
                <a16:creationId xmlns:a16="http://schemas.microsoft.com/office/drawing/2014/main" id="{4A874D65-8C3D-4849-91C2-B8573239C84C}"/>
              </a:ext>
            </a:extLst>
          </p:cNvPr>
          <p:cNvSpPr txBox="1">
            <a:spLocks/>
          </p:cNvSpPr>
          <p:nvPr/>
        </p:nvSpPr>
        <p:spPr>
          <a:xfrm>
            <a:off x="179512" y="6237312"/>
            <a:ext cx="765448" cy="365125"/>
          </a:xfrm>
          <a:prstGeom prst="rect">
            <a:avLst/>
          </a:prstGeom>
        </p:spPr>
        <p:txBody>
          <a:bodyPr vert="horz" lIns="91440" tIns="45720" rIns="91440" bIns="45720" rtlCol="0" anchor="ctr"/>
          <a:lstStyle>
            <a:defPPr>
              <a:defRPr lang="it-IT"/>
            </a:defPPr>
            <a:lvl1pPr marL="0" algn="l" defTabSz="914400" rtl="0" eaLnBrk="1" latinLnBrk="0" hangingPunct="1">
              <a:defRPr sz="1800" b="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A41E1B-4F70-4964-A407-84C68BE8251C}" type="slidenum">
              <a:rPr lang="it-IT" smtClean="0"/>
              <a:pPr/>
              <a:t>45</a:t>
            </a:fld>
            <a:endParaRPr lang="it-IT" dirty="0"/>
          </a:p>
        </p:txBody>
      </p:sp>
      <p:sp>
        <p:nvSpPr>
          <p:cNvPr id="5" name="Titolo 1">
            <a:extLst>
              <a:ext uri="{FF2B5EF4-FFF2-40B4-BE49-F238E27FC236}">
                <a16:creationId xmlns:a16="http://schemas.microsoft.com/office/drawing/2014/main" id="{6BBD5619-132B-BE42-94E6-50AAC0F5DFA5}"/>
              </a:ext>
            </a:extLst>
          </p:cNvPr>
          <p:cNvSpPr txBox="1">
            <a:spLocks/>
          </p:cNvSpPr>
          <p:nvPr/>
        </p:nvSpPr>
        <p:spPr>
          <a:xfrm>
            <a:off x="290618" y="1097599"/>
            <a:ext cx="4537621" cy="717001"/>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indent="-457200"/>
            <a:r>
              <a:rPr lang="it-IT" sz="2800" b="1" dirty="0">
                <a:solidFill>
                  <a:schemeClr val="tx1">
                    <a:lumMod val="75000"/>
                    <a:lumOff val="25000"/>
                  </a:schemeClr>
                </a:solidFill>
              </a:rPr>
              <a:t>Pad. Lanzavecchia, Dunant 3</a:t>
            </a:r>
          </a:p>
        </p:txBody>
      </p:sp>
      <p:sp>
        <p:nvSpPr>
          <p:cNvPr id="6" name="Titolo 1">
            <a:extLst>
              <a:ext uri="{FF2B5EF4-FFF2-40B4-BE49-F238E27FC236}">
                <a16:creationId xmlns:a16="http://schemas.microsoft.com/office/drawing/2014/main" id="{E6798C55-C37B-7247-B12A-27F4AE417C8B}"/>
              </a:ext>
            </a:extLst>
          </p:cNvPr>
          <p:cNvSpPr txBox="1">
            <a:spLocks/>
          </p:cNvSpPr>
          <p:nvPr/>
        </p:nvSpPr>
        <p:spPr>
          <a:xfrm>
            <a:off x="2915816" y="4463223"/>
            <a:ext cx="2336606" cy="50713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600" b="1" dirty="0">
                <a:solidFill>
                  <a:srgbClr val="CC00FF"/>
                </a:solidFill>
              </a:rPr>
              <a:t>piano - 1  </a:t>
            </a:r>
          </a:p>
        </p:txBody>
      </p:sp>
      <p:sp>
        <p:nvSpPr>
          <p:cNvPr id="7" name="Titolo 1">
            <a:extLst>
              <a:ext uri="{FF2B5EF4-FFF2-40B4-BE49-F238E27FC236}">
                <a16:creationId xmlns:a16="http://schemas.microsoft.com/office/drawing/2014/main" id="{49030922-B71B-7545-A7E5-2B4BB1782E25}"/>
              </a:ext>
            </a:extLst>
          </p:cNvPr>
          <p:cNvSpPr txBox="1">
            <a:spLocks/>
          </p:cNvSpPr>
          <p:nvPr/>
        </p:nvSpPr>
        <p:spPr>
          <a:xfrm>
            <a:off x="5940152" y="5599809"/>
            <a:ext cx="1872208" cy="50713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600" b="1" dirty="0">
                <a:solidFill>
                  <a:schemeClr val="tx2">
                    <a:lumMod val="75000"/>
                  </a:schemeClr>
                </a:solidFill>
              </a:rPr>
              <a:t>T piano</a:t>
            </a:r>
          </a:p>
        </p:txBody>
      </p:sp>
      <p:sp>
        <p:nvSpPr>
          <p:cNvPr id="9" name="Titolo 1">
            <a:extLst>
              <a:ext uri="{FF2B5EF4-FFF2-40B4-BE49-F238E27FC236}">
                <a16:creationId xmlns:a16="http://schemas.microsoft.com/office/drawing/2014/main" id="{2A6810FC-6F7C-2649-BC0F-4652EB3F6584}"/>
              </a:ext>
            </a:extLst>
          </p:cNvPr>
          <p:cNvSpPr txBox="1">
            <a:spLocks/>
          </p:cNvSpPr>
          <p:nvPr/>
        </p:nvSpPr>
        <p:spPr>
          <a:xfrm>
            <a:off x="5814065" y="4209656"/>
            <a:ext cx="2280157" cy="50713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600" b="1" dirty="0">
                <a:solidFill>
                  <a:srgbClr val="008000"/>
                </a:solidFill>
              </a:rPr>
              <a:t>1° piano</a:t>
            </a:r>
          </a:p>
        </p:txBody>
      </p:sp>
      <p:sp>
        <p:nvSpPr>
          <p:cNvPr id="10" name="Titolo 1">
            <a:extLst>
              <a:ext uri="{FF2B5EF4-FFF2-40B4-BE49-F238E27FC236}">
                <a16:creationId xmlns:a16="http://schemas.microsoft.com/office/drawing/2014/main" id="{01BDCC24-273E-C947-9A36-482DD71F1CCB}"/>
              </a:ext>
            </a:extLst>
          </p:cNvPr>
          <p:cNvSpPr txBox="1">
            <a:spLocks/>
          </p:cNvSpPr>
          <p:nvPr/>
        </p:nvSpPr>
        <p:spPr>
          <a:xfrm>
            <a:off x="5796136" y="2924944"/>
            <a:ext cx="2480623" cy="50713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600" b="1" dirty="0">
                <a:solidFill>
                  <a:srgbClr val="FFCC00"/>
                </a:solidFill>
              </a:rPr>
              <a:t>2° piano</a:t>
            </a:r>
          </a:p>
        </p:txBody>
      </p:sp>
      <p:sp>
        <p:nvSpPr>
          <p:cNvPr id="11" name="Titolo 1">
            <a:extLst>
              <a:ext uri="{FF2B5EF4-FFF2-40B4-BE49-F238E27FC236}">
                <a16:creationId xmlns:a16="http://schemas.microsoft.com/office/drawing/2014/main" id="{36126665-87AB-714C-A220-5CA7F9E41468}"/>
              </a:ext>
            </a:extLst>
          </p:cNvPr>
          <p:cNvSpPr txBox="1">
            <a:spLocks/>
          </p:cNvSpPr>
          <p:nvPr/>
        </p:nvSpPr>
        <p:spPr>
          <a:xfrm>
            <a:off x="5804847" y="1446053"/>
            <a:ext cx="2480623" cy="50713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600" b="1" dirty="0">
                <a:solidFill>
                  <a:srgbClr val="FF0000"/>
                </a:solidFill>
              </a:rPr>
              <a:t>3° piano</a:t>
            </a:r>
          </a:p>
        </p:txBody>
      </p:sp>
      <p:pic>
        <p:nvPicPr>
          <p:cNvPr id="12" name="Segnaposto contenuto 3">
            <a:extLst>
              <a:ext uri="{FF2B5EF4-FFF2-40B4-BE49-F238E27FC236}">
                <a16:creationId xmlns:a16="http://schemas.microsoft.com/office/drawing/2014/main" id="{2B594242-9E01-3C44-81C7-C36A1B0760B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7164288" y="5417280"/>
            <a:ext cx="1800317" cy="1440720"/>
          </a:xfrm>
          <a:prstGeom prst="rect">
            <a:avLst/>
          </a:prstGeom>
        </p:spPr>
      </p:pic>
      <p:pic>
        <p:nvPicPr>
          <p:cNvPr id="13" name="Immagine 20">
            <a:extLst>
              <a:ext uri="{FF2B5EF4-FFF2-40B4-BE49-F238E27FC236}">
                <a16:creationId xmlns:a16="http://schemas.microsoft.com/office/drawing/2014/main" id="{31AEA847-F1AC-E648-83A3-829DB6DAFB6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4288" y="3861048"/>
            <a:ext cx="1800200" cy="156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magine 21">
            <a:extLst>
              <a:ext uri="{FF2B5EF4-FFF2-40B4-BE49-F238E27FC236}">
                <a16:creationId xmlns:a16="http://schemas.microsoft.com/office/drawing/2014/main" id="{A72CE6CF-46BE-F64E-A21C-FD139421944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4288" y="2492896"/>
            <a:ext cx="1800200" cy="139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magine 22">
            <a:extLst>
              <a:ext uri="{FF2B5EF4-FFF2-40B4-BE49-F238E27FC236}">
                <a16:creationId xmlns:a16="http://schemas.microsoft.com/office/drawing/2014/main" id="{CB91C630-347D-9944-A5F5-BC21C3514CC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4288" y="1004810"/>
            <a:ext cx="1784464" cy="148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magine 4">
            <a:extLst>
              <a:ext uri="{FF2B5EF4-FFF2-40B4-BE49-F238E27FC236}">
                <a16:creationId xmlns:a16="http://schemas.microsoft.com/office/drawing/2014/main" id="{0B7EE88F-17E2-9B4C-938C-0FD75891D7C2}"/>
              </a:ext>
            </a:extLst>
          </p:cNvPr>
          <p:cNvPicPr>
            <a:picLocks noChangeAspect="1"/>
          </p:cNvPicPr>
          <p:nvPr/>
        </p:nvPicPr>
        <p:blipFill>
          <a:blip r:embed="rId7"/>
          <a:stretch>
            <a:fillRect/>
          </a:stretch>
        </p:blipFill>
        <p:spPr>
          <a:xfrm>
            <a:off x="500823" y="1557360"/>
            <a:ext cx="4359209" cy="2905413"/>
          </a:xfrm>
          <a:prstGeom prst="rect">
            <a:avLst/>
          </a:prstGeom>
        </p:spPr>
      </p:pic>
      <p:sp>
        <p:nvSpPr>
          <p:cNvPr id="3" name="Titolo 1">
            <a:extLst>
              <a:ext uri="{FF2B5EF4-FFF2-40B4-BE49-F238E27FC236}">
                <a16:creationId xmlns:a16="http://schemas.microsoft.com/office/drawing/2014/main" id="{913D7231-B041-9B16-A965-028B5AC4EE87}"/>
              </a:ext>
            </a:extLst>
          </p:cNvPr>
          <p:cNvSpPr txBox="1">
            <a:spLocks/>
          </p:cNvSpPr>
          <p:nvPr/>
        </p:nvSpPr>
        <p:spPr>
          <a:xfrm>
            <a:off x="1252408" y="387607"/>
            <a:ext cx="7884368" cy="485657"/>
          </a:xfrm>
          <a:prstGeom prst="rect">
            <a:avLst/>
          </a:prstGeom>
          <a:solidFill>
            <a:srgbClr val="007161"/>
          </a:solidFill>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it-IT" sz="2800" dirty="0">
                <a:solidFill>
                  <a:schemeClr val="bg1"/>
                </a:solidFill>
              </a:rPr>
              <a:t>25 settembre 2023 – Giornata dell’accoglienza</a:t>
            </a:r>
          </a:p>
        </p:txBody>
      </p:sp>
      <p:pic>
        <p:nvPicPr>
          <p:cNvPr id="20" name="Picture 19">
            <a:extLst>
              <a:ext uri="{FF2B5EF4-FFF2-40B4-BE49-F238E27FC236}">
                <a16:creationId xmlns:a16="http://schemas.microsoft.com/office/drawing/2014/main" id="{5531AC01-3144-4172-C5A2-CF3B4285859C}"/>
              </a:ext>
            </a:extLst>
          </p:cNvPr>
          <p:cNvPicPr>
            <a:picLocks noChangeAspect="1"/>
          </p:cNvPicPr>
          <p:nvPr/>
        </p:nvPicPr>
        <p:blipFill rotWithShape="1">
          <a:blip r:embed="rId8">
            <a:extLst>
              <a:ext uri="{28A0092B-C50C-407E-A947-70E740481C1C}">
                <a14:useLocalDpi xmlns:a14="http://schemas.microsoft.com/office/drawing/2010/main" val="0"/>
              </a:ext>
            </a:extLst>
          </a:blip>
          <a:srcRect l="4272" t="9239" r="3150" b="22943"/>
          <a:stretch/>
        </p:blipFill>
        <p:spPr>
          <a:xfrm>
            <a:off x="271410" y="4716791"/>
            <a:ext cx="2336606" cy="1283735"/>
          </a:xfrm>
          <a:prstGeom prst="rect">
            <a:avLst/>
          </a:prstGeom>
        </p:spPr>
      </p:pic>
      <p:pic>
        <p:nvPicPr>
          <p:cNvPr id="16" name="Picture 2" descr="C:\Users\vorlandi\AppData\Local\Temp\IMG_20160930_150349.jpg">
            <a:extLst>
              <a:ext uri="{FF2B5EF4-FFF2-40B4-BE49-F238E27FC236}">
                <a16:creationId xmlns:a16="http://schemas.microsoft.com/office/drawing/2014/main" id="{B31E370B-3ECD-644A-8E8A-7ADA8F1F9700}"/>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5089"/>
          <a:stretch/>
        </p:blipFill>
        <p:spPr bwMode="auto">
          <a:xfrm>
            <a:off x="4283968" y="4171567"/>
            <a:ext cx="1512168" cy="2207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1382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E7A41E1B-4F70-4964-A407-84C68BE8251C}" type="slidenum">
              <a:rPr lang="it-IT" smtClean="0"/>
              <a:pPr/>
              <a:t>46</a:t>
            </a:fld>
            <a:endParaRPr lang="it-IT" dirty="0"/>
          </a:p>
        </p:txBody>
      </p:sp>
      <p:sp>
        <p:nvSpPr>
          <p:cNvPr id="4" name="Titolo 1">
            <a:extLst>
              <a:ext uri="{FF2B5EF4-FFF2-40B4-BE49-F238E27FC236}">
                <a16:creationId xmlns:a16="http://schemas.microsoft.com/office/drawing/2014/main" id="{3EED3B17-5EB1-6946-8C7E-25C3E7F00FD0}"/>
              </a:ext>
            </a:extLst>
          </p:cNvPr>
          <p:cNvSpPr txBox="1">
            <a:spLocks/>
          </p:cNvSpPr>
          <p:nvPr/>
        </p:nvSpPr>
        <p:spPr>
          <a:xfrm>
            <a:off x="944960" y="1991919"/>
            <a:ext cx="4854007" cy="717001"/>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indent="-457200">
              <a:buFont typeface="Wingdings" panose="05000000000000000000" pitchFamily="2" charset="2"/>
              <a:buChar char="ü"/>
            </a:pPr>
            <a:r>
              <a:rPr lang="it-IT" sz="3200" dirty="0">
                <a:solidFill>
                  <a:schemeClr val="tx1">
                    <a:lumMod val="75000"/>
                    <a:lumOff val="25000"/>
                  </a:schemeClr>
                </a:solidFill>
              </a:rPr>
              <a:t>Segreteria didattica</a:t>
            </a:r>
          </a:p>
        </p:txBody>
      </p:sp>
      <p:sp>
        <p:nvSpPr>
          <p:cNvPr id="5" name="Titolo 1">
            <a:extLst>
              <a:ext uri="{FF2B5EF4-FFF2-40B4-BE49-F238E27FC236}">
                <a16:creationId xmlns:a16="http://schemas.microsoft.com/office/drawing/2014/main" id="{74DF2DAB-8C51-2B4E-9B2C-023871084EA2}"/>
              </a:ext>
            </a:extLst>
          </p:cNvPr>
          <p:cNvSpPr txBox="1">
            <a:spLocks/>
          </p:cNvSpPr>
          <p:nvPr/>
        </p:nvSpPr>
        <p:spPr>
          <a:xfrm>
            <a:off x="942129" y="4589175"/>
            <a:ext cx="4854007" cy="717001"/>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indent="-457200">
              <a:buFont typeface="Wingdings" panose="05000000000000000000" pitchFamily="2" charset="2"/>
              <a:buChar char="ü"/>
            </a:pPr>
            <a:r>
              <a:rPr lang="it-IT" sz="3200" dirty="0">
                <a:solidFill>
                  <a:schemeClr val="tx1">
                    <a:lumMod val="75000"/>
                    <a:lumOff val="25000"/>
                  </a:schemeClr>
                </a:solidFill>
              </a:rPr>
              <a:t>Biblioteca</a:t>
            </a:r>
          </a:p>
        </p:txBody>
      </p:sp>
      <p:pic>
        <p:nvPicPr>
          <p:cNvPr id="6" name="Immagine 9">
            <a:extLst>
              <a:ext uri="{FF2B5EF4-FFF2-40B4-BE49-F238E27FC236}">
                <a16:creationId xmlns:a16="http://schemas.microsoft.com/office/drawing/2014/main" id="{1174E7C3-3D78-3744-B616-BAC5C8DF42EA}"/>
              </a:ext>
            </a:extLst>
          </p:cNvPr>
          <p:cNvPicPr>
            <a:picLocks noChangeAspect="1"/>
          </p:cNvPicPr>
          <p:nvPr/>
        </p:nvPicPr>
        <p:blipFill rotWithShape="1">
          <a:blip r:embed="rId3"/>
          <a:srcRect r="3031"/>
          <a:stretch/>
        </p:blipFill>
        <p:spPr>
          <a:xfrm>
            <a:off x="6224754" y="968595"/>
            <a:ext cx="2303917" cy="1781944"/>
          </a:xfrm>
          <a:prstGeom prst="rect">
            <a:avLst/>
          </a:prstGeom>
        </p:spPr>
      </p:pic>
      <p:sp>
        <p:nvSpPr>
          <p:cNvPr id="7" name="Titolo 1">
            <a:extLst>
              <a:ext uri="{FF2B5EF4-FFF2-40B4-BE49-F238E27FC236}">
                <a16:creationId xmlns:a16="http://schemas.microsoft.com/office/drawing/2014/main" id="{27D8EC5D-EFAC-FE41-9A6B-A3EEBD3A1CA7}"/>
              </a:ext>
            </a:extLst>
          </p:cNvPr>
          <p:cNvSpPr txBox="1">
            <a:spLocks/>
          </p:cNvSpPr>
          <p:nvPr/>
        </p:nvSpPr>
        <p:spPr>
          <a:xfrm>
            <a:off x="323528" y="1250151"/>
            <a:ext cx="6984776" cy="65366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400" dirty="0">
                <a:solidFill>
                  <a:srgbClr val="005045"/>
                </a:solidFill>
              </a:rPr>
              <a:t>I LUOGHI – </a:t>
            </a:r>
            <a:r>
              <a:rPr lang="it-IT" sz="2800" u="sng" dirty="0">
                <a:solidFill>
                  <a:srgbClr val="005045"/>
                </a:solidFill>
              </a:rPr>
              <a:t>Mappa per orientarsi</a:t>
            </a:r>
          </a:p>
        </p:txBody>
      </p:sp>
      <p:pic>
        <p:nvPicPr>
          <p:cNvPr id="9" name="Picture 2" descr="C:\Users\vorlandi\AppData\Local\Temp\IMG_20160930_150206.jpg">
            <a:extLst>
              <a:ext uri="{FF2B5EF4-FFF2-40B4-BE49-F238E27FC236}">
                <a16:creationId xmlns:a16="http://schemas.microsoft.com/office/drawing/2014/main" id="{6FF17B5D-C5D1-0143-BF47-EEA41A11818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279" b="13787"/>
          <a:stretch/>
        </p:blipFill>
        <p:spPr bwMode="auto">
          <a:xfrm>
            <a:off x="3940745" y="2629114"/>
            <a:ext cx="2582671" cy="3578273"/>
          </a:xfrm>
          <a:prstGeom prst="rect">
            <a:avLst/>
          </a:prstGeom>
          <a:noFill/>
          <a:extLst>
            <a:ext uri="{909E8E84-426E-40DD-AFC4-6F175D3DCCD1}">
              <a14:hiddenFill xmlns:a14="http://schemas.microsoft.com/office/drawing/2010/main">
                <a:solidFill>
                  <a:srgbClr val="FFFFFF"/>
                </a:solidFill>
              </a14:hiddenFill>
            </a:ext>
          </a:extLst>
        </p:spPr>
      </p:pic>
      <p:sp>
        <p:nvSpPr>
          <p:cNvPr id="10" name="Titolo 1">
            <a:extLst>
              <a:ext uri="{FF2B5EF4-FFF2-40B4-BE49-F238E27FC236}">
                <a16:creationId xmlns:a16="http://schemas.microsoft.com/office/drawing/2014/main" id="{D6E36A8E-EEE6-154A-90F0-E11D6708953B}"/>
              </a:ext>
            </a:extLst>
          </p:cNvPr>
          <p:cNvSpPr txBox="1">
            <a:spLocks/>
          </p:cNvSpPr>
          <p:nvPr/>
        </p:nvSpPr>
        <p:spPr>
          <a:xfrm>
            <a:off x="1262665" y="5100051"/>
            <a:ext cx="2336606" cy="50713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800" b="1" dirty="0">
                <a:solidFill>
                  <a:srgbClr val="CC00FF"/>
                </a:solidFill>
              </a:rPr>
              <a:t>- 1 piano viola</a:t>
            </a:r>
          </a:p>
        </p:txBody>
      </p:sp>
      <p:pic>
        <p:nvPicPr>
          <p:cNvPr id="11" name="Picture 10" descr="C:\Users\vorlandi\AppData\Local\Temp\IMG_20160930_150224.jpg">
            <a:extLst>
              <a:ext uri="{FF2B5EF4-FFF2-40B4-BE49-F238E27FC236}">
                <a16:creationId xmlns:a16="http://schemas.microsoft.com/office/drawing/2014/main" id="{489E7F78-AB53-AF49-89A4-930A20A874F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0232" y="2908142"/>
            <a:ext cx="2345252" cy="2901082"/>
          </a:xfrm>
          <a:prstGeom prst="rect">
            <a:avLst/>
          </a:prstGeom>
          <a:noFill/>
          <a:extLst>
            <a:ext uri="{909E8E84-426E-40DD-AFC4-6F175D3DCCD1}">
              <a14:hiddenFill xmlns:a14="http://schemas.microsoft.com/office/drawing/2010/main">
                <a:solidFill>
                  <a:srgbClr val="FFFFFF"/>
                </a:solidFill>
              </a14:hiddenFill>
            </a:ext>
          </a:extLst>
        </p:spPr>
      </p:pic>
      <p:sp>
        <p:nvSpPr>
          <p:cNvPr id="12" name="Titolo 1">
            <a:extLst>
              <a:ext uri="{FF2B5EF4-FFF2-40B4-BE49-F238E27FC236}">
                <a16:creationId xmlns:a16="http://schemas.microsoft.com/office/drawing/2014/main" id="{E6A3587D-55E6-F848-B55A-A6D05373C4F1}"/>
              </a:ext>
            </a:extLst>
          </p:cNvPr>
          <p:cNvSpPr txBox="1">
            <a:spLocks/>
          </p:cNvSpPr>
          <p:nvPr/>
        </p:nvSpPr>
        <p:spPr>
          <a:xfrm>
            <a:off x="1430521" y="2605858"/>
            <a:ext cx="1872208" cy="50713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800" b="1"/>
              <a:t>Piano blu</a:t>
            </a:r>
            <a:endParaRPr lang="it-IT" sz="2800" b="1" dirty="0"/>
          </a:p>
        </p:txBody>
      </p:sp>
      <p:sp>
        <p:nvSpPr>
          <p:cNvPr id="3" name="Titolo 1">
            <a:extLst>
              <a:ext uri="{FF2B5EF4-FFF2-40B4-BE49-F238E27FC236}">
                <a16:creationId xmlns:a16="http://schemas.microsoft.com/office/drawing/2014/main" id="{1E6071B9-80D8-D7AD-581A-CE85A6061A70}"/>
              </a:ext>
            </a:extLst>
          </p:cNvPr>
          <p:cNvSpPr txBox="1">
            <a:spLocks/>
          </p:cNvSpPr>
          <p:nvPr/>
        </p:nvSpPr>
        <p:spPr>
          <a:xfrm>
            <a:off x="1252408" y="387607"/>
            <a:ext cx="7884368" cy="485657"/>
          </a:xfrm>
          <a:prstGeom prst="rect">
            <a:avLst/>
          </a:prstGeom>
          <a:solidFill>
            <a:srgbClr val="007161"/>
          </a:solidFill>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it-IT" sz="2800" dirty="0">
                <a:solidFill>
                  <a:schemeClr val="bg1"/>
                </a:solidFill>
              </a:rPr>
              <a:t>25 settembre 2023 – Giornata dell’accoglienza</a:t>
            </a:r>
          </a:p>
        </p:txBody>
      </p:sp>
    </p:spTree>
    <p:extLst>
      <p:ext uri="{BB962C8B-B14F-4D97-AF65-F5344CB8AC3E}">
        <p14:creationId xmlns:p14="http://schemas.microsoft.com/office/powerpoint/2010/main" val="10041393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E7A41E1B-4F70-4964-A407-84C68BE8251C}" type="slidenum">
              <a:rPr lang="it-IT" smtClean="0"/>
              <a:pPr/>
              <a:t>47</a:t>
            </a:fld>
            <a:endParaRPr lang="it-IT" dirty="0"/>
          </a:p>
        </p:txBody>
      </p:sp>
      <p:sp>
        <p:nvSpPr>
          <p:cNvPr id="4" name="Titolo 1">
            <a:extLst>
              <a:ext uri="{FF2B5EF4-FFF2-40B4-BE49-F238E27FC236}">
                <a16:creationId xmlns:a16="http://schemas.microsoft.com/office/drawing/2014/main" id="{2149B1E7-F6B3-B34F-9B36-474B18E32E80}"/>
              </a:ext>
            </a:extLst>
          </p:cNvPr>
          <p:cNvSpPr txBox="1">
            <a:spLocks/>
          </p:cNvSpPr>
          <p:nvPr/>
        </p:nvSpPr>
        <p:spPr>
          <a:xfrm>
            <a:off x="755576" y="1196752"/>
            <a:ext cx="6984776" cy="65366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400" dirty="0">
                <a:solidFill>
                  <a:srgbClr val="005045"/>
                </a:solidFill>
              </a:rPr>
              <a:t>I LUOGHI – </a:t>
            </a:r>
            <a:r>
              <a:rPr lang="it-IT" sz="2800" u="sng" dirty="0">
                <a:solidFill>
                  <a:srgbClr val="005045"/>
                </a:solidFill>
              </a:rPr>
              <a:t>Il Dipartimento</a:t>
            </a:r>
          </a:p>
        </p:txBody>
      </p:sp>
      <p:sp>
        <p:nvSpPr>
          <p:cNvPr id="5" name="Titolo 1">
            <a:extLst>
              <a:ext uri="{FF2B5EF4-FFF2-40B4-BE49-F238E27FC236}">
                <a16:creationId xmlns:a16="http://schemas.microsoft.com/office/drawing/2014/main" id="{6DB06908-39E3-6D47-A0F9-BB8C739DB8F3}"/>
              </a:ext>
            </a:extLst>
          </p:cNvPr>
          <p:cNvSpPr txBox="1">
            <a:spLocks/>
          </p:cNvSpPr>
          <p:nvPr/>
        </p:nvSpPr>
        <p:spPr>
          <a:xfrm>
            <a:off x="726105" y="1772816"/>
            <a:ext cx="4854007" cy="717001"/>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indent="-457200">
              <a:buFont typeface="Wingdings" panose="05000000000000000000" pitchFamily="2" charset="2"/>
              <a:buChar char="ü"/>
            </a:pPr>
            <a:r>
              <a:rPr lang="it-IT" sz="3200" dirty="0">
                <a:solidFill>
                  <a:schemeClr val="tx1">
                    <a:lumMod val="75000"/>
                    <a:lumOff val="25000"/>
                  </a:schemeClr>
                </a:solidFill>
              </a:rPr>
              <a:t>Laboratori di ricerca</a:t>
            </a:r>
          </a:p>
        </p:txBody>
      </p:sp>
      <p:pic>
        <p:nvPicPr>
          <p:cNvPr id="6" name="Immagine 14">
            <a:extLst>
              <a:ext uri="{FF2B5EF4-FFF2-40B4-BE49-F238E27FC236}">
                <a16:creationId xmlns:a16="http://schemas.microsoft.com/office/drawing/2014/main" id="{925D600D-F724-2040-BFF5-73D99603F421}"/>
              </a:ext>
            </a:extLst>
          </p:cNvPr>
          <p:cNvPicPr>
            <a:picLocks noChangeAspect="1"/>
          </p:cNvPicPr>
          <p:nvPr/>
        </p:nvPicPr>
        <p:blipFill>
          <a:blip r:embed="rId3"/>
          <a:stretch>
            <a:fillRect/>
          </a:stretch>
        </p:blipFill>
        <p:spPr>
          <a:xfrm>
            <a:off x="838022" y="2947576"/>
            <a:ext cx="2123982" cy="2831976"/>
          </a:xfrm>
          <a:prstGeom prst="rect">
            <a:avLst/>
          </a:prstGeom>
        </p:spPr>
      </p:pic>
      <p:pic>
        <p:nvPicPr>
          <p:cNvPr id="7" name="Immagine 18">
            <a:extLst>
              <a:ext uri="{FF2B5EF4-FFF2-40B4-BE49-F238E27FC236}">
                <a16:creationId xmlns:a16="http://schemas.microsoft.com/office/drawing/2014/main" id="{F930524C-A205-1149-8667-BB44DCD71287}"/>
              </a:ext>
            </a:extLst>
          </p:cNvPr>
          <p:cNvPicPr>
            <a:picLocks noChangeAspect="1"/>
          </p:cNvPicPr>
          <p:nvPr/>
        </p:nvPicPr>
        <p:blipFill rotWithShape="1">
          <a:blip r:embed="rId4"/>
          <a:srcRect l="13775" t="13382" b="16925"/>
          <a:stretch/>
        </p:blipFill>
        <p:spPr>
          <a:xfrm>
            <a:off x="2771800" y="3613112"/>
            <a:ext cx="2301377" cy="2480184"/>
          </a:xfrm>
          <a:prstGeom prst="rect">
            <a:avLst/>
          </a:prstGeom>
        </p:spPr>
      </p:pic>
      <p:pic>
        <p:nvPicPr>
          <p:cNvPr id="9" name="Immagine 20">
            <a:extLst>
              <a:ext uri="{FF2B5EF4-FFF2-40B4-BE49-F238E27FC236}">
                <a16:creationId xmlns:a16="http://schemas.microsoft.com/office/drawing/2014/main" id="{0B73AA64-6645-B841-AD0A-55A929AD9C20}"/>
              </a:ext>
            </a:extLst>
          </p:cNvPr>
          <p:cNvPicPr>
            <a:picLocks noChangeAspect="1"/>
          </p:cNvPicPr>
          <p:nvPr/>
        </p:nvPicPr>
        <p:blipFill rotWithShape="1">
          <a:blip r:embed="rId5"/>
          <a:srcRect l="20799" t="14274" r="28461" b="16925"/>
          <a:stretch/>
        </p:blipFill>
        <p:spPr>
          <a:xfrm>
            <a:off x="7298945" y="1196752"/>
            <a:ext cx="1800201" cy="3254661"/>
          </a:xfrm>
          <a:prstGeom prst="rect">
            <a:avLst/>
          </a:prstGeom>
        </p:spPr>
      </p:pic>
      <p:pic>
        <p:nvPicPr>
          <p:cNvPr id="10" name="Immagine 15">
            <a:extLst>
              <a:ext uri="{FF2B5EF4-FFF2-40B4-BE49-F238E27FC236}">
                <a16:creationId xmlns:a16="http://schemas.microsoft.com/office/drawing/2014/main" id="{9F33C03C-D126-E642-B6DF-273023F7B6C5}"/>
              </a:ext>
            </a:extLst>
          </p:cNvPr>
          <p:cNvPicPr>
            <a:picLocks noChangeAspect="1"/>
          </p:cNvPicPr>
          <p:nvPr/>
        </p:nvPicPr>
        <p:blipFill rotWithShape="1">
          <a:blip r:embed="rId6"/>
          <a:srcRect l="23226" t="26375" r="15351" b="27557"/>
          <a:stretch/>
        </p:blipFill>
        <p:spPr>
          <a:xfrm>
            <a:off x="5076056" y="2996952"/>
            <a:ext cx="2880320" cy="2880320"/>
          </a:xfrm>
          <a:prstGeom prst="rect">
            <a:avLst/>
          </a:prstGeom>
        </p:spPr>
      </p:pic>
      <p:sp>
        <p:nvSpPr>
          <p:cNvPr id="3" name="Titolo 1">
            <a:extLst>
              <a:ext uri="{FF2B5EF4-FFF2-40B4-BE49-F238E27FC236}">
                <a16:creationId xmlns:a16="http://schemas.microsoft.com/office/drawing/2014/main" id="{6BB543D8-C666-7C00-C76D-762D809B10AC}"/>
              </a:ext>
            </a:extLst>
          </p:cNvPr>
          <p:cNvSpPr txBox="1">
            <a:spLocks/>
          </p:cNvSpPr>
          <p:nvPr/>
        </p:nvSpPr>
        <p:spPr>
          <a:xfrm>
            <a:off x="1252408" y="387607"/>
            <a:ext cx="7884368" cy="485657"/>
          </a:xfrm>
          <a:prstGeom prst="rect">
            <a:avLst/>
          </a:prstGeom>
          <a:solidFill>
            <a:srgbClr val="007161"/>
          </a:solidFill>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it-IT" sz="2800" dirty="0">
                <a:solidFill>
                  <a:schemeClr val="bg1"/>
                </a:solidFill>
              </a:rPr>
              <a:t>25 settembre 2023 – Giornata dell’accoglienza</a:t>
            </a:r>
          </a:p>
        </p:txBody>
      </p:sp>
    </p:spTree>
    <p:extLst>
      <p:ext uri="{BB962C8B-B14F-4D97-AF65-F5344CB8AC3E}">
        <p14:creationId xmlns:p14="http://schemas.microsoft.com/office/powerpoint/2010/main" val="306027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E7A41E1B-4F70-4964-A407-84C68BE8251C}" type="slidenum">
              <a:rPr lang="it-IT" smtClean="0"/>
              <a:pPr/>
              <a:t>48</a:t>
            </a:fld>
            <a:endParaRPr lang="it-IT" dirty="0"/>
          </a:p>
        </p:txBody>
      </p:sp>
      <p:sp>
        <p:nvSpPr>
          <p:cNvPr id="4" name="Titolo 1">
            <a:extLst>
              <a:ext uri="{FF2B5EF4-FFF2-40B4-BE49-F238E27FC236}">
                <a16:creationId xmlns:a16="http://schemas.microsoft.com/office/drawing/2014/main" id="{D6759D0E-FF4D-3241-B4CF-17E9006AD042}"/>
              </a:ext>
            </a:extLst>
          </p:cNvPr>
          <p:cNvSpPr txBox="1">
            <a:spLocks/>
          </p:cNvSpPr>
          <p:nvPr/>
        </p:nvSpPr>
        <p:spPr>
          <a:xfrm>
            <a:off x="755576" y="1196752"/>
            <a:ext cx="6984776" cy="65366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400" dirty="0">
                <a:solidFill>
                  <a:srgbClr val="005045"/>
                </a:solidFill>
              </a:rPr>
              <a:t>I LUOGHI – </a:t>
            </a:r>
            <a:r>
              <a:rPr lang="it-IT" sz="2800" u="sng" dirty="0">
                <a:solidFill>
                  <a:srgbClr val="005045"/>
                </a:solidFill>
              </a:rPr>
              <a:t>Il Dipartimento</a:t>
            </a:r>
          </a:p>
        </p:txBody>
      </p:sp>
      <p:sp>
        <p:nvSpPr>
          <p:cNvPr id="5" name="Titolo 1">
            <a:extLst>
              <a:ext uri="{FF2B5EF4-FFF2-40B4-BE49-F238E27FC236}">
                <a16:creationId xmlns:a16="http://schemas.microsoft.com/office/drawing/2014/main" id="{F8E0314C-53E0-5F47-A3B6-D92BBA8024F4}"/>
              </a:ext>
            </a:extLst>
          </p:cNvPr>
          <p:cNvSpPr txBox="1">
            <a:spLocks/>
          </p:cNvSpPr>
          <p:nvPr/>
        </p:nvSpPr>
        <p:spPr>
          <a:xfrm>
            <a:off x="726105" y="1772816"/>
            <a:ext cx="6294167" cy="717001"/>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indent="-457200">
              <a:buFont typeface="Wingdings" panose="05000000000000000000" pitchFamily="2" charset="2"/>
              <a:buChar char="ü"/>
            </a:pPr>
            <a:r>
              <a:rPr lang="it-IT" sz="3200">
                <a:solidFill>
                  <a:schemeClr val="tx1">
                    <a:lumMod val="75000"/>
                    <a:lumOff val="25000"/>
                  </a:schemeClr>
                </a:solidFill>
              </a:rPr>
              <a:t>Altre sedi dei </a:t>
            </a:r>
            <a:r>
              <a:rPr lang="it-IT" sz="3200" dirty="0">
                <a:solidFill>
                  <a:schemeClr val="tx1">
                    <a:lumMod val="75000"/>
                    <a:lumOff val="25000"/>
                  </a:schemeClr>
                </a:solidFill>
              </a:rPr>
              <a:t>laboratori di ricerca</a:t>
            </a:r>
          </a:p>
        </p:txBody>
      </p:sp>
      <p:sp>
        <p:nvSpPr>
          <p:cNvPr id="6" name="CasellaDiTesto 1">
            <a:extLst>
              <a:ext uri="{FF2B5EF4-FFF2-40B4-BE49-F238E27FC236}">
                <a16:creationId xmlns:a16="http://schemas.microsoft.com/office/drawing/2014/main" id="{D1862C63-6E29-F44E-8E6D-30E05BD3C9E1}"/>
              </a:ext>
            </a:extLst>
          </p:cNvPr>
          <p:cNvSpPr txBox="1"/>
          <p:nvPr/>
        </p:nvSpPr>
        <p:spPr>
          <a:xfrm>
            <a:off x="5899984" y="2881215"/>
            <a:ext cx="1812639" cy="369332"/>
          </a:xfrm>
          <a:prstGeom prst="rect">
            <a:avLst/>
          </a:prstGeom>
          <a:noFill/>
        </p:spPr>
        <p:txBody>
          <a:bodyPr wrap="square" rtlCol="0">
            <a:spAutoFit/>
          </a:bodyPr>
          <a:lstStyle/>
          <a:p>
            <a:r>
              <a:rPr lang="it-IT" dirty="0"/>
              <a:t>Busto Arsizio</a:t>
            </a:r>
          </a:p>
        </p:txBody>
      </p:sp>
      <p:sp>
        <p:nvSpPr>
          <p:cNvPr id="7" name="CasellaDiTesto 19">
            <a:extLst>
              <a:ext uri="{FF2B5EF4-FFF2-40B4-BE49-F238E27FC236}">
                <a16:creationId xmlns:a16="http://schemas.microsoft.com/office/drawing/2014/main" id="{FE31A97B-580F-3146-A41B-E0041CD2BA4B}"/>
              </a:ext>
            </a:extLst>
          </p:cNvPr>
          <p:cNvSpPr txBox="1"/>
          <p:nvPr/>
        </p:nvSpPr>
        <p:spPr>
          <a:xfrm>
            <a:off x="944960" y="2392936"/>
            <a:ext cx="3358718" cy="369332"/>
          </a:xfrm>
          <a:prstGeom prst="rect">
            <a:avLst/>
          </a:prstGeom>
          <a:noFill/>
        </p:spPr>
        <p:txBody>
          <a:bodyPr wrap="square" rtlCol="0">
            <a:spAutoFit/>
          </a:bodyPr>
          <a:lstStyle/>
          <a:p>
            <a:r>
              <a:rPr lang="it-IT" dirty="0"/>
              <a:t>Via Monte Generoso (</a:t>
            </a:r>
            <a:r>
              <a:rPr lang="it-IT"/>
              <a:t>ex Cascina)</a:t>
            </a:r>
            <a:endParaRPr lang="it-IT" dirty="0"/>
          </a:p>
        </p:txBody>
      </p:sp>
      <p:pic>
        <p:nvPicPr>
          <p:cNvPr id="9" name="Picture 2">
            <a:extLst>
              <a:ext uri="{FF2B5EF4-FFF2-40B4-BE49-F238E27FC236}">
                <a16:creationId xmlns:a16="http://schemas.microsoft.com/office/drawing/2014/main" id="{AC133C50-CFDF-5C4D-91B8-E7AE60418B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3356992"/>
            <a:ext cx="3173595" cy="2380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a:extLst>
              <a:ext uri="{FF2B5EF4-FFF2-40B4-BE49-F238E27FC236}">
                <a16:creationId xmlns:a16="http://schemas.microsoft.com/office/drawing/2014/main" id="{A82B9BFD-7BDA-314B-90EF-C5F9B88D2BB1}"/>
              </a:ext>
            </a:extLst>
          </p:cNvPr>
          <p:cNvPicPr>
            <a:picLocks noChangeAspect="1"/>
          </p:cNvPicPr>
          <p:nvPr/>
        </p:nvPicPr>
        <p:blipFill rotWithShape="1">
          <a:blip r:embed="rId4">
            <a:extLst>
              <a:ext uri="{28A0092B-C50C-407E-A947-70E740481C1C}">
                <a14:useLocalDpi xmlns:a14="http://schemas.microsoft.com/office/drawing/2010/main" val="0"/>
              </a:ext>
            </a:extLst>
          </a:blip>
          <a:srcRect l="3724" t="1804" r="3468" b="3223"/>
          <a:stretch/>
        </p:blipFill>
        <p:spPr>
          <a:xfrm>
            <a:off x="1187624" y="2799420"/>
            <a:ext cx="3024336" cy="3166102"/>
          </a:xfrm>
          <a:prstGeom prst="rect">
            <a:avLst/>
          </a:prstGeom>
        </p:spPr>
      </p:pic>
      <p:sp>
        <p:nvSpPr>
          <p:cNvPr id="3" name="Titolo 1">
            <a:extLst>
              <a:ext uri="{FF2B5EF4-FFF2-40B4-BE49-F238E27FC236}">
                <a16:creationId xmlns:a16="http://schemas.microsoft.com/office/drawing/2014/main" id="{093F5378-43FE-1E39-BCCB-534EDCB90322}"/>
              </a:ext>
            </a:extLst>
          </p:cNvPr>
          <p:cNvSpPr txBox="1">
            <a:spLocks/>
          </p:cNvSpPr>
          <p:nvPr/>
        </p:nvSpPr>
        <p:spPr>
          <a:xfrm>
            <a:off x="1252408" y="387607"/>
            <a:ext cx="7884368" cy="485657"/>
          </a:xfrm>
          <a:prstGeom prst="rect">
            <a:avLst/>
          </a:prstGeom>
          <a:solidFill>
            <a:srgbClr val="007161"/>
          </a:solidFill>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it-IT" sz="2800" dirty="0">
                <a:solidFill>
                  <a:schemeClr val="bg1"/>
                </a:solidFill>
              </a:rPr>
              <a:t>25 settembre 2023 – Giornata dell’accoglienza</a:t>
            </a:r>
          </a:p>
        </p:txBody>
      </p:sp>
    </p:spTree>
    <p:extLst>
      <p:ext uri="{BB962C8B-B14F-4D97-AF65-F5344CB8AC3E}">
        <p14:creationId xmlns:p14="http://schemas.microsoft.com/office/powerpoint/2010/main" val="8944592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E7A41E1B-4F70-4964-A407-84C68BE8251C}" type="slidenum">
              <a:rPr lang="it-IT" smtClean="0"/>
              <a:pPr/>
              <a:t>49</a:t>
            </a:fld>
            <a:endParaRPr lang="it-IT" dirty="0"/>
          </a:p>
        </p:txBody>
      </p:sp>
      <p:sp>
        <p:nvSpPr>
          <p:cNvPr id="4" name="Titolo 1">
            <a:extLst>
              <a:ext uri="{FF2B5EF4-FFF2-40B4-BE49-F238E27FC236}">
                <a16:creationId xmlns:a16="http://schemas.microsoft.com/office/drawing/2014/main" id="{57CC1548-448C-9141-AB1D-2029A4FB1230}"/>
              </a:ext>
            </a:extLst>
          </p:cNvPr>
          <p:cNvSpPr txBox="1">
            <a:spLocks/>
          </p:cNvSpPr>
          <p:nvPr/>
        </p:nvSpPr>
        <p:spPr>
          <a:xfrm>
            <a:off x="1259632" y="867123"/>
            <a:ext cx="6984776" cy="65366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400" dirty="0">
                <a:solidFill>
                  <a:srgbClr val="005045"/>
                </a:solidFill>
              </a:rPr>
              <a:t>I LUOGHI – </a:t>
            </a:r>
            <a:r>
              <a:rPr lang="it-IT" sz="2800" u="sng" dirty="0">
                <a:solidFill>
                  <a:srgbClr val="005045"/>
                </a:solidFill>
              </a:rPr>
              <a:t>RISTORO E SVAGO</a:t>
            </a:r>
          </a:p>
        </p:txBody>
      </p:sp>
      <p:pic>
        <p:nvPicPr>
          <p:cNvPr id="5" name="Picture 2" descr="Risultati immagini per cus varese">
            <a:extLst>
              <a:ext uri="{FF2B5EF4-FFF2-40B4-BE49-F238E27FC236}">
                <a16:creationId xmlns:a16="http://schemas.microsoft.com/office/drawing/2014/main" id="{6A869969-CF48-874E-BFEC-28D7D2C9C6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1556792"/>
            <a:ext cx="4382297" cy="30963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vorlandi\AppData\Local\Temp\IMG_20160930_141120.jpg">
            <a:extLst>
              <a:ext uri="{FF2B5EF4-FFF2-40B4-BE49-F238E27FC236}">
                <a16:creationId xmlns:a16="http://schemas.microsoft.com/office/drawing/2014/main" id="{B0415477-18BA-974E-8C45-CEEEE701ED3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8519" b="39318"/>
          <a:stretch/>
        </p:blipFill>
        <p:spPr bwMode="auto">
          <a:xfrm>
            <a:off x="395536" y="1916832"/>
            <a:ext cx="2787840" cy="1167868"/>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3">
            <a:extLst>
              <a:ext uri="{FF2B5EF4-FFF2-40B4-BE49-F238E27FC236}">
                <a16:creationId xmlns:a16="http://schemas.microsoft.com/office/drawing/2014/main" id="{66163F34-4A8B-A346-8E41-771B039705BC}"/>
              </a:ext>
            </a:extLst>
          </p:cNvPr>
          <p:cNvSpPr txBox="1"/>
          <p:nvPr/>
        </p:nvSpPr>
        <p:spPr>
          <a:xfrm>
            <a:off x="416008" y="1449727"/>
            <a:ext cx="3075872" cy="369332"/>
          </a:xfrm>
          <a:prstGeom prst="rect">
            <a:avLst/>
          </a:prstGeom>
          <a:noFill/>
        </p:spPr>
        <p:txBody>
          <a:bodyPr wrap="square" rtlCol="0">
            <a:spAutoFit/>
          </a:bodyPr>
          <a:lstStyle/>
          <a:p>
            <a:r>
              <a:rPr lang="it-IT" dirty="0"/>
              <a:t>Via Monte Generoso</a:t>
            </a:r>
          </a:p>
        </p:txBody>
      </p:sp>
      <p:pic>
        <p:nvPicPr>
          <p:cNvPr id="9" name="Picture 8" descr="Risultati immagini per mensa via dunant">
            <a:extLst>
              <a:ext uri="{FF2B5EF4-FFF2-40B4-BE49-F238E27FC236}">
                <a16:creationId xmlns:a16="http://schemas.microsoft.com/office/drawing/2014/main" id="{D7170D63-9EB7-2047-A1E3-0C3730D7A1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195" y="3550705"/>
            <a:ext cx="3347765" cy="2365389"/>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21">
            <a:extLst>
              <a:ext uri="{FF2B5EF4-FFF2-40B4-BE49-F238E27FC236}">
                <a16:creationId xmlns:a16="http://schemas.microsoft.com/office/drawing/2014/main" id="{7D01C36D-EE43-9948-83AB-DDA7319853A4}"/>
              </a:ext>
            </a:extLst>
          </p:cNvPr>
          <p:cNvSpPr txBox="1"/>
          <p:nvPr/>
        </p:nvSpPr>
        <p:spPr>
          <a:xfrm>
            <a:off x="395536" y="3210699"/>
            <a:ext cx="3075872" cy="369332"/>
          </a:xfrm>
          <a:prstGeom prst="rect">
            <a:avLst/>
          </a:prstGeom>
          <a:noFill/>
        </p:spPr>
        <p:txBody>
          <a:bodyPr wrap="square" rtlCol="0">
            <a:spAutoFit/>
          </a:bodyPr>
          <a:lstStyle/>
          <a:p>
            <a:r>
              <a:rPr lang="it-IT" dirty="0"/>
              <a:t>Via </a:t>
            </a:r>
            <a:r>
              <a:rPr lang="it-IT" dirty="0" err="1"/>
              <a:t>Dunant</a:t>
            </a:r>
            <a:endParaRPr lang="it-IT" dirty="0"/>
          </a:p>
        </p:txBody>
      </p:sp>
      <p:pic>
        <p:nvPicPr>
          <p:cNvPr id="11" name="Picture 5">
            <a:extLst>
              <a:ext uri="{FF2B5EF4-FFF2-40B4-BE49-F238E27FC236}">
                <a16:creationId xmlns:a16="http://schemas.microsoft.com/office/drawing/2014/main" id="{44888D02-82F7-7E4B-94EC-4665ADF3DA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6056" y="4780027"/>
            <a:ext cx="2808312" cy="991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CasellaDiTesto 15">
            <a:extLst>
              <a:ext uri="{FF2B5EF4-FFF2-40B4-BE49-F238E27FC236}">
                <a16:creationId xmlns:a16="http://schemas.microsoft.com/office/drawing/2014/main" id="{53E0F452-8D76-2B4B-BEB5-FF3F651503A7}"/>
              </a:ext>
            </a:extLst>
          </p:cNvPr>
          <p:cNvSpPr txBox="1"/>
          <p:nvPr/>
        </p:nvSpPr>
        <p:spPr>
          <a:xfrm>
            <a:off x="6300192" y="1628800"/>
            <a:ext cx="2088232" cy="646331"/>
          </a:xfrm>
          <a:prstGeom prst="rect">
            <a:avLst/>
          </a:prstGeom>
          <a:noFill/>
        </p:spPr>
        <p:txBody>
          <a:bodyPr wrap="square" rtlCol="0">
            <a:spAutoFit/>
          </a:bodyPr>
          <a:lstStyle/>
          <a:p>
            <a:pPr algn="ctr"/>
            <a:r>
              <a:rPr lang="it-IT" b="1" dirty="0">
                <a:solidFill>
                  <a:srgbClr val="FF0000"/>
                </a:solidFill>
              </a:rPr>
              <a:t>PALESTRA CUS INSUBRIA</a:t>
            </a:r>
          </a:p>
        </p:txBody>
      </p:sp>
      <p:sp>
        <p:nvSpPr>
          <p:cNvPr id="13" name="TextBox 12">
            <a:extLst>
              <a:ext uri="{FF2B5EF4-FFF2-40B4-BE49-F238E27FC236}">
                <a16:creationId xmlns:a16="http://schemas.microsoft.com/office/drawing/2014/main" id="{B1BDA81A-CFA0-4B4E-953F-E2D2400638C5}"/>
              </a:ext>
            </a:extLst>
          </p:cNvPr>
          <p:cNvSpPr txBox="1"/>
          <p:nvPr/>
        </p:nvSpPr>
        <p:spPr>
          <a:xfrm>
            <a:off x="827584" y="5601377"/>
            <a:ext cx="1667316" cy="369332"/>
          </a:xfrm>
          <a:prstGeom prst="rect">
            <a:avLst/>
          </a:prstGeom>
          <a:noFill/>
        </p:spPr>
        <p:txBody>
          <a:bodyPr wrap="none" rtlCol="0">
            <a:spAutoFit/>
          </a:bodyPr>
          <a:lstStyle/>
          <a:p>
            <a:r>
              <a:rPr lang="en-IT" dirty="0"/>
              <a:t>“Fuoricontesto”</a:t>
            </a:r>
          </a:p>
        </p:txBody>
      </p:sp>
      <p:sp>
        <p:nvSpPr>
          <p:cNvPr id="3" name="Titolo 1">
            <a:extLst>
              <a:ext uri="{FF2B5EF4-FFF2-40B4-BE49-F238E27FC236}">
                <a16:creationId xmlns:a16="http://schemas.microsoft.com/office/drawing/2014/main" id="{29328ED0-AB3E-779D-250A-80F54296D69D}"/>
              </a:ext>
            </a:extLst>
          </p:cNvPr>
          <p:cNvSpPr txBox="1">
            <a:spLocks/>
          </p:cNvSpPr>
          <p:nvPr/>
        </p:nvSpPr>
        <p:spPr>
          <a:xfrm>
            <a:off x="1252408" y="387607"/>
            <a:ext cx="7884368" cy="485657"/>
          </a:xfrm>
          <a:prstGeom prst="rect">
            <a:avLst/>
          </a:prstGeom>
          <a:solidFill>
            <a:srgbClr val="007161"/>
          </a:solidFill>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it-IT" sz="2800" dirty="0">
                <a:solidFill>
                  <a:schemeClr val="bg1"/>
                </a:solidFill>
              </a:rPr>
              <a:t>25 settembre 2023 – Giornata dell’accoglienza</a:t>
            </a:r>
          </a:p>
        </p:txBody>
      </p:sp>
    </p:spTree>
    <p:extLst>
      <p:ext uri="{BB962C8B-B14F-4D97-AF65-F5344CB8AC3E}">
        <p14:creationId xmlns:p14="http://schemas.microsoft.com/office/powerpoint/2010/main" val="3672236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C04DD9-C1A7-1545-9C83-53D6867F6565}"/>
              </a:ext>
            </a:extLst>
          </p:cNvPr>
          <p:cNvSpPr>
            <a:spLocks noGrp="1"/>
          </p:cNvSpPr>
          <p:nvPr>
            <p:ph type="sldNum" sz="quarter" idx="12"/>
          </p:nvPr>
        </p:nvSpPr>
        <p:spPr/>
        <p:txBody>
          <a:bodyPr/>
          <a:lstStyle/>
          <a:p>
            <a:fld id="{E7A41E1B-4F70-4964-A407-84C68BE8251C}" type="slidenum">
              <a:rPr lang="it-IT" smtClean="0"/>
              <a:pPr/>
              <a:t>5</a:t>
            </a:fld>
            <a:endParaRPr lang="it-IT" dirty="0"/>
          </a:p>
        </p:txBody>
      </p:sp>
      <p:sp>
        <p:nvSpPr>
          <p:cNvPr id="3" name="Rettangolo arrotondato 1">
            <a:extLst>
              <a:ext uri="{FF2B5EF4-FFF2-40B4-BE49-F238E27FC236}">
                <a16:creationId xmlns:a16="http://schemas.microsoft.com/office/drawing/2014/main" id="{69876CD1-6206-7142-BCD6-0E18436BD631}"/>
              </a:ext>
            </a:extLst>
          </p:cNvPr>
          <p:cNvSpPr/>
          <p:nvPr/>
        </p:nvSpPr>
        <p:spPr>
          <a:xfrm>
            <a:off x="1773325" y="1700808"/>
            <a:ext cx="5725034" cy="1440160"/>
          </a:xfrm>
          <a:prstGeom prst="roundRect">
            <a:avLst/>
          </a:prstGeom>
          <a:solidFill>
            <a:srgbClr val="005045"/>
          </a:solidFill>
          <a:ln>
            <a:solidFill>
              <a:srgbClr val="00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a:solidFill>
                  <a:srgbClr val="FFC000"/>
                </a:solidFill>
              </a:rPr>
              <a:t>CONSIGLIO DI CORSO DI STUDI (</a:t>
            </a:r>
            <a:r>
              <a:rPr lang="it-IT" sz="2800" b="1" dirty="0" err="1">
                <a:solidFill>
                  <a:srgbClr val="FFC000"/>
                </a:solidFill>
              </a:rPr>
              <a:t>CdS</a:t>
            </a:r>
            <a:r>
              <a:rPr lang="it-IT" sz="2800" b="1" dirty="0">
                <a:solidFill>
                  <a:srgbClr val="FFC000"/>
                </a:solidFill>
              </a:rPr>
              <a:t>) IN</a:t>
            </a:r>
          </a:p>
          <a:p>
            <a:pPr algn="ctr"/>
            <a:r>
              <a:rPr lang="it-IT" sz="2800" b="1" dirty="0">
                <a:solidFill>
                  <a:srgbClr val="FFC000"/>
                </a:solidFill>
              </a:rPr>
              <a:t>BIOTECNOLOGIE</a:t>
            </a:r>
          </a:p>
        </p:txBody>
      </p:sp>
      <p:sp>
        <p:nvSpPr>
          <p:cNvPr id="4" name="Rettangolo arrotondato 1">
            <a:extLst>
              <a:ext uri="{FF2B5EF4-FFF2-40B4-BE49-F238E27FC236}">
                <a16:creationId xmlns:a16="http://schemas.microsoft.com/office/drawing/2014/main" id="{48FAFABB-62F7-8940-8250-7356D14C7C46}"/>
              </a:ext>
            </a:extLst>
          </p:cNvPr>
          <p:cNvSpPr/>
          <p:nvPr/>
        </p:nvSpPr>
        <p:spPr>
          <a:xfrm>
            <a:off x="1773325" y="3304396"/>
            <a:ext cx="5725034" cy="1980314"/>
          </a:xfrm>
          <a:prstGeom prst="roundRect">
            <a:avLst/>
          </a:prstGeom>
          <a:solidFill>
            <a:schemeClr val="accent1">
              <a:lumMod val="40000"/>
              <a:lumOff val="60000"/>
            </a:schemeClr>
          </a:solidFill>
          <a:ln>
            <a:solidFill>
              <a:srgbClr val="00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7313" lvl="0" algn="ctr"/>
            <a:r>
              <a:rPr lang="it-IT" sz="2800" b="1" dirty="0">
                <a:solidFill>
                  <a:srgbClr val="002E27"/>
                </a:solidFill>
              </a:rPr>
              <a:t>Presidente e vicepresidente</a:t>
            </a:r>
          </a:p>
          <a:p>
            <a:pPr marL="87313" lvl="0" algn="ctr"/>
            <a:r>
              <a:rPr lang="it-IT" sz="2400" b="1" dirty="0">
                <a:solidFill>
                  <a:srgbClr val="002E27"/>
                </a:solidFill>
              </a:rPr>
              <a:t>Personale docente</a:t>
            </a:r>
          </a:p>
          <a:p>
            <a:pPr marL="87313" lvl="0" algn="ctr"/>
            <a:r>
              <a:rPr lang="it-IT" sz="2400" b="1" dirty="0">
                <a:solidFill>
                  <a:srgbClr val="002E27"/>
                </a:solidFill>
              </a:rPr>
              <a:t>Personale tecnico amministrativo</a:t>
            </a:r>
          </a:p>
          <a:p>
            <a:pPr marL="87313" lvl="0" algn="ctr"/>
            <a:r>
              <a:rPr lang="it-IT" sz="2400" b="1" dirty="0">
                <a:solidFill>
                  <a:srgbClr val="002E27"/>
                </a:solidFill>
              </a:rPr>
              <a:t>Rappresentanti degli studenti</a:t>
            </a:r>
          </a:p>
        </p:txBody>
      </p:sp>
      <p:sp>
        <p:nvSpPr>
          <p:cNvPr id="6" name="CasellaDiTesto 8">
            <a:extLst>
              <a:ext uri="{FF2B5EF4-FFF2-40B4-BE49-F238E27FC236}">
                <a16:creationId xmlns:a16="http://schemas.microsoft.com/office/drawing/2014/main" id="{B55D6804-A9F6-624D-9AC4-557CDDF36DEA}"/>
              </a:ext>
            </a:extLst>
          </p:cNvPr>
          <p:cNvSpPr txBox="1"/>
          <p:nvPr/>
        </p:nvSpPr>
        <p:spPr>
          <a:xfrm>
            <a:off x="1250022" y="367989"/>
            <a:ext cx="7893978" cy="492443"/>
          </a:xfrm>
          <a:prstGeom prst="rect">
            <a:avLst/>
          </a:prstGeom>
          <a:solidFill>
            <a:srgbClr val="007161"/>
          </a:solidFill>
        </p:spPr>
        <p:txBody>
          <a:bodyPr wrap="square" rtlCol="0">
            <a:spAutoFit/>
          </a:bodyPr>
          <a:lstStyle/>
          <a:p>
            <a:endParaRPr lang="it-IT" sz="2600" dirty="0">
              <a:solidFill>
                <a:schemeClr val="bg1"/>
              </a:solidFill>
            </a:endParaRPr>
          </a:p>
        </p:txBody>
      </p:sp>
      <p:sp>
        <p:nvSpPr>
          <p:cNvPr id="8" name="Titolo 1">
            <a:extLst>
              <a:ext uri="{FF2B5EF4-FFF2-40B4-BE49-F238E27FC236}">
                <a16:creationId xmlns:a16="http://schemas.microsoft.com/office/drawing/2014/main" id="{4605972C-C018-6B79-BD6F-007CA3211783}"/>
              </a:ext>
            </a:extLst>
          </p:cNvPr>
          <p:cNvSpPr txBox="1">
            <a:spLocks/>
          </p:cNvSpPr>
          <p:nvPr/>
        </p:nvSpPr>
        <p:spPr>
          <a:xfrm>
            <a:off x="2915816" y="353105"/>
            <a:ext cx="6228184" cy="522209"/>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800" dirty="0">
                <a:solidFill>
                  <a:schemeClr val="bg1"/>
                </a:solidFill>
              </a:rPr>
              <a:t>25 settembre 2023 – Giornata dell’accoglienza</a:t>
            </a:r>
          </a:p>
        </p:txBody>
      </p:sp>
    </p:spTree>
    <p:extLst>
      <p:ext uri="{BB962C8B-B14F-4D97-AF65-F5344CB8AC3E}">
        <p14:creationId xmlns:p14="http://schemas.microsoft.com/office/powerpoint/2010/main" val="3341399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E7A41E1B-4F70-4964-A407-84C68BE8251C}" type="slidenum">
              <a:rPr lang="it-IT" smtClean="0"/>
              <a:pPr/>
              <a:t>50</a:t>
            </a:fld>
            <a:endParaRPr lang="it-IT" dirty="0"/>
          </a:p>
        </p:txBody>
      </p:sp>
      <p:sp>
        <p:nvSpPr>
          <p:cNvPr id="3" name="Titolo 1"/>
          <p:cNvSpPr txBox="1">
            <a:spLocks/>
          </p:cNvSpPr>
          <p:nvPr/>
        </p:nvSpPr>
        <p:spPr>
          <a:xfrm>
            <a:off x="755576" y="1124744"/>
            <a:ext cx="6984776" cy="65366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400" dirty="0">
                <a:solidFill>
                  <a:srgbClr val="005045"/>
                </a:solidFill>
              </a:rPr>
              <a:t>Last </a:t>
            </a:r>
            <a:r>
              <a:rPr lang="it-IT" sz="3400" dirty="0" err="1">
                <a:solidFill>
                  <a:srgbClr val="005045"/>
                </a:solidFill>
              </a:rPr>
              <a:t>but</a:t>
            </a:r>
            <a:r>
              <a:rPr lang="it-IT" sz="3400" dirty="0">
                <a:solidFill>
                  <a:srgbClr val="005045"/>
                </a:solidFill>
              </a:rPr>
              <a:t> </a:t>
            </a:r>
            <a:r>
              <a:rPr lang="it-IT" sz="3400" dirty="0" err="1">
                <a:solidFill>
                  <a:srgbClr val="005045"/>
                </a:solidFill>
              </a:rPr>
              <a:t>not</a:t>
            </a:r>
            <a:r>
              <a:rPr lang="it-IT" sz="3400" dirty="0">
                <a:solidFill>
                  <a:srgbClr val="005045"/>
                </a:solidFill>
              </a:rPr>
              <a:t> </a:t>
            </a:r>
            <a:r>
              <a:rPr lang="it-IT" sz="3400" dirty="0" err="1">
                <a:solidFill>
                  <a:srgbClr val="005045"/>
                </a:solidFill>
              </a:rPr>
              <a:t>least</a:t>
            </a:r>
            <a:r>
              <a:rPr lang="it-IT" sz="3400" dirty="0">
                <a:solidFill>
                  <a:srgbClr val="005045"/>
                </a:solidFill>
              </a:rPr>
              <a:t>… I nostri studenti</a:t>
            </a:r>
            <a:endParaRPr lang="it-IT" sz="2800" u="sng" dirty="0">
              <a:solidFill>
                <a:srgbClr val="005045"/>
              </a:solidFill>
            </a:endParaRPr>
          </a:p>
        </p:txBody>
      </p:sp>
      <p:grpSp>
        <p:nvGrpSpPr>
          <p:cNvPr id="11" name="Gruppo 10"/>
          <p:cNvGrpSpPr/>
          <p:nvPr/>
        </p:nvGrpSpPr>
        <p:grpSpPr>
          <a:xfrm>
            <a:off x="31034" y="4938824"/>
            <a:ext cx="7133254" cy="1167429"/>
            <a:chOff x="31034" y="4938824"/>
            <a:chExt cx="7133254" cy="1167429"/>
          </a:xfrm>
        </p:grpSpPr>
        <p:pic>
          <p:nvPicPr>
            <p:cNvPr id="4" name="Immagine 3"/>
            <p:cNvPicPr>
              <a:picLocks noChangeAspect="1"/>
            </p:cNvPicPr>
            <p:nvPr/>
          </p:nvPicPr>
          <p:blipFill rotWithShape="1">
            <a:blip r:embed="rId3"/>
            <a:srcRect l="344" t="23967" r="-344" b="38227"/>
            <a:stretch/>
          </p:blipFill>
          <p:spPr>
            <a:xfrm>
              <a:off x="31034" y="4938824"/>
              <a:ext cx="3028798" cy="1167429"/>
            </a:xfrm>
            <a:prstGeom prst="rect">
              <a:avLst/>
            </a:prstGeom>
          </p:spPr>
        </p:pic>
        <p:sp>
          <p:nvSpPr>
            <p:cNvPr id="5" name="Titolo 1"/>
            <p:cNvSpPr txBox="1">
              <a:spLocks/>
            </p:cNvSpPr>
            <p:nvPr/>
          </p:nvSpPr>
          <p:spPr>
            <a:xfrm>
              <a:off x="3681264" y="5079591"/>
              <a:ext cx="3483024" cy="509649"/>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2400" b="1" u="sng" dirty="0">
                  <a:solidFill>
                    <a:srgbClr val="005045"/>
                  </a:solidFill>
                </a:rPr>
                <a:t>Vita da studente:</a:t>
              </a:r>
            </a:p>
          </p:txBody>
        </p:sp>
        <p:sp>
          <p:nvSpPr>
            <p:cNvPr id="6" name="Titolo 1"/>
            <p:cNvSpPr txBox="1">
              <a:spLocks/>
            </p:cNvSpPr>
            <p:nvPr/>
          </p:nvSpPr>
          <p:spPr>
            <a:xfrm>
              <a:off x="3845478" y="5517232"/>
              <a:ext cx="3154597" cy="432048"/>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2200" dirty="0">
                  <a:solidFill>
                    <a:schemeClr val="tx1">
                      <a:lumMod val="75000"/>
                      <a:lumOff val="25000"/>
                    </a:schemeClr>
                  </a:solidFill>
                </a:rPr>
                <a:t>istruzioni per l’uso</a:t>
              </a:r>
            </a:p>
          </p:txBody>
        </p:sp>
      </p:grpSp>
      <p:pic>
        <p:nvPicPr>
          <p:cNvPr id="12" name="Immagin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6266" y="1883263"/>
            <a:ext cx="6951468" cy="2985897"/>
          </a:xfrm>
          <a:prstGeom prst="rect">
            <a:avLst/>
          </a:prstGeom>
        </p:spPr>
      </p:pic>
      <p:sp>
        <p:nvSpPr>
          <p:cNvPr id="7" name="TextBox 6">
            <a:extLst>
              <a:ext uri="{FF2B5EF4-FFF2-40B4-BE49-F238E27FC236}">
                <a16:creationId xmlns:a16="http://schemas.microsoft.com/office/drawing/2014/main" id="{C47479CC-56D0-9224-3F82-20C540EF6384}"/>
              </a:ext>
            </a:extLst>
          </p:cNvPr>
          <p:cNvSpPr txBox="1"/>
          <p:nvPr/>
        </p:nvSpPr>
        <p:spPr>
          <a:xfrm>
            <a:off x="3131839" y="6216741"/>
            <a:ext cx="4887897" cy="369332"/>
          </a:xfrm>
          <a:prstGeom prst="rect">
            <a:avLst/>
          </a:prstGeom>
          <a:solidFill>
            <a:srgbClr val="404040"/>
          </a:solidFill>
        </p:spPr>
        <p:txBody>
          <a:bodyPr wrap="square" rtlCol="0">
            <a:spAutoFit/>
          </a:bodyPr>
          <a:lstStyle/>
          <a:p>
            <a:pPr algn="r"/>
            <a:r>
              <a:rPr lang="en-US" b="1" dirty="0">
                <a:solidFill>
                  <a:schemeClr val="bg1"/>
                </a:solidFill>
              </a:rPr>
              <a:t>25 </a:t>
            </a:r>
            <a:r>
              <a:rPr lang="en-US" b="1" dirty="0" err="1">
                <a:solidFill>
                  <a:schemeClr val="bg1"/>
                </a:solidFill>
              </a:rPr>
              <a:t>settembre</a:t>
            </a:r>
            <a:r>
              <a:rPr lang="en-IT" b="1" dirty="0">
                <a:solidFill>
                  <a:schemeClr val="bg1"/>
                </a:solidFill>
              </a:rPr>
              <a:t> - Giornata dell’accoglienza</a:t>
            </a:r>
          </a:p>
        </p:txBody>
      </p:sp>
    </p:spTree>
    <p:extLst>
      <p:ext uri="{BB962C8B-B14F-4D97-AF65-F5344CB8AC3E}">
        <p14:creationId xmlns:p14="http://schemas.microsoft.com/office/powerpoint/2010/main" val="29820818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fld id="{E7A41E1B-4F70-4964-A407-84C68BE8251C}" type="slidenum">
              <a:rPr lang="it-IT" smtClean="0"/>
              <a:pPr/>
              <a:t>51</a:t>
            </a:fld>
            <a:endParaRPr lang="it-IT"/>
          </a:p>
        </p:txBody>
      </p:sp>
      <p:pic>
        <p:nvPicPr>
          <p:cNvPr id="2" name="Immagine 1"/>
          <p:cNvPicPr>
            <a:picLocks noChangeAspect="1"/>
          </p:cNvPicPr>
          <p:nvPr/>
        </p:nvPicPr>
        <p:blipFill>
          <a:blip r:embed="rId3"/>
          <a:stretch>
            <a:fillRect/>
          </a:stretch>
        </p:blipFill>
        <p:spPr>
          <a:xfrm>
            <a:off x="755576" y="0"/>
            <a:ext cx="8107771" cy="4248472"/>
          </a:xfrm>
          <a:prstGeom prst="rect">
            <a:avLst/>
          </a:prstGeom>
        </p:spPr>
      </p:pic>
      <p:sp>
        <p:nvSpPr>
          <p:cNvPr id="4" name="Rettangolo 3"/>
          <p:cNvSpPr/>
          <p:nvPr/>
        </p:nvSpPr>
        <p:spPr>
          <a:xfrm rot="20780883">
            <a:off x="2523461" y="5058230"/>
            <a:ext cx="4572000" cy="769441"/>
          </a:xfrm>
          <a:prstGeom prst="rect">
            <a:avLst/>
          </a:prstGeom>
        </p:spPr>
        <p:txBody>
          <a:bodyPr>
            <a:spAutoFit/>
          </a:bodyPr>
          <a:lstStyle/>
          <a:p>
            <a:r>
              <a:rPr lang="it-IT" sz="4400" dirty="0">
                <a:solidFill>
                  <a:srgbClr val="005045"/>
                </a:solidFill>
                <a:latin typeface="Brush Script MT" panose="03060802040406070304" pitchFamily="66" charset="0"/>
              </a:rPr>
              <a:t>Buon inizio di percorso!</a:t>
            </a:r>
            <a:endParaRPr lang="it-IT" sz="4400" dirty="0">
              <a:solidFill>
                <a:srgbClr val="005045"/>
              </a:solidFill>
            </a:endParaRPr>
          </a:p>
        </p:txBody>
      </p:sp>
    </p:spTree>
    <p:extLst>
      <p:ext uri="{BB962C8B-B14F-4D97-AF65-F5344CB8AC3E}">
        <p14:creationId xmlns:p14="http://schemas.microsoft.com/office/powerpoint/2010/main" val="47673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7A41E1B-4F70-4964-A407-84C68BE8251C}" type="slidenum">
              <a:rPr lang="it-IT" smtClean="0"/>
              <a:pPr/>
              <a:t>52</a:t>
            </a:fld>
            <a:endParaRPr lang="it-IT" dirty="0"/>
          </a:p>
        </p:txBody>
      </p:sp>
      <p:sp>
        <p:nvSpPr>
          <p:cNvPr id="3" name="TextBox 2"/>
          <p:cNvSpPr txBox="1"/>
          <p:nvPr/>
        </p:nvSpPr>
        <p:spPr>
          <a:xfrm>
            <a:off x="1674764" y="2937138"/>
            <a:ext cx="5794471" cy="707886"/>
          </a:xfrm>
          <a:prstGeom prst="rect">
            <a:avLst/>
          </a:prstGeom>
          <a:noFill/>
        </p:spPr>
        <p:txBody>
          <a:bodyPr wrap="none" rtlCol="0">
            <a:spAutoFit/>
          </a:bodyPr>
          <a:lstStyle/>
          <a:p>
            <a:pPr algn="ctr"/>
            <a:r>
              <a:rPr lang="en-US" sz="4000" b="1" dirty="0">
                <a:solidFill>
                  <a:srgbClr val="005045"/>
                </a:solidFill>
              </a:rPr>
              <a:t>SPAZIO ALLE DOMANDE</a:t>
            </a:r>
            <a:r>
              <a:rPr lang="mr-IN" sz="4000" b="1" dirty="0">
                <a:solidFill>
                  <a:srgbClr val="005045"/>
                </a:solidFill>
              </a:rPr>
              <a:t>…</a:t>
            </a:r>
            <a:r>
              <a:rPr lang="en-US" sz="4000" b="1" dirty="0">
                <a:solidFill>
                  <a:srgbClr val="005045"/>
                </a:solidFill>
              </a:rPr>
              <a:t> </a:t>
            </a:r>
          </a:p>
        </p:txBody>
      </p:sp>
      <p:sp>
        <p:nvSpPr>
          <p:cNvPr id="4" name="Titolo 1">
            <a:extLst>
              <a:ext uri="{FF2B5EF4-FFF2-40B4-BE49-F238E27FC236}">
                <a16:creationId xmlns:a16="http://schemas.microsoft.com/office/drawing/2014/main" id="{4F0F92E6-6B37-2F31-B601-050A6B391F0B}"/>
              </a:ext>
            </a:extLst>
          </p:cNvPr>
          <p:cNvSpPr txBox="1">
            <a:spLocks/>
          </p:cNvSpPr>
          <p:nvPr/>
        </p:nvSpPr>
        <p:spPr>
          <a:xfrm>
            <a:off x="1252408" y="387607"/>
            <a:ext cx="7884368" cy="485657"/>
          </a:xfrm>
          <a:prstGeom prst="rect">
            <a:avLst/>
          </a:prstGeom>
          <a:solidFill>
            <a:srgbClr val="007161"/>
          </a:solidFill>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it-IT" sz="2800" dirty="0">
                <a:solidFill>
                  <a:schemeClr val="bg1"/>
                </a:solidFill>
              </a:rPr>
              <a:t>25 settembre 2023 – Giornata dell’accoglienza</a:t>
            </a:r>
          </a:p>
        </p:txBody>
      </p:sp>
    </p:spTree>
    <p:extLst>
      <p:ext uri="{BB962C8B-B14F-4D97-AF65-F5344CB8AC3E}">
        <p14:creationId xmlns:p14="http://schemas.microsoft.com/office/powerpoint/2010/main" val="1030808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E7A41E1B-4F70-4964-A407-84C68BE8251C}" type="slidenum">
              <a:rPr lang="it-IT" smtClean="0"/>
              <a:pPr/>
              <a:t>6</a:t>
            </a:fld>
            <a:endParaRPr lang="it-IT" dirty="0"/>
          </a:p>
        </p:txBody>
      </p:sp>
      <p:sp>
        <p:nvSpPr>
          <p:cNvPr id="3" name="Titolo 1"/>
          <p:cNvSpPr txBox="1">
            <a:spLocks/>
          </p:cNvSpPr>
          <p:nvPr/>
        </p:nvSpPr>
        <p:spPr>
          <a:xfrm>
            <a:off x="395536" y="1124744"/>
            <a:ext cx="3060971" cy="65366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400" dirty="0">
                <a:solidFill>
                  <a:srgbClr val="005045"/>
                </a:solidFill>
              </a:rPr>
              <a:t>LE PERSONE</a:t>
            </a:r>
          </a:p>
        </p:txBody>
      </p:sp>
      <p:sp>
        <p:nvSpPr>
          <p:cNvPr id="4" name="Titolo 1"/>
          <p:cNvSpPr txBox="1">
            <a:spLocks/>
          </p:cNvSpPr>
          <p:nvPr/>
        </p:nvSpPr>
        <p:spPr>
          <a:xfrm>
            <a:off x="755576" y="2011858"/>
            <a:ext cx="5497388" cy="65366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000" u="sng" dirty="0">
                <a:solidFill>
                  <a:srgbClr val="005045"/>
                </a:solidFill>
              </a:rPr>
              <a:t>Presidente del Corso di Studi:</a:t>
            </a:r>
          </a:p>
        </p:txBody>
      </p:sp>
      <p:sp>
        <p:nvSpPr>
          <p:cNvPr id="5" name="Titolo 1"/>
          <p:cNvSpPr txBox="1">
            <a:spLocks/>
          </p:cNvSpPr>
          <p:nvPr/>
        </p:nvSpPr>
        <p:spPr>
          <a:xfrm>
            <a:off x="757552" y="2639999"/>
            <a:ext cx="5344989" cy="717001"/>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200" dirty="0">
                <a:solidFill>
                  <a:schemeClr val="tx1">
                    <a:lumMod val="75000"/>
                    <a:lumOff val="25000"/>
                  </a:schemeClr>
                </a:solidFill>
              </a:rPr>
              <a:t>Prof.ssa Elena BOSSI </a:t>
            </a:r>
          </a:p>
        </p:txBody>
      </p:sp>
      <p:sp>
        <p:nvSpPr>
          <p:cNvPr id="6" name="Titolo 1"/>
          <p:cNvSpPr txBox="1">
            <a:spLocks/>
          </p:cNvSpPr>
          <p:nvPr/>
        </p:nvSpPr>
        <p:spPr>
          <a:xfrm>
            <a:off x="768651" y="3125038"/>
            <a:ext cx="5027486" cy="80428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000" dirty="0">
                <a:solidFill>
                  <a:schemeClr val="tx1">
                    <a:lumMod val="75000"/>
                    <a:lumOff val="25000"/>
                  </a:schemeClr>
                </a:solidFill>
              </a:rPr>
              <a:t>Laboratorio di Fisiologia (piano blu, </a:t>
            </a:r>
            <a:r>
              <a:rPr lang="it-IT" sz="2000" dirty="0" err="1">
                <a:solidFill>
                  <a:schemeClr val="tx1">
                    <a:lumMod val="75000"/>
                    <a:lumOff val="25000"/>
                  </a:schemeClr>
                </a:solidFill>
              </a:rPr>
              <a:t>Dunant</a:t>
            </a:r>
            <a:r>
              <a:rPr lang="it-IT" sz="2000" dirty="0">
                <a:solidFill>
                  <a:schemeClr val="tx1">
                    <a:lumMod val="75000"/>
                    <a:lumOff val="25000"/>
                  </a:schemeClr>
                </a:solidFill>
              </a:rPr>
              <a:t> 3)</a:t>
            </a:r>
          </a:p>
        </p:txBody>
      </p:sp>
      <p:sp>
        <p:nvSpPr>
          <p:cNvPr id="7" name="Titolo 1"/>
          <p:cNvSpPr txBox="1">
            <a:spLocks/>
          </p:cNvSpPr>
          <p:nvPr/>
        </p:nvSpPr>
        <p:spPr>
          <a:xfrm>
            <a:off x="789466" y="4407354"/>
            <a:ext cx="7230271" cy="717001"/>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200" dirty="0">
                <a:solidFill>
                  <a:schemeClr val="tx1">
                    <a:lumMod val="75000"/>
                    <a:lumOff val="25000"/>
                  </a:schemeClr>
                </a:solidFill>
              </a:rPr>
              <a:t>Prof.ssa Candida VANNINI</a:t>
            </a:r>
            <a:endParaRPr lang="it-IT" sz="3200" dirty="0">
              <a:solidFill>
                <a:srgbClr val="005045"/>
              </a:solidFill>
            </a:endParaRPr>
          </a:p>
        </p:txBody>
      </p:sp>
      <p:sp>
        <p:nvSpPr>
          <p:cNvPr id="8" name="Titolo 1"/>
          <p:cNvSpPr txBox="1">
            <a:spLocks/>
          </p:cNvSpPr>
          <p:nvPr/>
        </p:nvSpPr>
        <p:spPr>
          <a:xfrm>
            <a:off x="755576" y="5013176"/>
            <a:ext cx="6584175" cy="100811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it-IT" sz="2400" dirty="0">
              <a:solidFill>
                <a:schemeClr val="tx1">
                  <a:lumMod val="75000"/>
                  <a:lumOff val="25000"/>
                </a:schemeClr>
              </a:solidFill>
            </a:endParaRPr>
          </a:p>
        </p:txBody>
      </p:sp>
      <p:pic>
        <p:nvPicPr>
          <p:cNvPr id="10" name="Picture 9"/>
          <p:cNvPicPr>
            <a:picLocks noChangeAspect="1"/>
          </p:cNvPicPr>
          <p:nvPr/>
        </p:nvPicPr>
        <p:blipFill rotWithShape="1">
          <a:blip r:embed="rId3"/>
          <a:srcRect l="9026"/>
          <a:stretch/>
        </p:blipFill>
        <p:spPr>
          <a:xfrm>
            <a:off x="6951896" y="1094147"/>
            <a:ext cx="1796568" cy="19748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8">
            <a:extLst>
              <a:ext uri="{FF2B5EF4-FFF2-40B4-BE49-F238E27FC236}">
                <a16:creationId xmlns:a16="http://schemas.microsoft.com/office/drawing/2014/main" id="{E9457F35-B991-4128-B6F8-A83E8B8C51B5}"/>
              </a:ext>
            </a:extLst>
          </p:cNvPr>
          <p:cNvPicPr>
            <a:picLocks noChangeAspect="1"/>
          </p:cNvPicPr>
          <p:nvPr/>
        </p:nvPicPr>
        <p:blipFill rotWithShape="1">
          <a:blip r:embed="rId4">
            <a:extLst>
              <a:ext uri="{28A0092B-C50C-407E-A947-70E740481C1C}">
                <a14:useLocalDpi xmlns:a14="http://schemas.microsoft.com/office/drawing/2010/main" val="0"/>
              </a:ext>
            </a:extLst>
          </a:blip>
          <a:srcRect l="20838" r="-2" b="3535"/>
          <a:stretch/>
        </p:blipFill>
        <p:spPr>
          <a:xfrm>
            <a:off x="7452320" y="3429000"/>
            <a:ext cx="1609508" cy="22162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Titolo 1">
            <a:extLst>
              <a:ext uri="{FF2B5EF4-FFF2-40B4-BE49-F238E27FC236}">
                <a16:creationId xmlns:a16="http://schemas.microsoft.com/office/drawing/2014/main" id="{4883B3D8-F414-6F40-B5A9-907C481E3C08}"/>
              </a:ext>
            </a:extLst>
          </p:cNvPr>
          <p:cNvSpPr txBox="1">
            <a:spLocks/>
          </p:cNvSpPr>
          <p:nvPr/>
        </p:nvSpPr>
        <p:spPr>
          <a:xfrm>
            <a:off x="807303" y="4922880"/>
            <a:ext cx="6480719" cy="80428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000" dirty="0">
                <a:solidFill>
                  <a:schemeClr val="tx1">
                    <a:lumMod val="75000"/>
                    <a:lumOff val="25000"/>
                  </a:schemeClr>
                </a:solidFill>
              </a:rPr>
              <a:t>Laboratorio di Biotecnologie vegetali (piano verde, </a:t>
            </a:r>
            <a:r>
              <a:rPr lang="it-IT" sz="2000" dirty="0" err="1">
                <a:solidFill>
                  <a:schemeClr val="tx1">
                    <a:lumMod val="75000"/>
                    <a:lumOff val="25000"/>
                  </a:schemeClr>
                </a:solidFill>
              </a:rPr>
              <a:t>Dunant</a:t>
            </a:r>
            <a:r>
              <a:rPr lang="it-IT" sz="2000" dirty="0">
                <a:solidFill>
                  <a:schemeClr val="tx1">
                    <a:lumMod val="75000"/>
                    <a:lumOff val="25000"/>
                  </a:schemeClr>
                </a:solidFill>
              </a:rPr>
              <a:t> 3)</a:t>
            </a:r>
          </a:p>
        </p:txBody>
      </p:sp>
      <p:sp>
        <p:nvSpPr>
          <p:cNvPr id="9" name="Rectangle 8">
            <a:extLst>
              <a:ext uri="{FF2B5EF4-FFF2-40B4-BE49-F238E27FC236}">
                <a16:creationId xmlns:a16="http://schemas.microsoft.com/office/drawing/2014/main" id="{C0E2E4E3-154E-634E-B066-A5E6BC4E0495}"/>
              </a:ext>
            </a:extLst>
          </p:cNvPr>
          <p:cNvSpPr/>
          <p:nvPr/>
        </p:nvSpPr>
        <p:spPr>
          <a:xfrm>
            <a:off x="768651" y="3811507"/>
            <a:ext cx="2613279" cy="553998"/>
          </a:xfrm>
          <a:prstGeom prst="rect">
            <a:avLst/>
          </a:prstGeom>
        </p:spPr>
        <p:txBody>
          <a:bodyPr wrap="none">
            <a:spAutoFit/>
          </a:bodyPr>
          <a:lstStyle/>
          <a:p>
            <a:r>
              <a:rPr lang="it-IT" sz="3000" u="sng" dirty="0">
                <a:solidFill>
                  <a:srgbClr val="005045"/>
                </a:solidFill>
              </a:rPr>
              <a:t>Vicepresidente:</a:t>
            </a:r>
            <a:endParaRPr lang="en-IT" sz="3000" u="sng" dirty="0"/>
          </a:p>
        </p:txBody>
      </p:sp>
      <p:sp>
        <p:nvSpPr>
          <p:cNvPr id="13" name="TextBox 12">
            <a:extLst>
              <a:ext uri="{FF2B5EF4-FFF2-40B4-BE49-F238E27FC236}">
                <a16:creationId xmlns:a16="http://schemas.microsoft.com/office/drawing/2014/main" id="{1357E1E9-0FD7-8040-AA61-ECFBB1EBB269}"/>
              </a:ext>
            </a:extLst>
          </p:cNvPr>
          <p:cNvSpPr txBox="1"/>
          <p:nvPr/>
        </p:nvSpPr>
        <p:spPr>
          <a:xfrm>
            <a:off x="3131839" y="6216741"/>
            <a:ext cx="4887897" cy="369332"/>
          </a:xfrm>
          <a:prstGeom prst="rect">
            <a:avLst/>
          </a:prstGeom>
          <a:solidFill>
            <a:srgbClr val="404040"/>
          </a:solidFill>
        </p:spPr>
        <p:txBody>
          <a:bodyPr wrap="square" rtlCol="0">
            <a:spAutoFit/>
          </a:bodyPr>
          <a:lstStyle/>
          <a:p>
            <a:pPr algn="r"/>
            <a:r>
              <a:rPr lang="en-IT" b="1" dirty="0">
                <a:solidFill>
                  <a:schemeClr val="bg1"/>
                </a:solidFill>
              </a:rPr>
              <a:t>25 settembre - Giornata dell’accoglienza</a:t>
            </a:r>
          </a:p>
        </p:txBody>
      </p:sp>
    </p:spTree>
    <p:extLst>
      <p:ext uri="{BB962C8B-B14F-4D97-AF65-F5344CB8AC3E}">
        <p14:creationId xmlns:p14="http://schemas.microsoft.com/office/powerpoint/2010/main" val="2958696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FA0415-0497-7D4D-B589-20FA28C7E1F6}"/>
              </a:ext>
            </a:extLst>
          </p:cNvPr>
          <p:cNvSpPr>
            <a:spLocks noGrp="1"/>
          </p:cNvSpPr>
          <p:nvPr>
            <p:ph type="sldNum" sz="quarter" idx="12"/>
          </p:nvPr>
        </p:nvSpPr>
        <p:spPr/>
        <p:txBody>
          <a:bodyPr/>
          <a:lstStyle/>
          <a:p>
            <a:fld id="{E7A41E1B-4F70-4964-A407-84C68BE8251C}" type="slidenum">
              <a:rPr lang="it-IT" smtClean="0"/>
              <a:pPr/>
              <a:t>7</a:t>
            </a:fld>
            <a:endParaRPr lang="it-IT" dirty="0"/>
          </a:p>
        </p:txBody>
      </p:sp>
      <p:sp>
        <p:nvSpPr>
          <p:cNvPr id="3" name="Titolo 1">
            <a:extLst>
              <a:ext uri="{FF2B5EF4-FFF2-40B4-BE49-F238E27FC236}">
                <a16:creationId xmlns:a16="http://schemas.microsoft.com/office/drawing/2014/main" id="{BC451359-1971-8C44-B624-774285584A85}"/>
              </a:ext>
            </a:extLst>
          </p:cNvPr>
          <p:cNvSpPr txBox="1">
            <a:spLocks/>
          </p:cNvSpPr>
          <p:nvPr/>
        </p:nvSpPr>
        <p:spPr>
          <a:xfrm>
            <a:off x="755576" y="1076084"/>
            <a:ext cx="7704856" cy="1078296"/>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400" dirty="0">
                <a:solidFill>
                  <a:srgbClr val="005045"/>
                </a:solidFill>
              </a:rPr>
              <a:t>IL CALENDARIO DIDATTICO A.A. 2023-2024</a:t>
            </a:r>
          </a:p>
        </p:txBody>
      </p:sp>
      <p:sp>
        <p:nvSpPr>
          <p:cNvPr id="4" name="Titolo 1">
            <a:extLst>
              <a:ext uri="{FF2B5EF4-FFF2-40B4-BE49-F238E27FC236}">
                <a16:creationId xmlns:a16="http://schemas.microsoft.com/office/drawing/2014/main" id="{97AE6BB6-C85E-EA47-AD93-4D7886AEE2B9}"/>
              </a:ext>
            </a:extLst>
          </p:cNvPr>
          <p:cNvSpPr txBox="1">
            <a:spLocks/>
          </p:cNvSpPr>
          <p:nvPr/>
        </p:nvSpPr>
        <p:spPr>
          <a:xfrm>
            <a:off x="1043608" y="2012188"/>
            <a:ext cx="6806606" cy="65366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000" u="sng" dirty="0">
                <a:solidFill>
                  <a:srgbClr val="005045"/>
                </a:solidFill>
              </a:rPr>
              <a:t>I semestre:</a:t>
            </a:r>
          </a:p>
        </p:txBody>
      </p:sp>
      <p:sp>
        <p:nvSpPr>
          <p:cNvPr id="5" name="Titolo 1">
            <a:extLst>
              <a:ext uri="{FF2B5EF4-FFF2-40B4-BE49-F238E27FC236}">
                <a16:creationId xmlns:a16="http://schemas.microsoft.com/office/drawing/2014/main" id="{7E8AA06A-E2CC-EA4A-8684-7E58A41550E9}"/>
              </a:ext>
            </a:extLst>
          </p:cNvPr>
          <p:cNvSpPr txBox="1">
            <a:spLocks/>
          </p:cNvSpPr>
          <p:nvPr/>
        </p:nvSpPr>
        <p:spPr>
          <a:xfrm>
            <a:off x="1209081" y="2636912"/>
            <a:ext cx="7289205" cy="95028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800" dirty="0">
                <a:solidFill>
                  <a:schemeClr val="tx1">
                    <a:lumMod val="75000"/>
                    <a:lumOff val="25000"/>
                  </a:schemeClr>
                </a:solidFill>
              </a:rPr>
              <a:t>Lezioni: 25 settembre 2023 – 19 gennaio 2024</a:t>
            </a:r>
          </a:p>
          <a:p>
            <a:r>
              <a:rPr lang="it-IT" sz="2800" dirty="0">
                <a:solidFill>
                  <a:schemeClr val="tx1">
                    <a:lumMod val="75000"/>
                    <a:lumOff val="25000"/>
                  </a:schemeClr>
                </a:solidFill>
              </a:rPr>
              <a:t>Appelli: 22 gennaio – 23 febbraio 2024</a:t>
            </a:r>
          </a:p>
        </p:txBody>
      </p:sp>
      <p:sp>
        <p:nvSpPr>
          <p:cNvPr id="6" name="Titolo 1">
            <a:extLst>
              <a:ext uri="{FF2B5EF4-FFF2-40B4-BE49-F238E27FC236}">
                <a16:creationId xmlns:a16="http://schemas.microsoft.com/office/drawing/2014/main" id="{8EBC9935-44D4-AE4A-8043-D2188EBA8CD6}"/>
              </a:ext>
            </a:extLst>
          </p:cNvPr>
          <p:cNvSpPr txBox="1">
            <a:spLocks/>
          </p:cNvSpPr>
          <p:nvPr/>
        </p:nvSpPr>
        <p:spPr>
          <a:xfrm>
            <a:off x="1043608" y="3629554"/>
            <a:ext cx="6806606" cy="65366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000" u="sng" dirty="0">
                <a:solidFill>
                  <a:srgbClr val="005045"/>
                </a:solidFill>
              </a:rPr>
              <a:t>II semestre:</a:t>
            </a:r>
          </a:p>
        </p:txBody>
      </p:sp>
      <p:sp>
        <p:nvSpPr>
          <p:cNvPr id="7" name="Titolo 1">
            <a:extLst>
              <a:ext uri="{FF2B5EF4-FFF2-40B4-BE49-F238E27FC236}">
                <a16:creationId xmlns:a16="http://schemas.microsoft.com/office/drawing/2014/main" id="{529D3096-97FD-3F48-9695-47C709038EC9}"/>
              </a:ext>
            </a:extLst>
          </p:cNvPr>
          <p:cNvSpPr txBox="1">
            <a:spLocks/>
          </p:cNvSpPr>
          <p:nvPr/>
        </p:nvSpPr>
        <p:spPr>
          <a:xfrm>
            <a:off x="1209081" y="4277626"/>
            <a:ext cx="7289205" cy="181567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800" dirty="0">
                <a:solidFill>
                  <a:schemeClr val="tx1">
                    <a:lumMod val="75000"/>
                    <a:lumOff val="25000"/>
                  </a:schemeClr>
                </a:solidFill>
              </a:rPr>
              <a:t>Lezioni: 26 febbraio – 14 giugno 2024</a:t>
            </a:r>
          </a:p>
          <a:p>
            <a:r>
              <a:rPr lang="it-IT" sz="2800" dirty="0">
                <a:solidFill>
                  <a:srgbClr val="005045"/>
                </a:solidFill>
              </a:rPr>
              <a:t>Pausa didattica e appelli: 3 - 9 aprile 2024</a:t>
            </a:r>
          </a:p>
          <a:p>
            <a:r>
              <a:rPr lang="it-IT" sz="2800" dirty="0">
                <a:solidFill>
                  <a:schemeClr val="tx1">
                    <a:lumMod val="75000"/>
                    <a:lumOff val="25000"/>
                  </a:schemeClr>
                </a:solidFill>
              </a:rPr>
              <a:t>Appelli: 17 giugno – 20 settembre 2024</a:t>
            </a:r>
          </a:p>
        </p:txBody>
      </p:sp>
      <p:sp>
        <p:nvSpPr>
          <p:cNvPr id="8" name="Titolo 1">
            <a:extLst>
              <a:ext uri="{FF2B5EF4-FFF2-40B4-BE49-F238E27FC236}">
                <a16:creationId xmlns:a16="http://schemas.microsoft.com/office/drawing/2014/main" id="{6DB43127-2E0B-3E4C-8579-6B3104FC785C}"/>
              </a:ext>
            </a:extLst>
          </p:cNvPr>
          <p:cNvSpPr txBox="1">
            <a:spLocks/>
          </p:cNvSpPr>
          <p:nvPr/>
        </p:nvSpPr>
        <p:spPr>
          <a:xfrm>
            <a:off x="4177806" y="1588612"/>
            <a:ext cx="4320480" cy="65366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000" u="sng" dirty="0">
                <a:solidFill>
                  <a:srgbClr val="005045"/>
                </a:solidFill>
              </a:rPr>
              <a:t>I anno </a:t>
            </a:r>
            <a:r>
              <a:rPr lang="it-IT" sz="3000" u="sng" dirty="0" err="1">
                <a:solidFill>
                  <a:srgbClr val="005045"/>
                </a:solidFill>
              </a:rPr>
              <a:t>CdS</a:t>
            </a:r>
            <a:r>
              <a:rPr lang="it-IT" sz="3000" u="sng" dirty="0">
                <a:solidFill>
                  <a:srgbClr val="005045"/>
                </a:solidFill>
              </a:rPr>
              <a:t> Biotecnologie:</a:t>
            </a:r>
          </a:p>
        </p:txBody>
      </p:sp>
      <p:sp>
        <p:nvSpPr>
          <p:cNvPr id="11" name="CasellaDiTesto 8">
            <a:extLst>
              <a:ext uri="{FF2B5EF4-FFF2-40B4-BE49-F238E27FC236}">
                <a16:creationId xmlns:a16="http://schemas.microsoft.com/office/drawing/2014/main" id="{84BF9E0C-A5BF-2240-8548-AFE15FA9AD3B}"/>
              </a:ext>
            </a:extLst>
          </p:cNvPr>
          <p:cNvSpPr txBox="1"/>
          <p:nvPr/>
        </p:nvSpPr>
        <p:spPr>
          <a:xfrm>
            <a:off x="1250022" y="367989"/>
            <a:ext cx="7893978" cy="492443"/>
          </a:xfrm>
          <a:prstGeom prst="rect">
            <a:avLst/>
          </a:prstGeom>
          <a:solidFill>
            <a:srgbClr val="007161"/>
          </a:solidFill>
        </p:spPr>
        <p:txBody>
          <a:bodyPr wrap="square" rtlCol="0">
            <a:spAutoFit/>
          </a:bodyPr>
          <a:lstStyle/>
          <a:p>
            <a:endParaRPr lang="it-IT" sz="2600" dirty="0">
              <a:solidFill>
                <a:schemeClr val="bg1"/>
              </a:solidFill>
            </a:endParaRPr>
          </a:p>
        </p:txBody>
      </p:sp>
      <p:sp>
        <p:nvSpPr>
          <p:cNvPr id="9" name="Titolo 1">
            <a:extLst>
              <a:ext uri="{FF2B5EF4-FFF2-40B4-BE49-F238E27FC236}">
                <a16:creationId xmlns:a16="http://schemas.microsoft.com/office/drawing/2014/main" id="{860AC016-5C66-8B47-9D6B-6C53094B4A61}"/>
              </a:ext>
            </a:extLst>
          </p:cNvPr>
          <p:cNvSpPr txBox="1">
            <a:spLocks/>
          </p:cNvSpPr>
          <p:nvPr/>
        </p:nvSpPr>
        <p:spPr>
          <a:xfrm>
            <a:off x="2915816" y="353105"/>
            <a:ext cx="6228184" cy="522209"/>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800" dirty="0">
                <a:solidFill>
                  <a:schemeClr val="bg1"/>
                </a:solidFill>
              </a:rPr>
              <a:t>25 settembre 2023 – Giornata dell’accoglienza</a:t>
            </a:r>
          </a:p>
        </p:txBody>
      </p:sp>
    </p:spTree>
    <p:extLst>
      <p:ext uri="{BB962C8B-B14F-4D97-AF65-F5344CB8AC3E}">
        <p14:creationId xmlns:p14="http://schemas.microsoft.com/office/powerpoint/2010/main" val="1437005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E7A41E1B-4F70-4964-A407-84C68BE8251C}" type="slidenum">
              <a:rPr lang="it-IT" smtClean="0"/>
              <a:pPr/>
              <a:t>8</a:t>
            </a:fld>
            <a:endParaRPr lang="it-IT" dirty="0"/>
          </a:p>
        </p:txBody>
      </p:sp>
      <p:sp>
        <p:nvSpPr>
          <p:cNvPr id="3" name="Titolo 1"/>
          <p:cNvSpPr txBox="1">
            <a:spLocks/>
          </p:cNvSpPr>
          <p:nvPr/>
        </p:nvSpPr>
        <p:spPr>
          <a:xfrm>
            <a:off x="755576" y="1124744"/>
            <a:ext cx="3060971" cy="65366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400" dirty="0">
                <a:solidFill>
                  <a:srgbClr val="005045"/>
                </a:solidFill>
              </a:rPr>
              <a:t>LE PERSONE</a:t>
            </a:r>
          </a:p>
        </p:txBody>
      </p:sp>
      <p:sp>
        <p:nvSpPr>
          <p:cNvPr id="4" name="Titolo 1"/>
          <p:cNvSpPr txBox="1">
            <a:spLocks/>
          </p:cNvSpPr>
          <p:nvPr/>
        </p:nvSpPr>
        <p:spPr>
          <a:xfrm>
            <a:off x="1437802" y="1628800"/>
            <a:ext cx="6806606" cy="65366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000" u="sng" dirty="0">
                <a:solidFill>
                  <a:srgbClr val="005045"/>
                </a:solidFill>
              </a:rPr>
              <a:t>I Docenti del I anno – I semestre:</a:t>
            </a:r>
          </a:p>
        </p:txBody>
      </p:sp>
      <p:sp>
        <p:nvSpPr>
          <p:cNvPr id="5" name="Titolo 1"/>
          <p:cNvSpPr txBox="1">
            <a:spLocks/>
          </p:cNvSpPr>
          <p:nvPr/>
        </p:nvSpPr>
        <p:spPr>
          <a:xfrm>
            <a:off x="1590201" y="2266150"/>
            <a:ext cx="5344989" cy="717001"/>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800" dirty="0">
                <a:solidFill>
                  <a:schemeClr val="tx1">
                    <a:lumMod val="75000"/>
                    <a:lumOff val="25000"/>
                  </a:schemeClr>
                </a:solidFill>
              </a:rPr>
              <a:t>Prof.ssa Barbara FAGIOLINI</a:t>
            </a:r>
          </a:p>
        </p:txBody>
      </p:sp>
      <p:sp>
        <p:nvSpPr>
          <p:cNvPr id="6" name="Titolo 1"/>
          <p:cNvSpPr txBox="1">
            <a:spLocks/>
          </p:cNvSpPr>
          <p:nvPr/>
        </p:nvSpPr>
        <p:spPr>
          <a:xfrm>
            <a:off x="1590201" y="2652776"/>
            <a:ext cx="6584175" cy="429953"/>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400" dirty="0">
                <a:solidFill>
                  <a:schemeClr val="tx1">
                    <a:lumMod val="75000"/>
                    <a:lumOff val="25000"/>
                  </a:schemeClr>
                </a:solidFill>
              </a:rPr>
              <a:t>Matematica e Basi di Informatica e Statistica</a:t>
            </a:r>
          </a:p>
        </p:txBody>
      </p:sp>
      <p:sp>
        <p:nvSpPr>
          <p:cNvPr id="8" name="Titolo 1"/>
          <p:cNvSpPr txBox="1">
            <a:spLocks/>
          </p:cNvSpPr>
          <p:nvPr/>
        </p:nvSpPr>
        <p:spPr>
          <a:xfrm>
            <a:off x="1590201" y="3144047"/>
            <a:ext cx="5344989" cy="717001"/>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800" dirty="0">
                <a:solidFill>
                  <a:schemeClr val="tx1">
                    <a:lumMod val="75000"/>
                    <a:lumOff val="25000"/>
                  </a:schemeClr>
                </a:solidFill>
              </a:rPr>
              <a:t>Prof. Orlando SANTORO</a:t>
            </a:r>
          </a:p>
        </p:txBody>
      </p:sp>
      <p:sp>
        <p:nvSpPr>
          <p:cNvPr id="9" name="Titolo 1"/>
          <p:cNvSpPr txBox="1">
            <a:spLocks/>
          </p:cNvSpPr>
          <p:nvPr/>
        </p:nvSpPr>
        <p:spPr>
          <a:xfrm>
            <a:off x="1590201" y="3535740"/>
            <a:ext cx="6584175" cy="429953"/>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400" dirty="0">
                <a:solidFill>
                  <a:schemeClr val="tx1">
                    <a:lumMod val="75000"/>
                    <a:lumOff val="25000"/>
                  </a:schemeClr>
                </a:solidFill>
              </a:rPr>
              <a:t>Chimica Generale e Inorganica</a:t>
            </a:r>
          </a:p>
        </p:txBody>
      </p:sp>
      <p:sp>
        <p:nvSpPr>
          <p:cNvPr id="10" name="Titolo 1"/>
          <p:cNvSpPr txBox="1">
            <a:spLocks/>
          </p:cNvSpPr>
          <p:nvPr/>
        </p:nvSpPr>
        <p:spPr>
          <a:xfrm>
            <a:off x="1590201" y="3989451"/>
            <a:ext cx="5344989" cy="717001"/>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800" dirty="0">
                <a:solidFill>
                  <a:schemeClr val="tx1">
                    <a:lumMod val="75000"/>
                    <a:lumOff val="25000"/>
                  </a:schemeClr>
                </a:solidFill>
              </a:rPr>
              <a:t>Prof. Giovanni BERNARDINI</a:t>
            </a:r>
          </a:p>
        </p:txBody>
      </p:sp>
      <p:sp>
        <p:nvSpPr>
          <p:cNvPr id="11" name="Titolo 1"/>
          <p:cNvSpPr txBox="1">
            <a:spLocks/>
          </p:cNvSpPr>
          <p:nvPr/>
        </p:nvSpPr>
        <p:spPr>
          <a:xfrm>
            <a:off x="1590201" y="4365927"/>
            <a:ext cx="6584175" cy="429953"/>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400" dirty="0">
                <a:solidFill>
                  <a:schemeClr val="tx1">
                    <a:lumMod val="75000"/>
                    <a:lumOff val="25000"/>
                  </a:schemeClr>
                </a:solidFill>
              </a:rPr>
              <a:t>Citologia e Istologia</a:t>
            </a:r>
          </a:p>
        </p:txBody>
      </p:sp>
      <p:sp>
        <p:nvSpPr>
          <p:cNvPr id="14" name="Titolo 1"/>
          <p:cNvSpPr txBox="1">
            <a:spLocks/>
          </p:cNvSpPr>
          <p:nvPr/>
        </p:nvSpPr>
        <p:spPr>
          <a:xfrm>
            <a:off x="1590201" y="4819478"/>
            <a:ext cx="5344989" cy="717001"/>
          </a:xfrm>
          <a:prstGeom prst="rect">
            <a:avLst/>
          </a:prstGeom>
          <a:solidFill>
            <a:schemeClr val="bg1"/>
          </a:solidFill>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800" dirty="0">
                <a:solidFill>
                  <a:schemeClr val="tx1">
                    <a:lumMod val="75000"/>
                    <a:lumOff val="25000"/>
                  </a:schemeClr>
                </a:solidFill>
              </a:rPr>
              <a:t>Prof.ssa Francesca CUOJATI</a:t>
            </a:r>
          </a:p>
        </p:txBody>
      </p:sp>
      <p:sp>
        <p:nvSpPr>
          <p:cNvPr id="15" name="Titolo 1"/>
          <p:cNvSpPr txBox="1">
            <a:spLocks/>
          </p:cNvSpPr>
          <p:nvPr/>
        </p:nvSpPr>
        <p:spPr>
          <a:xfrm>
            <a:off x="1590201" y="5177979"/>
            <a:ext cx="6584175" cy="429953"/>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400" dirty="0">
                <a:solidFill>
                  <a:schemeClr val="tx1">
                    <a:lumMod val="75000"/>
                    <a:lumOff val="25000"/>
                  </a:schemeClr>
                </a:solidFill>
              </a:rPr>
              <a:t>Inglese</a:t>
            </a:r>
          </a:p>
        </p:txBody>
      </p:sp>
      <p:pic>
        <p:nvPicPr>
          <p:cNvPr id="13" name="Picture 12">
            <a:extLst>
              <a:ext uri="{FF2B5EF4-FFF2-40B4-BE49-F238E27FC236}">
                <a16:creationId xmlns:a16="http://schemas.microsoft.com/office/drawing/2014/main" id="{DC92EEA8-EFE0-FD4D-9DD3-F4063B85A2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71" r="8716" b="15350"/>
          <a:stretch/>
        </p:blipFill>
        <p:spPr>
          <a:xfrm>
            <a:off x="229755" y="2250865"/>
            <a:ext cx="1339673" cy="2321273"/>
          </a:xfrm>
          <a:prstGeom prst="ellipse">
            <a:avLst/>
          </a:prstGeom>
          <a:ln w="63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a:extLst>
              <a:ext uri="{FF2B5EF4-FFF2-40B4-BE49-F238E27FC236}">
                <a16:creationId xmlns:a16="http://schemas.microsoft.com/office/drawing/2014/main" id="{1AE0C1C1-4DFE-FF4D-BFE1-BCB4E2522E14}"/>
              </a:ext>
            </a:extLst>
          </p:cNvPr>
          <p:cNvPicPr>
            <a:picLocks noChangeAspect="1"/>
          </p:cNvPicPr>
          <p:nvPr/>
        </p:nvPicPr>
        <p:blipFill rotWithShape="1">
          <a:blip r:embed="rId4">
            <a:extLst>
              <a:ext uri="{28A0092B-C50C-407E-A947-70E740481C1C}">
                <a14:useLocalDpi xmlns:a14="http://schemas.microsoft.com/office/drawing/2010/main" val="0"/>
              </a:ext>
            </a:extLst>
          </a:blip>
          <a:srcRect l="6978" t="5328" r="7080"/>
          <a:stretch/>
        </p:blipFill>
        <p:spPr>
          <a:xfrm>
            <a:off x="6012160" y="3989451"/>
            <a:ext cx="1388624" cy="1649671"/>
          </a:xfrm>
          <a:prstGeom prst="ellipse">
            <a:avLst/>
          </a:prstGeom>
          <a:ln w="63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a:extLst>
              <a:ext uri="{FF2B5EF4-FFF2-40B4-BE49-F238E27FC236}">
                <a16:creationId xmlns:a16="http://schemas.microsoft.com/office/drawing/2014/main" id="{1C889F58-826D-3FF9-EAD3-2D0D1A1A4014}"/>
              </a:ext>
            </a:extLst>
          </p:cNvPr>
          <p:cNvSpPr txBox="1"/>
          <p:nvPr/>
        </p:nvSpPr>
        <p:spPr>
          <a:xfrm>
            <a:off x="3131839" y="6216741"/>
            <a:ext cx="4887897" cy="369332"/>
          </a:xfrm>
          <a:prstGeom prst="rect">
            <a:avLst/>
          </a:prstGeom>
          <a:solidFill>
            <a:srgbClr val="404040"/>
          </a:solidFill>
        </p:spPr>
        <p:txBody>
          <a:bodyPr wrap="square" rtlCol="0">
            <a:spAutoFit/>
          </a:bodyPr>
          <a:lstStyle/>
          <a:p>
            <a:pPr algn="r"/>
            <a:r>
              <a:rPr lang="en-US" b="1" dirty="0">
                <a:solidFill>
                  <a:schemeClr val="bg1"/>
                </a:solidFill>
              </a:rPr>
              <a:t>25 </a:t>
            </a:r>
            <a:r>
              <a:rPr lang="en-US" b="1" dirty="0" err="1">
                <a:solidFill>
                  <a:schemeClr val="bg1"/>
                </a:solidFill>
              </a:rPr>
              <a:t>settembre</a:t>
            </a:r>
            <a:r>
              <a:rPr lang="en-IT" b="1" dirty="0">
                <a:solidFill>
                  <a:schemeClr val="bg1"/>
                </a:solidFill>
              </a:rPr>
              <a:t> - Giornata dell’accoglienza</a:t>
            </a:r>
          </a:p>
        </p:txBody>
      </p:sp>
      <p:pic>
        <p:nvPicPr>
          <p:cNvPr id="12" name="Immagine 4" descr="Immagine che contiene persona, interno, vestiti, Viso umano&#10;&#10;Descrizione generata automaticamente">
            <a:extLst>
              <a:ext uri="{FF2B5EF4-FFF2-40B4-BE49-F238E27FC236}">
                <a16:creationId xmlns:a16="http://schemas.microsoft.com/office/drawing/2014/main" id="{05FE381C-5EDA-A365-DA3D-C18FB9E4EEB8}"/>
              </a:ext>
            </a:extLst>
          </p:cNvPr>
          <p:cNvPicPr>
            <a:picLocks noChangeAspect="1"/>
          </p:cNvPicPr>
          <p:nvPr/>
        </p:nvPicPr>
        <p:blipFill rotWithShape="1">
          <a:blip r:embed="rId5">
            <a:extLst>
              <a:ext uri="{28A0092B-C50C-407E-A947-70E740481C1C}">
                <a14:useLocalDpi xmlns:a14="http://schemas.microsoft.com/office/drawing/2010/main" val="0"/>
              </a:ext>
            </a:extLst>
          </a:blip>
          <a:srcRect t="31650" r="8878"/>
          <a:stretch/>
        </p:blipFill>
        <p:spPr>
          <a:xfrm>
            <a:off x="7164288" y="2457592"/>
            <a:ext cx="1872208" cy="1872440"/>
          </a:xfrm>
          <a:prstGeom prst="ellipse">
            <a:avLst/>
          </a:prstGeom>
          <a:ln w="63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31783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E7A41E1B-4F70-4964-A407-84C68BE8251C}" type="slidenum">
              <a:rPr lang="it-IT" smtClean="0"/>
              <a:pPr/>
              <a:t>9</a:t>
            </a:fld>
            <a:endParaRPr lang="it-IT" dirty="0"/>
          </a:p>
        </p:txBody>
      </p:sp>
      <p:sp>
        <p:nvSpPr>
          <p:cNvPr id="3" name="Titolo 1"/>
          <p:cNvSpPr txBox="1">
            <a:spLocks/>
          </p:cNvSpPr>
          <p:nvPr/>
        </p:nvSpPr>
        <p:spPr>
          <a:xfrm>
            <a:off x="1590201" y="2204864"/>
            <a:ext cx="5862119" cy="717001"/>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800" dirty="0">
                <a:solidFill>
                  <a:schemeClr val="tx1">
                    <a:lumMod val="75000"/>
                    <a:lumOff val="25000"/>
                  </a:schemeClr>
                </a:solidFill>
              </a:rPr>
              <a:t>Prof. Gianluca TETTAMANTI</a:t>
            </a:r>
          </a:p>
        </p:txBody>
      </p:sp>
      <p:sp>
        <p:nvSpPr>
          <p:cNvPr id="4" name="Titolo 1"/>
          <p:cNvSpPr txBox="1">
            <a:spLocks/>
          </p:cNvSpPr>
          <p:nvPr/>
        </p:nvSpPr>
        <p:spPr>
          <a:xfrm>
            <a:off x="1590201" y="2564904"/>
            <a:ext cx="6584175" cy="429953"/>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400" dirty="0">
                <a:solidFill>
                  <a:schemeClr val="tx1">
                    <a:lumMod val="75000"/>
                    <a:lumOff val="25000"/>
                  </a:schemeClr>
                </a:solidFill>
              </a:rPr>
              <a:t>Biologia Animale e Vegetale – biologia animale</a:t>
            </a:r>
          </a:p>
        </p:txBody>
      </p:sp>
      <p:sp>
        <p:nvSpPr>
          <p:cNvPr id="5" name="Titolo 1"/>
          <p:cNvSpPr txBox="1">
            <a:spLocks/>
          </p:cNvSpPr>
          <p:nvPr/>
        </p:nvSpPr>
        <p:spPr>
          <a:xfrm>
            <a:off x="944960" y="994974"/>
            <a:ext cx="3060971" cy="65366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400" dirty="0">
                <a:solidFill>
                  <a:srgbClr val="005045"/>
                </a:solidFill>
              </a:rPr>
              <a:t>LE PERSONE</a:t>
            </a:r>
          </a:p>
        </p:txBody>
      </p:sp>
      <p:sp>
        <p:nvSpPr>
          <p:cNvPr id="6" name="Titolo 1"/>
          <p:cNvSpPr txBox="1">
            <a:spLocks/>
          </p:cNvSpPr>
          <p:nvPr/>
        </p:nvSpPr>
        <p:spPr>
          <a:xfrm>
            <a:off x="1437802" y="1700808"/>
            <a:ext cx="6806606" cy="65366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3000" u="sng" dirty="0">
                <a:solidFill>
                  <a:srgbClr val="005045"/>
                </a:solidFill>
              </a:rPr>
              <a:t>I Docenti del I anno – II semestre:</a:t>
            </a:r>
          </a:p>
        </p:txBody>
      </p:sp>
      <p:sp>
        <p:nvSpPr>
          <p:cNvPr id="8" name="Titolo 1"/>
          <p:cNvSpPr txBox="1">
            <a:spLocks/>
          </p:cNvSpPr>
          <p:nvPr/>
        </p:nvSpPr>
        <p:spPr>
          <a:xfrm>
            <a:off x="1590201" y="2996952"/>
            <a:ext cx="5344989" cy="717001"/>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800" dirty="0">
                <a:solidFill>
                  <a:schemeClr val="tx1">
                    <a:lumMod val="75000"/>
                    <a:lumOff val="25000"/>
                  </a:schemeClr>
                </a:solidFill>
              </a:rPr>
              <a:t>Prof.ssa Candida VANNINI</a:t>
            </a:r>
          </a:p>
        </p:txBody>
      </p:sp>
      <p:sp>
        <p:nvSpPr>
          <p:cNvPr id="9" name="Titolo 1"/>
          <p:cNvSpPr txBox="1">
            <a:spLocks/>
          </p:cNvSpPr>
          <p:nvPr/>
        </p:nvSpPr>
        <p:spPr>
          <a:xfrm>
            <a:off x="1590201" y="3352802"/>
            <a:ext cx="6584175" cy="429953"/>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400" dirty="0">
                <a:solidFill>
                  <a:schemeClr val="tx1">
                    <a:lumMod val="75000"/>
                    <a:lumOff val="25000"/>
                  </a:schemeClr>
                </a:solidFill>
              </a:rPr>
              <a:t>Biologia Animale e Vegetale – biologia vegetale</a:t>
            </a:r>
          </a:p>
        </p:txBody>
      </p:sp>
      <p:sp>
        <p:nvSpPr>
          <p:cNvPr id="10" name="Titolo 1">
            <a:extLst>
              <a:ext uri="{FF2B5EF4-FFF2-40B4-BE49-F238E27FC236}">
                <a16:creationId xmlns:a16="http://schemas.microsoft.com/office/drawing/2014/main" id="{29DD2711-AC5C-C54C-BB13-2DAF4C976ED1}"/>
              </a:ext>
            </a:extLst>
          </p:cNvPr>
          <p:cNvSpPr txBox="1">
            <a:spLocks/>
          </p:cNvSpPr>
          <p:nvPr/>
        </p:nvSpPr>
        <p:spPr>
          <a:xfrm>
            <a:off x="1603274" y="4593990"/>
            <a:ext cx="5344989" cy="717001"/>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800" dirty="0">
                <a:solidFill>
                  <a:schemeClr val="tx1">
                    <a:lumMod val="75000"/>
                    <a:lumOff val="25000"/>
                  </a:schemeClr>
                </a:solidFill>
              </a:rPr>
              <a:t>Prof.ssa Paola CAMPOMENOSI</a:t>
            </a:r>
          </a:p>
        </p:txBody>
      </p:sp>
      <p:sp>
        <p:nvSpPr>
          <p:cNvPr id="11" name="Titolo 1">
            <a:extLst>
              <a:ext uri="{FF2B5EF4-FFF2-40B4-BE49-F238E27FC236}">
                <a16:creationId xmlns:a16="http://schemas.microsoft.com/office/drawing/2014/main" id="{076C3DE6-E82A-8649-A918-5120E5098F0D}"/>
              </a:ext>
            </a:extLst>
          </p:cNvPr>
          <p:cNvSpPr txBox="1">
            <a:spLocks/>
          </p:cNvSpPr>
          <p:nvPr/>
        </p:nvSpPr>
        <p:spPr>
          <a:xfrm>
            <a:off x="1590202" y="4593990"/>
            <a:ext cx="3497306" cy="717001"/>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it-IT" sz="2800" dirty="0">
              <a:solidFill>
                <a:schemeClr val="tx1">
                  <a:lumMod val="75000"/>
                  <a:lumOff val="25000"/>
                </a:schemeClr>
              </a:solidFill>
            </a:endParaRPr>
          </a:p>
        </p:txBody>
      </p:sp>
      <p:sp>
        <p:nvSpPr>
          <p:cNvPr id="12" name="Titolo 1">
            <a:extLst>
              <a:ext uri="{FF2B5EF4-FFF2-40B4-BE49-F238E27FC236}">
                <a16:creationId xmlns:a16="http://schemas.microsoft.com/office/drawing/2014/main" id="{42731B8B-6EF1-FD4D-84AB-41EFE1DFBC83}"/>
              </a:ext>
            </a:extLst>
          </p:cNvPr>
          <p:cNvSpPr txBox="1">
            <a:spLocks/>
          </p:cNvSpPr>
          <p:nvPr/>
        </p:nvSpPr>
        <p:spPr>
          <a:xfrm>
            <a:off x="1603275" y="3789040"/>
            <a:ext cx="5344989" cy="717001"/>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800" dirty="0">
                <a:solidFill>
                  <a:schemeClr val="tx1">
                    <a:lumMod val="75000"/>
                    <a:lumOff val="25000"/>
                  </a:schemeClr>
                </a:solidFill>
              </a:rPr>
              <a:t>Prof. Enrico CARUSO</a:t>
            </a:r>
          </a:p>
        </p:txBody>
      </p:sp>
      <p:sp>
        <p:nvSpPr>
          <p:cNvPr id="13" name="Titolo 1">
            <a:extLst>
              <a:ext uri="{FF2B5EF4-FFF2-40B4-BE49-F238E27FC236}">
                <a16:creationId xmlns:a16="http://schemas.microsoft.com/office/drawing/2014/main" id="{C690E051-E51C-FE4C-ADCC-23774B535325}"/>
              </a:ext>
            </a:extLst>
          </p:cNvPr>
          <p:cNvSpPr txBox="1">
            <a:spLocks/>
          </p:cNvSpPr>
          <p:nvPr/>
        </p:nvSpPr>
        <p:spPr>
          <a:xfrm>
            <a:off x="1619672" y="4941168"/>
            <a:ext cx="4061919" cy="429953"/>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400" dirty="0">
                <a:solidFill>
                  <a:schemeClr val="tx1">
                    <a:lumMod val="75000"/>
                    <a:lumOff val="25000"/>
                  </a:schemeClr>
                </a:solidFill>
              </a:rPr>
              <a:t>Genetica</a:t>
            </a:r>
          </a:p>
        </p:txBody>
      </p:sp>
      <p:sp>
        <p:nvSpPr>
          <p:cNvPr id="15" name="Titolo 1">
            <a:extLst>
              <a:ext uri="{FF2B5EF4-FFF2-40B4-BE49-F238E27FC236}">
                <a16:creationId xmlns:a16="http://schemas.microsoft.com/office/drawing/2014/main" id="{5EF80C19-E681-E84B-972B-DD05364BEEAB}"/>
              </a:ext>
            </a:extLst>
          </p:cNvPr>
          <p:cNvSpPr txBox="1">
            <a:spLocks/>
          </p:cNvSpPr>
          <p:nvPr/>
        </p:nvSpPr>
        <p:spPr>
          <a:xfrm>
            <a:off x="1603275" y="4157879"/>
            <a:ext cx="2981799" cy="429953"/>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400" dirty="0">
                <a:solidFill>
                  <a:schemeClr val="tx1">
                    <a:lumMod val="75000"/>
                    <a:lumOff val="25000"/>
                  </a:schemeClr>
                </a:solidFill>
              </a:rPr>
              <a:t>Chimica Organica</a:t>
            </a:r>
          </a:p>
        </p:txBody>
      </p:sp>
      <p:pic>
        <p:nvPicPr>
          <p:cNvPr id="16" name="Picture 15">
            <a:extLst>
              <a:ext uri="{FF2B5EF4-FFF2-40B4-BE49-F238E27FC236}">
                <a16:creationId xmlns:a16="http://schemas.microsoft.com/office/drawing/2014/main" id="{9C065A7C-3182-4047-BB06-8951F8D5E6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607" y="3782755"/>
            <a:ext cx="1129226" cy="1505634"/>
          </a:xfrm>
          <a:prstGeom prst="ellipse">
            <a:avLst/>
          </a:prstGeom>
          <a:ln w="63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a:extLst>
              <a:ext uri="{FF2B5EF4-FFF2-40B4-BE49-F238E27FC236}">
                <a16:creationId xmlns:a16="http://schemas.microsoft.com/office/drawing/2014/main" id="{56E9D5D3-3113-6644-B44C-820419203A9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935" t="4851" r="19557" b="26853"/>
          <a:stretch/>
        </p:blipFill>
        <p:spPr>
          <a:xfrm>
            <a:off x="144674" y="1654924"/>
            <a:ext cx="1182659" cy="1695756"/>
          </a:xfrm>
          <a:prstGeom prst="ellipse">
            <a:avLst/>
          </a:prstGeom>
          <a:ln w="63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18">
            <a:extLst>
              <a:ext uri="{FF2B5EF4-FFF2-40B4-BE49-F238E27FC236}">
                <a16:creationId xmlns:a16="http://schemas.microsoft.com/office/drawing/2014/main" id="{B42479BE-3E88-5246-B69E-350DF06616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439" t="171" r="8125" b="7829"/>
          <a:stretch/>
        </p:blipFill>
        <p:spPr>
          <a:xfrm>
            <a:off x="6268483" y="3960585"/>
            <a:ext cx="1183837" cy="1758093"/>
          </a:xfrm>
          <a:prstGeom prst="ellipse">
            <a:avLst/>
          </a:prstGeom>
          <a:ln w="63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19">
            <a:extLst>
              <a:ext uri="{FF2B5EF4-FFF2-40B4-BE49-F238E27FC236}">
                <a16:creationId xmlns:a16="http://schemas.microsoft.com/office/drawing/2014/main" id="{8DBBA909-16B1-B14F-B560-03ED0EC51AC0}"/>
              </a:ext>
            </a:extLst>
          </p:cNvPr>
          <p:cNvPicPr>
            <a:picLocks noChangeAspect="1"/>
          </p:cNvPicPr>
          <p:nvPr/>
        </p:nvPicPr>
        <p:blipFill rotWithShape="1">
          <a:blip r:embed="rId6">
            <a:extLst>
              <a:ext uri="{28A0092B-C50C-407E-A947-70E740481C1C}">
                <a14:useLocalDpi xmlns:a14="http://schemas.microsoft.com/office/drawing/2010/main" val="0"/>
              </a:ext>
            </a:extLst>
          </a:blip>
          <a:srcRect l="11973" b="3535"/>
          <a:stretch/>
        </p:blipFill>
        <p:spPr>
          <a:xfrm>
            <a:off x="7604719" y="1698117"/>
            <a:ext cx="1518270" cy="1880104"/>
          </a:xfrm>
          <a:prstGeom prst="ellipse">
            <a:avLst/>
          </a:prstGeom>
          <a:ln w="63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a:extLst>
              <a:ext uri="{FF2B5EF4-FFF2-40B4-BE49-F238E27FC236}">
                <a16:creationId xmlns:a16="http://schemas.microsoft.com/office/drawing/2014/main" id="{D0616D7D-55B7-E987-C1FB-4A76F522E89B}"/>
              </a:ext>
            </a:extLst>
          </p:cNvPr>
          <p:cNvSpPr txBox="1"/>
          <p:nvPr/>
        </p:nvSpPr>
        <p:spPr>
          <a:xfrm>
            <a:off x="3131839" y="6216741"/>
            <a:ext cx="4887897" cy="369332"/>
          </a:xfrm>
          <a:prstGeom prst="rect">
            <a:avLst/>
          </a:prstGeom>
          <a:solidFill>
            <a:srgbClr val="404040"/>
          </a:solidFill>
        </p:spPr>
        <p:txBody>
          <a:bodyPr wrap="square" rtlCol="0">
            <a:spAutoFit/>
          </a:bodyPr>
          <a:lstStyle/>
          <a:p>
            <a:pPr algn="r"/>
            <a:r>
              <a:rPr lang="en-US" b="1" dirty="0">
                <a:solidFill>
                  <a:schemeClr val="bg1"/>
                </a:solidFill>
              </a:rPr>
              <a:t>25 </a:t>
            </a:r>
            <a:r>
              <a:rPr lang="en-US" b="1" dirty="0" err="1">
                <a:solidFill>
                  <a:schemeClr val="bg1"/>
                </a:solidFill>
              </a:rPr>
              <a:t>settembre</a:t>
            </a:r>
            <a:r>
              <a:rPr lang="en-IT" b="1" dirty="0">
                <a:solidFill>
                  <a:schemeClr val="bg1"/>
                </a:solidFill>
              </a:rPr>
              <a:t> - Giornata dell’accoglienza</a:t>
            </a:r>
          </a:p>
        </p:txBody>
      </p:sp>
      <p:sp>
        <p:nvSpPr>
          <p:cNvPr id="22" name="Titolo 1">
            <a:extLst>
              <a:ext uri="{FF2B5EF4-FFF2-40B4-BE49-F238E27FC236}">
                <a16:creationId xmlns:a16="http://schemas.microsoft.com/office/drawing/2014/main" id="{4C3F0F02-F98E-85DE-283E-A100C49E0C28}"/>
              </a:ext>
            </a:extLst>
          </p:cNvPr>
          <p:cNvSpPr txBox="1">
            <a:spLocks/>
          </p:cNvSpPr>
          <p:nvPr/>
        </p:nvSpPr>
        <p:spPr>
          <a:xfrm>
            <a:off x="1632225" y="5373216"/>
            <a:ext cx="4061919" cy="717001"/>
          </a:xfrm>
          <a:prstGeom prst="rect">
            <a:avLst/>
          </a:prstGeom>
          <a:solidFill>
            <a:schemeClr val="bg1"/>
          </a:solidFill>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800" dirty="0">
                <a:solidFill>
                  <a:schemeClr val="tx1">
                    <a:lumMod val="75000"/>
                    <a:lumOff val="25000"/>
                  </a:schemeClr>
                </a:solidFill>
              </a:rPr>
              <a:t>Incarico da attribuire </a:t>
            </a:r>
          </a:p>
        </p:txBody>
      </p:sp>
      <p:sp>
        <p:nvSpPr>
          <p:cNvPr id="14" name="Titolo 1">
            <a:extLst>
              <a:ext uri="{FF2B5EF4-FFF2-40B4-BE49-F238E27FC236}">
                <a16:creationId xmlns:a16="http://schemas.microsoft.com/office/drawing/2014/main" id="{8F72EBE2-A0B2-EA48-BB1E-66A7A66E1923}"/>
              </a:ext>
            </a:extLst>
          </p:cNvPr>
          <p:cNvSpPr txBox="1">
            <a:spLocks/>
          </p:cNvSpPr>
          <p:nvPr/>
        </p:nvSpPr>
        <p:spPr>
          <a:xfrm>
            <a:off x="1632225" y="5715236"/>
            <a:ext cx="1006654" cy="429953"/>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400" dirty="0">
                <a:solidFill>
                  <a:schemeClr val="tx1">
                    <a:lumMod val="75000"/>
                    <a:lumOff val="25000"/>
                  </a:schemeClr>
                </a:solidFill>
              </a:rPr>
              <a:t>Fisica</a:t>
            </a:r>
          </a:p>
        </p:txBody>
      </p:sp>
    </p:spTree>
    <p:extLst>
      <p:ext uri="{BB962C8B-B14F-4D97-AF65-F5344CB8AC3E}">
        <p14:creationId xmlns:p14="http://schemas.microsoft.com/office/powerpoint/2010/main" val="48737493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32070</TotalTime>
  <Words>3495</Words>
  <Application>Microsoft Macintosh PowerPoint</Application>
  <PresentationFormat>On-screen Show (4:3)</PresentationFormat>
  <Paragraphs>584</Paragraphs>
  <Slides>52</Slides>
  <Notes>52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Brush Script MT</vt:lpstr>
      <vt:lpstr>Arial</vt:lpstr>
      <vt:lpstr>Calibri</vt:lpstr>
      <vt:lpstr>Century Gothic</vt:lpstr>
      <vt:lpstr>Titillium Web</vt:lpstr>
      <vt:lpstr>Wingdings</vt:lpstr>
      <vt:lpstr>Tema di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Sistema universitario italiano</dc:title>
  <dc:creator>Imperatori Catia</dc:creator>
  <cp:lastModifiedBy>Campomenosi Paola</cp:lastModifiedBy>
  <cp:revision>448</cp:revision>
  <cp:lastPrinted>2021-09-30T21:28:56Z</cp:lastPrinted>
  <dcterms:created xsi:type="dcterms:W3CDTF">2014-02-19T10:58:50Z</dcterms:created>
  <dcterms:modified xsi:type="dcterms:W3CDTF">2023-09-21T09:45:42Z</dcterms:modified>
</cp:coreProperties>
</file>